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93" r:id="rId2"/>
    <p:sldId id="305" r:id="rId3"/>
    <p:sldId id="306" r:id="rId4"/>
    <p:sldId id="309" r:id="rId5"/>
    <p:sldId id="294" r:id="rId6"/>
    <p:sldId id="288" r:id="rId7"/>
    <p:sldId id="289" r:id="rId8"/>
    <p:sldId id="303" r:id="rId9"/>
    <p:sldId id="308" r:id="rId10"/>
    <p:sldId id="298" r:id="rId11"/>
  </p:sldIdLst>
  <p:sldSz cx="12195175" cy="6858000"/>
  <p:notesSz cx="6797675" cy="9926638"/>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700"/>
    <a:srgbClr val="E31C79"/>
    <a:srgbClr val="8B2CB1"/>
    <a:srgbClr val="99C900"/>
    <a:srgbClr val="000000"/>
    <a:srgbClr val="A8AAAD"/>
    <a:srgbClr val="FF9900"/>
    <a:srgbClr val="F29000"/>
    <a:srgbClr val="F2960E"/>
    <a:srgbClr val="EFA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D1A7F-0A41-417D-8E12-A83C4B633E79}" v="2" dt="2024-03-13T15:49:00.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8521" autoAdjust="0"/>
    <p:restoredTop sz="95473" autoAdjust="0"/>
  </p:normalViewPr>
  <p:slideViewPr>
    <p:cSldViewPr snapToGrid="0" snapToObjects="1" showGuides="1">
      <p:cViewPr>
        <p:scale>
          <a:sx n="74" d="100"/>
          <a:sy n="74" d="100"/>
        </p:scale>
        <p:origin x="115" y="62"/>
      </p:cViewPr>
      <p:guideLst>
        <p:guide orient="horz" pos="2183"/>
        <p:guide orient="horz" pos="943"/>
        <p:guide orient="horz" pos="3518"/>
        <p:guide orient="horz" pos="968"/>
        <p:guide pos="3841"/>
        <p:guide pos="276"/>
        <p:guide pos="7412"/>
      </p:guideLst>
    </p:cSldViewPr>
  </p:slideViewPr>
  <p:notesTextViewPr>
    <p:cViewPr>
      <p:scale>
        <a:sx n="1" d="1"/>
        <a:sy n="1" d="1"/>
      </p:scale>
      <p:origin x="0" y="0"/>
    </p:cViewPr>
  </p:notesTextViewPr>
  <p:sorterViewPr>
    <p:cViewPr>
      <p:scale>
        <a:sx n="140" d="100"/>
        <a:sy n="140" d="100"/>
      </p:scale>
      <p:origin x="0" y="0"/>
    </p:cViewPr>
  </p:sorterViewPr>
  <p:notesViewPr>
    <p:cSldViewPr snapToGrid="0" snapToObjects="1">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zzy Jones (UK)" userId="ec1cbb14-5b14-4026-abe9-7fc628623d5d" providerId="ADAL" clId="{FA1D1A7F-0A41-417D-8E12-A83C4B633E79}"/>
    <pc:docChg chg="custSel modSld replTag">
      <pc:chgData name="Izzy Jones (UK)" userId="ec1cbb14-5b14-4026-abe9-7fc628623d5d" providerId="ADAL" clId="{FA1D1A7F-0A41-417D-8E12-A83C4B633E79}" dt="2024-03-15T15:50:29.562" v="20"/>
      <pc:docMkLst>
        <pc:docMk/>
      </pc:docMkLst>
      <pc:sldChg chg="mod">
        <pc:chgData name="Izzy Jones (UK)" userId="ec1cbb14-5b14-4026-abe9-7fc628623d5d" providerId="ADAL" clId="{FA1D1A7F-0A41-417D-8E12-A83C4B633E79}" dt="2024-03-13T15:49:00.930" v="13" actId="27918"/>
        <pc:sldMkLst>
          <pc:docMk/>
          <pc:sldMk cId="873996093" sldId="3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'Out of Home Advertising Revenue'!$A$31</c:f>
              <c:strCache>
                <c:ptCount val="1"/>
                <c:pt idx="0">
                  <c:v>Total</c:v>
                </c:pt>
              </c:strCache>
            </c:strRef>
          </c:tx>
          <c:spPr>
            <a:solidFill>
              <a:srgbClr val="7030A0"/>
            </a:solidFill>
            <a:ln>
              <a:noFill/>
            </a:ln>
            <a:effectLst/>
          </c:spPr>
          <c:invertIfNegative val="0"/>
          <c:dPt>
            <c:idx val="10"/>
            <c:invertIfNegative val="0"/>
            <c:bubble3D val="0"/>
            <c:spPr>
              <a:solidFill>
                <a:srgbClr val="7030A0"/>
              </a:solidFill>
              <a:ln>
                <a:noFill/>
              </a:ln>
              <a:effectLst/>
            </c:spPr>
            <c:extLst>
              <c:ext xmlns:c16="http://schemas.microsoft.com/office/drawing/2014/chart" uri="{C3380CC4-5D6E-409C-BE32-E72D297353CC}">
                <c16:uniqueId val="{00000001-5A84-401C-8B19-0449EC20D69D}"/>
              </c:ext>
            </c:extLst>
          </c:dPt>
          <c:dPt>
            <c:idx val="11"/>
            <c:invertIfNegative val="0"/>
            <c:bubble3D val="0"/>
            <c:spPr>
              <a:solidFill>
                <a:srgbClr val="7030A0"/>
              </a:solidFill>
              <a:ln>
                <a:noFill/>
              </a:ln>
              <a:effectLst/>
            </c:spPr>
            <c:extLst>
              <c:ext xmlns:c16="http://schemas.microsoft.com/office/drawing/2014/chart" uri="{C3380CC4-5D6E-409C-BE32-E72D297353CC}">
                <c16:uniqueId val="{00000003-94AB-40D1-87F2-97A47595FAB7}"/>
              </c:ext>
            </c:extLst>
          </c:dPt>
          <c:dPt>
            <c:idx val="12"/>
            <c:invertIfNegative val="0"/>
            <c:bubble3D val="0"/>
            <c:spPr>
              <a:solidFill>
                <a:srgbClr val="8B2CB1"/>
              </a:solidFill>
              <a:ln>
                <a:noFill/>
              </a:ln>
              <a:effectLst/>
            </c:spPr>
            <c:extLst>
              <c:ext xmlns:c16="http://schemas.microsoft.com/office/drawing/2014/chart" uri="{C3380CC4-5D6E-409C-BE32-E72D297353CC}">
                <c16:uniqueId val="{00000005-E9BF-43C9-9366-B2E2B119D7C2}"/>
              </c:ext>
            </c:extLst>
          </c:dPt>
          <c:dPt>
            <c:idx val="13"/>
            <c:invertIfNegative val="0"/>
            <c:bubble3D val="0"/>
            <c:spPr>
              <a:solidFill>
                <a:srgbClr val="739700"/>
              </a:solidFill>
              <a:ln>
                <a:noFill/>
              </a:ln>
              <a:effectLst/>
            </c:spPr>
            <c:extLst>
              <c:ext xmlns:c16="http://schemas.microsoft.com/office/drawing/2014/chart" uri="{C3380CC4-5D6E-409C-BE32-E72D297353CC}">
                <c16:uniqueId val="{00000006-B12F-4D7E-90AA-C62447C358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 of Home Advertising Revenue'!$B$6:$O$6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formatCode="#,##0">
                  <c:v>2023</c:v>
                </c:pt>
              </c:numCache>
            </c:numRef>
          </c:cat>
          <c:val>
            <c:numRef>
              <c:f>'Out of Home Advertising Revenue'!$B$31:$O$31</c:f>
              <c:numCache>
                <c:formatCode>"£"#,##0_);[Red]\("£"#,##0\)</c:formatCode>
                <c:ptCount val="14"/>
                <c:pt idx="0">
                  <c:v>879836142</c:v>
                </c:pt>
                <c:pt idx="1">
                  <c:v>906915455</c:v>
                </c:pt>
                <c:pt idx="2">
                  <c:v>970146200</c:v>
                </c:pt>
                <c:pt idx="3">
                  <c:v>989619580</c:v>
                </c:pt>
                <c:pt idx="4">
                  <c:v>1018992650.05</c:v>
                </c:pt>
                <c:pt idx="5" formatCode="&quot;£&quot;#,##0">
                  <c:v>1057948718</c:v>
                </c:pt>
                <c:pt idx="6">
                  <c:v>1127520232.1122451</c:v>
                </c:pt>
                <c:pt idx="7">
                  <c:v>1144300360.5805056</c:v>
                </c:pt>
                <c:pt idx="8">
                  <c:v>1209056085.1260052</c:v>
                </c:pt>
                <c:pt idx="9">
                  <c:v>1300818483.3802238</c:v>
                </c:pt>
                <c:pt idx="10">
                  <c:v>699134101.17822468</c:v>
                </c:pt>
                <c:pt idx="11" formatCode="_(* #,##0_);_(* \(#,##0\);_(* &quot;-&quot;_);@_)">
                  <c:v>901318836.11286616</c:v>
                </c:pt>
                <c:pt idx="12" formatCode="#,##0">
                  <c:v>1179756316</c:v>
                </c:pt>
                <c:pt idx="13" formatCode="#,##0">
                  <c:v>1295253687</c:v>
                </c:pt>
              </c:numCache>
            </c:numRef>
          </c:val>
          <c:extLst>
            <c:ext xmlns:c16="http://schemas.microsoft.com/office/drawing/2014/chart" uri="{C3380CC4-5D6E-409C-BE32-E72D297353CC}">
              <c16:uniqueId val="{00000000-5A84-401C-8B19-0449EC20D69D}"/>
            </c:ext>
          </c:extLst>
        </c:ser>
        <c:dLbls>
          <c:showLegendKey val="0"/>
          <c:showVal val="0"/>
          <c:showCatName val="0"/>
          <c:showSerName val="0"/>
          <c:showPercent val="0"/>
          <c:showBubbleSize val="0"/>
        </c:dLbls>
        <c:gapWidth val="219"/>
        <c:overlap val="-27"/>
        <c:axId val="1072185936"/>
        <c:axId val="927783072"/>
      </c:barChart>
      <c:catAx>
        <c:axId val="107218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7783072"/>
        <c:crosses val="autoZero"/>
        <c:auto val="1"/>
        <c:lblAlgn val="ctr"/>
        <c:lblOffset val="100"/>
        <c:noMultiLvlLbl val="0"/>
      </c:catAx>
      <c:valAx>
        <c:axId val="9277830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185936"/>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a:t>£m</a:t>
            </a:r>
          </a:p>
        </c:rich>
      </c:tx>
      <c:layout>
        <c:manualLayout>
          <c:xMode val="edge"/>
          <c:yMode val="edge"/>
          <c:x val="1.5194444444444399E-2"/>
          <c:y val="3.24074074074073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'OOH Revenue by Quarter'!$A$8</c:f>
              <c:strCache>
                <c:ptCount val="1"/>
                <c:pt idx="0">
                  <c:v>Q1</c:v>
                </c:pt>
              </c:strCache>
            </c:strRef>
          </c:tx>
          <c:spPr>
            <a:solidFill>
              <a:schemeClr val="accent1"/>
            </a:solidFill>
            <a:ln>
              <a:noFill/>
            </a:ln>
            <a:effectLst/>
          </c:spPr>
          <c:invertIfNegative val="0"/>
          <c:cat>
            <c:numRef>
              <c:f>'OOH Revenue by Quarter'!$B$7:$O$7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'OOH Revenue by Quarter'!$B$8:$O$8</c:f>
              <c:numCache>
                <c:formatCode>0</c:formatCode>
                <c:ptCount val="14"/>
                <c:pt idx="0">
                  <c:v>204</c:v>
                </c:pt>
                <c:pt idx="1">
                  <c:v>207</c:v>
                </c:pt>
                <c:pt idx="2">
                  <c:v>213</c:v>
                </c:pt>
                <c:pt idx="3">
                  <c:v>213</c:v>
                </c:pt>
                <c:pt idx="4">
                  <c:v>209</c:v>
                </c:pt>
                <c:pt idx="5">
                  <c:v>228</c:v>
                </c:pt>
                <c:pt idx="6">
                  <c:v>254.29837551020407</c:v>
                </c:pt>
                <c:pt idx="7">
                  <c:v>253.3961011430234</c:v>
                </c:pt>
                <c:pt idx="8">
                  <c:v>266.90127699999999</c:v>
                </c:pt>
                <c:pt idx="9">
                  <c:v>285.13241499999998</c:v>
                </c:pt>
                <c:pt idx="10">
                  <c:v>276.32252122558202</c:v>
                </c:pt>
                <c:pt idx="11">
                  <c:v>96.885563372517097</c:v>
                </c:pt>
                <c:pt idx="12">
                  <c:v>238.49554000000001</c:v>
                </c:pt>
                <c:pt idx="13">
                  <c:v>250.59165400000001</c:v>
                </c:pt>
              </c:numCache>
            </c:numRef>
          </c:val>
          <c:extLst>
            <c:ext xmlns:c16="http://schemas.microsoft.com/office/drawing/2014/chart" uri="{C3380CC4-5D6E-409C-BE32-E72D297353CC}">
              <c16:uniqueId val="{00000000-73EC-4F68-8049-6B36AB5C1ED9}"/>
            </c:ext>
          </c:extLst>
        </c:ser>
        <c:ser>
          <c:idx val="1"/>
          <c:order val="1"/>
          <c:tx>
            <c:strRef>
              <c:f>'OOH Revenue by Quarter'!$A$9</c:f>
              <c:strCache>
                <c:ptCount val="1"/>
                <c:pt idx="0">
                  <c:v>Q2</c:v>
                </c:pt>
              </c:strCache>
            </c:strRef>
          </c:tx>
          <c:spPr>
            <a:solidFill>
              <a:schemeClr val="accent2"/>
            </a:solidFill>
            <a:ln>
              <a:noFill/>
            </a:ln>
            <a:effectLst/>
          </c:spPr>
          <c:invertIfNegative val="0"/>
          <c:cat>
            <c:numRef>
              <c:f>'OOH Revenue by Quarter'!$B$7:$O$7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'OOH Revenue by Quarter'!$B$9:$O$9</c:f>
              <c:numCache>
                <c:formatCode>0</c:formatCode>
                <c:ptCount val="14"/>
                <c:pt idx="0">
                  <c:v>211</c:v>
                </c:pt>
                <c:pt idx="1">
                  <c:v>229</c:v>
                </c:pt>
                <c:pt idx="2">
                  <c:v>229</c:v>
                </c:pt>
                <c:pt idx="3">
                  <c:v>243</c:v>
                </c:pt>
                <c:pt idx="4">
                  <c:v>259</c:v>
                </c:pt>
                <c:pt idx="5">
                  <c:v>249</c:v>
                </c:pt>
                <c:pt idx="6">
                  <c:v>273.9442346938776</c:v>
                </c:pt>
                <c:pt idx="7">
                  <c:v>279.52578959415229</c:v>
                </c:pt>
                <c:pt idx="8">
                  <c:v>283.72737489534597</c:v>
                </c:pt>
                <c:pt idx="9">
                  <c:v>310.45233400000001</c:v>
                </c:pt>
                <c:pt idx="10">
                  <c:v>52.649205518690799</c:v>
                </c:pt>
                <c:pt idx="11">
                  <c:v>198.37723094896401</c:v>
                </c:pt>
                <c:pt idx="12">
                  <c:v>290.46523059173302</c:v>
                </c:pt>
                <c:pt idx="13">
                  <c:v>303</c:v>
                </c:pt>
              </c:numCache>
            </c:numRef>
          </c:val>
          <c:extLst>
            <c:ext xmlns:c16="http://schemas.microsoft.com/office/drawing/2014/chart" uri="{C3380CC4-5D6E-409C-BE32-E72D297353CC}">
              <c16:uniqueId val="{00000001-73EC-4F68-8049-6B36AB5C1ED9}"/>
            </c:ext>
          </c:extLst>
        </c:ser>
        <c:ser>
          <c:idx val="2"/>
          <c:order val="2"/>
          <c:tx>
            <c:strRef>
              <c:f>'OOH Revenue by Quarter'!$A$10</c:f>
              <c:strCache>
                <c:ptCount val="1"/>
                <c:pt idx="0">
                  <c:v>Q3</c:v>
                </c:pt>
              </c:strCache>
            </c:strRef>
          </c:tx>
          <c:spPr>
            <a:solidFill>
              <a:schemeClr val="accent3"/>
            </a:solidFill>
            <a:ln>
              <a:noFill/>
            </a:ln>
            <a:effectLst/>
          </c:spPr>
          <c:invertIfNegative val="0"/>
          <c:cat>
            <c:numRef>
              <c:f>'OOH Revenue by Quarter'!$B$7:$O$7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'OOH Revenue by Quarter'!$B$10:$O$10</c:f>
              <c:numCache>
                <c:formatCode>0</c:formatCode>
                <c:ptCount val="14"/>
                <c:pt idx="0">
                  <c:v>212</c:v>
                </c:pt>
                <c:pt idx="1">
                  <c:v>214</c:v>
                </c:pt>
                <c:pt idx="2">
                  <c:v>269</c:v>
                </c:pt>
                <c:pt idx="3">
                  <c:v>256</c:v>
                </c:pt>
                <c:pt idx="4">
                  <c:v>258</c:v>
                </c:pt>
                <c:pt idx="5">
                  <c:v>271</c:v>
                </c:pt>
                <c:pt idx="6">
                  <c:v>281.41815714285713</c:v>
                </c:pt>
                <c:pt idx="7">
                  <c:v>279.86228308393805</c:v>
                </c:pt>
                <c:pt idx="8">
                  <c:v>300.19420073538703</c:v>
                </c:pt>
                <c:pt idx="9">
                  <c:v>329.527197957422</c:v>
                </c:pt>
                <c:pt idx="10">
                  <c:v>166.331851431188</c:v>
                </c:pt>
                <c:pt idx="11">
                  <c:v>270.44178497256502</c:v>
                </c:pt>
                <c:pt idx="12">
                  <c:v>306.05785900000001</c:v>
                </c:pt>
                <c:pt idx="13" formatCode="&quot;£&quot;#,##0">
                  <c:v>345.52929395764801</c:v>
                </c:pt>
              </c:numCache>
            </c:numRef>
          </c:val>
          <c:extLst>
            <c:ext xmlns:c16="http://schemas.microsoft.com/office/drawing/2014/chart" uri="{C3380CC4-5D6E-409C-BE32-E72D297353CC}">
              <c16:uniqueId val="{00000002-73EC-4F68-8049-6B36AB5C1ED9}"/>
            </c:ext>
          </c:extLst>
        </c:ser>
        <c:ser>
          <c:idx val="3"/>
          <c:order val="3"/>
          <c:tx>
            <c:strRef>
              <c:f>'OOH Revenue by Quarter'!$A$11</c:f>
              <c:strCache>
                <c:ptCount val="1"/>
                <c:pt idx="0">
                  <c:v>Q4</c:v>
                </c:pt>
              </c:strCache>
            </c:strRef>
          </c:tx>
          <c:spPr>
            <a:solidFill>
              <a:schemeClr val="accent4"/>
            </a:solidFill>
            <a:ln>
              <a:noFill/>
            </a:ln>
            <a:effectLst/>
          </c:spPr>
          <c:invertIfNegative val="0"/>
          <c:cat>
            <c:numRef>
              <c:f>'OOH Revenue by Quarter'!$B$7:$O$7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'OOH Revenue by Quarter'!$B$11:$O$11</c:f>
              <c:numCache>
                <c:formatCode>0</c:formatCode>
                <c:ptCount val="14"/>
                <c:pt idx="0">
                  <c:v>252</c:v>
                </c:pt>
                <c:pt idx="1">
                  <c:v>256</c:v>
                </c:pt>
                <c:pt idx="2">
                  <c:v>259</c:v>
                </c:pt>
                <c:pt idx="3">
                  <c:v>277</c:v>
                </c:pt>
                <c:pt idx="4">
                  <c:v>294</c:v>
                </c:pt>
                <c:pt idx="5">
                  <c:v>310</c:v>
                </c:pt>
                <c:pt idx="6">
                  <c:v>317.85946295918399</c:v>
                </c:pt>
                <c:pt idx="7">
                  <c:v>331.51618675939187</c:v>
                </c:pt>
                <c:pt idx="8">
                  <c:v>358.23323111793115</c:v>
                </c:pt>
                <c:pt idx="9">
                  <c:v>375.70653602483799</c:v>
                </c:pt>
                <c:pt idx="10">
                  <c:v>203.83052222834601</c:v>
                </c:pt>
                <c:pt idx="11">
                  <c:v>335.61425700000001</c:v>
                </c:pt>
                <c:pt idx="12">
                  <c:v>346</c:v>
                </c:pt>
                <c:pt idx="13">
                  <c:v>396.01407499999999</c:v>
                </c:pt>
              </c:numCache>
            </c:numRef>
          </c:val>
          <c:extLst>
            <c:ext xmlns:c16="http://schemas.microsoft.com/office/drawing/2014/chart" uri="{C3380CC4-5D6E-409C-BE32-E72D297353CC}">
              <c16:uniqueId val="{00000003-73EC-4F68-8049-6B36AB5C1ED9}"/>
            </c:ext>
          </c:extLst>
        </c:ser>
        <c:dLbls>
          <c:showLegendKey val="0"/>
          <c:showVal val="0"/>
          <c:showCatName val="0"/>
          <c:showSerName val="0"/>
          <c:showPercent val="0"/>
          <c:showBubbleSize val="0"/>
        </c:dLbls>
        <c:gapWidth val="219"/>
        <c:overlap val="-27"/>
        <c:axId val="504171336"/>
        <c:axId val="504171728"/>
      </c:barChart>
      <c:catAx>
        <c:axId val="50417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171728"/>
        <c:crosses val="autoZero"/>
        <c:auto val="1"/>
        <c:lblAlgn val="ctr"/>
        <c:lblOffset val="100"/>
        <c:noMultiLvlLbl val="0"/>
      </c:catAx>
      <c:valAx>
        <c:axId val="504171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171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a:t>£m</a:t>
            </a:r>
          </a:p>
        </c:rich>
      </c:tx>
      <c:layout>
        <c:manualLayout>
          <c:xMode val="edge"/>
          <c:yMode val="edge"/>
          <c:x val="1.5194444444444399E-2"/>
          <c:y val="3.24074074074073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'OOH Revenue by Quarter'!$A$32</c:f>
              <c:strCache>
                <c:ptCount val="1"/>
                <c:pt idx="0">
                  <c:v>Transport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'OOH Revenue by Quarter'!$B$7:$O$7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'OOH Revenue by Quarter'!$B$32:$O$32</c:f>
              <c:numCache>
                <c:formatCode>General</c:formatCode>
                <c:ptCount val="14"/>
                <c:pt idx="0">
                  <c:v>329</c:v>
                </c:pt>
                <c:pt idx="1">
                  <c:v>347</c:v>
                </c:pt>
                <c:pt idx="2">
                  <c:v>389</c:v>
                </c:pt>
                <c:pt idx="3">
                  <c:v>380</c:v>
                </c:pt>
                <c:pt idx="4">
                  <c:v>409</c:v>
                </c:pt>
                <c:pt idx="5">
                  <c:v>431</c:v>
                </c:pt>
                <c:pt idx="6">
                  <c:v>456</c:v>
                </c:pt>
                <c:pt idx="7">
                  <c:v>444</c:v>
                </c:pt>
                <c:pt idx="8">
                  <c:v>478</c:v>
                </c:pt>
                <c:pt idx="9">
                  <c:v>512</c:v>
                </c:pt>
                <c:pt idx="10">
                  <c:v>187</c:v>
                </c:pt>
                <c:pt idx="11">
                  <c:v>210</c:v>
                </c:pt>
                <c:pt idx="12">
                  <c:v>369</c:v>
                </c:pt>
                <c:pt idx="13">
                  <c:v>417</c:v>
                </c:pt>
              </c:numCache>
            </c:numRef>
          </c:val>
          <c:extLst>
            <c:ext xmlns:c16="http://schemas.microsoft.com/office/drawing/2014/chart" uri="{C3380CC4-5D6E-409C-BE32-E72D297353CC}">
              <c16:uniqueId val="{00000000-73EC-4F68-8049-6B36AB5C1ED9}"/>
            </c:ext>
          </c:extLst>
        </c:ser>
        <c:ser>
          <c:idx val="1"/>
          <c:order val="1"/>
          <c:tx>
            <c:strRef>
              <c:f>'OOH Revenue by Quarter'!$A$33</c:f>
              <c:strCache>
                <c:ptCount val="1"/>
                <c:pt idx="0">
                  <c:v>Roadside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'OOH Revenue by Quarter'!$B$7:$O$7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'OOH Revenue by Quarter'!$B$33:$O$33</c:f>
              <c:numCache>
                <c:formatCode>General</c:formatCode>
                <c:ptCount val="14"/>
                <c:pt idx="0">
                  <c:v>450</c:v>
                </c:pt>
                <c:pt idx="1">
                  <c:v>450</c:v>
                </c:pt>
                <c:pt idx="2">
                  <c:v>465</c:v>
                </c:pt>
                <c:pt idx="3">
                  <c:v>484</c:v>
                </c:pt>
                <c:pt idx="4">
                  <c:v>488</c:v>
                </c:pt>
                <c:pt idx="5">
                  <c:v>494</c:v>
                </c:pt>
                <c:pt idx="6">
                  <c:v>516</c:v>
                </c:pt>
                <c:pt idx="7">
                  <c:v>532</c:v>
                </c:pt>
                <c:pt idx="8">
                  <c:v>563</c:v>
                </c:pt>
                <c:pt idx="9">
                  <c:v>605</c:v>
                </c:pt>
                <c:pt idx="10">
                  <c:v>397</c:v>
                </c:pt>
                <c:pt idx="11">
                  <c:v>540</c:v>
                </c:pt>
                <c:pt idx="12">
                  <c:v>624</c:v>
                </c:pt>
                <c:pt idx="13">
                  <c:v>686</c:v>
                </c:pt>
              </c:numCache>
            </c:numRef>
          </c:val>
          <c:extLst>
            <c:ext xmlns:c16="http://schemas.microsoft.com/office/drawing/2014/chart" uri="{C3380CC4-5D6E-409C-BE32-E72D297353CC}">
              <c16:uniqueId val="{00000001-73EC-4F68-8049-6B36AB5C1ED9}"/>
            </c:ext>
          </c:extLst>
        </c:ser>
        <c:ser>
          <c:idx val="2"/>
          <c:order val="2"/>
          <c:tx>
            <c:strRef>
              <c:f>'OOH Revenue by Quarter'!$A$34</c:f>
              <c:strCache>
                <c:ptCount val="1"/>
                <c:pt idx="0">
                  <c:v>Pos/Retail/Leisure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'OOH Revenue by Quarter'!$B$7:$O$7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'OOH Revenue by Quarter'!$B$34:$O$34</c:f>
              <c:numCache>
                <c:formatCode>General</c:formatCode>
                <c:ptCount val="14"/>
                <c:pt idx="0">
                  <c:v>100</c:v>
                </c:pt>
                <c:pt idx="1">
                  <c:v>110</c:v>
                </c:pt>
                <c:pt idx="2">
                  <c:v>117</c:v>
                </c:pt>
                <c:pt idx="3">
                  <c:v>126</c:v>
                </c:pt>
                <c:pt idx="4">
                  <c:v>122</c:v>
                </c:pt>
                <c:pt idx="5">
                  <c:v>134</c:v>
                </c:pt>
                <c:pt idx="6">
                  <c:v>155</c:v>
                </c:pt>
                <c:pt idx="7">
                  <c:v>168</c:v>
                </c:pt>
                <c:pt idx="8">
                  <c:v>168</c:v>
                </c:pt>
                <c:pt idx="9">
                  <c:v>183</c:v>
                </c:pt>
                <c:pt idx="10">
                  <c:v>115</c:v>
                </c:pt>
                <c:pt idx="11">
                  <c:v>151</c:v>
                </c:pt>
                <c:pt idx="12">
                  <c:v>187</c:v>
                </c:pt>
                <c:pt idx="13">
                  <c:v>192</c:v>
                </c:pt>
              </c:numCache>
            </c:numRef>
          </c:val>
          <c:extLst>
            <c:ext xmlns:c16="http://schemas.microsoft.com/office/drawing/2014/chart" uri="{C3380CC4-5D6E-409C-BE32-E72D297353CC}">
              <c16:uniqueId val="{00000002-73EC-4F68-8049-6B36AB5C1ED9}"/>
            </c:ext>
          </c:extLst>
        </c:ser>
        <c:dLbls>
          <c:showLegendKey val="0"/>
          <c:showVal val="0"/>
          <c:showCatName val="0"/>
          <c:showSerName val="0"/>
          <c:showPercent val="0"/>
          <c:showBubbleSize val="0"/>
        </c:dLbls>
        <c:gapWidth val="219"/>
        <c:overlap val="-27"/>
        <c:axId val="504171336"/>
        <c:axId val="504171728"/>
      </c:barChart>
      <c:catAx>
        <c:axId val="50417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171728"/>
        <c:crosses val="autoZero"/>
        <c:auto val="1"/>
        <c:lblAlgn val="ctr"/>
        <c:lblOffset val="100"/>
        <c:noMultiLvlLbl val="0"/>
      </c:catAx>
      <c:valAx>
        <c:axId val="50417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171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3888888888889299E-3"/>
          <c:y val="2.77777777777778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498817132163412E-2"/>
          <c:y val="8.5331934813636781E-2"/>
          <c:w val="0.95416934430281419"/>
          <c:h val="0.833746829571542"/>
        </c:manualLayout>
      </c:layout>
      <c:barChart>
        <c:barDir val="col"/>
        <c:grouping val="clustered"/>
        <c:varyColors val="0"/>
        <c:ser>
          <c:idx val="0"/>
          <c:order val="0"/>
          <c:tx>
            <c:strRef>
              <c:f>'Total DOOH Revenue'!$A$8</c:f>
              <c:strCache>
                <c:ptCount val="1"/>
                <c:pt idx="0">
                  <c:v>£m</c:v>
                </c:pt>
              </c:strCache>
            </c:strRef>
          </c:tx>
          <c:spPr>
            <a:solidFill>
              <a:srgbClr val="8B2CB1"/>
            </a:solidFill>
            <a:ln>
              <a:noFill/>
            </a:ln>
            <a:effectLst/>
          </c:spPr>
          <c:invertIfNegative val="0"/>
          <c:dPt>
            <c:idx val="9"/>
            <c:invertIfNegative val="0"/>
            <c:bubble3D val="0"/>
            <c:spPr>
              <a:solidFill>
                <a:srgbClr val="8B2CB1"/>
              </a:solidFill>
              <a:ln>
                <a:noFill/>
              </a:ln>
              <a:effectLst/>
            </c:spPr>
            <c:extLst>
              <c:ext xmlns:c16="http://schemas.microsoft.com/office/drawing/2014/chart" uri="{C3380CC4-5D6E-409C-BE32-E72D297353CC}">
                <c16:uniqueId val="{00000001-CA43-4A6C-91B7-79BA3B0E7061}"/>
              </c:ext>
            </c:extLst>
          </c:dPt>
          <c:dPt>
            <c:idx val="10"/>
            <c:invertIfNegative val="0"/>
            <c:bubble3D val="0"/>
            <c:spPr>
              <a:solidFill>
                <a:srgbClr val="8B2CB1"/>
              </a:solidFill>
              <a:ln>
                <a:noFill/>
              </a:ln>
              <a:effectLst/>
            </c:spPr>
            <c:extLst>
              <c:ext xmlns:c16="http://schemas.microsoft.com/office/drawing/2014/chart" uri="{C3380CC4-5D6E-409C-BE32-E72D297353CC}">
                <c16:uniqueId val="{00000003-308A-49B1-ABFD-31891676B53F}"/>
              </c:ext>
            </c:extLst>
          </c:dPt>
          <c:dPt>
            <c:idx val="11"/>
            <c:invertIfNegative val="0"/>
            <c:bubble3D val="0"/>
            <c:spPr>
              <a:solidFill>
                <a:srgbClr val="8B2CB1"/>
              </a:solidFill>
              <a:ln>
                <a:noFill/>
              </a:ln>
              <a:effectLst/>
            </c:spPr>
            <c:extLst>
              <c:ext xmlns:c16="http://schemas.microsoft.com/office/drawing/2014/chart" uri="{C3380CC4-5D6E-409C-BE32-E72D297353CC}">
                <c16:uniqueId val="{00000005-18BE-4260-8450-1B02858044B9}"/>
              </c:ext>
            </c:extLst>
          </c:dPt>
          <c:dPt>
            <c:idx val="12"/>
            <c:invertIfNegative val="0"/>
            <c:bubble3D val="0"/>
            <c:spPr>
              <a:solidFill>
                <a:srgbClr val="739700"/>
              </a:solidFill>
              <a:ln>
                <a:noFill/>
              </a:ln>
              <a:effectLst/>
            </c:spPr>
            <c:extLst>
              <c:ext xmlns:c16="http://schemas.microsoft.com/office/drawing/2014/chart" uri="{C3380CC4-5D6E-409C-BE32-E72D297353CC}">
                <c16:uniqueId val="{00000006-2DF3-4145-9B58-7CDE55FBEA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DOOH Revenue'!$B$3:$N$7</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strCache>
            </c:strRef>
          </c:cat>
          <c:val>
            <c:numRef>
              <c:f>'Total DOOH Revenue'!$B$8:$N$8</c:f>
              <c:numCache>
                <c:formatCode>#,##0</c:formatCode>
                <c:ptCount val="13"/>
                <c:pt idx="0" formatCode="0">
                  <c:v>128</c:v>
                </c:pt>
                <c:pt idx="1">
                  <c:v>182</c:v>
                </c:pt>
                <c:pt idx="2">
                  <c:v>214</c:v>
                </c:pt>
                <c:pt idx="3">
                  <c:v>272</c:v>
                </c:pt>
                <c:pt idx="4">
                  <c:v>337</c:v>
                </c:pt>
                <c:pt idx="5">
                  <c:v>427.67293896938776</c:v>
                </c:pt>
                <c:pt idx="6">
                  <c:v>525.63269157055333</c:v>
                </c:pt>
                <c:pt idx="7">
                  <c:v>602.95119210849725</c:v>
                </c:pt>
                <c:pt idx="8">
                  <c:v>694.04278361781405</c:v>
                </c:pt>
                <c:pt idx="9">
                  <c:v>414.91699650312512</c:v>
                </c:pt>
                <c:pt idx="10" formatCode="0">
                  <c:v>576.82545280589738</c:v>
                </c:pt>
                <c:pt idx="11" formatCode="0">
                  <c:v>748.46140500000001</c:v>
                </c:pt>
                <c:pt idx="12">
                  <c:v>841.30921599999999</c:v>
                </c:pt>
              </c:numCache>
            </c:numRef>
          </c:val>
          <c:extLst>
            <c:ext xmlns:c16="http://schemas.microsoft.com/office/drawing/2014/chart" uri="{C3380CC4-5D6E-409C-BE32-E72D297353CC}">
              <c16:uniqueId val="{00000000-CA43-4A6C-91B7-79BA3B0E7061}"/>
            </c:ext>
          </c:extLst>
        </c:ser>
        <c:dLbls>
          <c:showLegendKey val="0"/>
          <c:showVal val="0"/>
          <c:showCatName val="0"/>
          <c:showSerName val="0"/>
          <c:showPercent val="0"/>
          <c:showBubbleSize val="0"/>
        </c:dLbls>
        <c:gapWidth val="219"/>
        <c:overlap val="-27"/>
        <c:axId val="507760112"/>
        <c:axId val="507760504"/>
      </c:barChart>
      <c:catAx>
        <c:axId val="50776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0504"/>
        <c:crosses val="autoZero"/>
        <c:auto val="1"/>
        <c:lblAlgn val="ctr"/>
        <c:lblOffset val="100"/>
        <c:noMultiLvlLbl val="0"/>
      </c:catAx>
      <c:valAx>
        <c:axId val="507760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0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 DOOH Revenue'!$A$12</c:f>
              <c:strCache>
                <c:ptCount val="1"/>
                <c:pt idx="0">
                  <c:v>% of total</c:v>
                </c:pt>
              </c:strCache>
            </c:strRef>
          </c:tx>
          <c:spPr>
            <a:solidFill>
              <a:srgbClr val="E31C79"/>
            </a:solidFill>
            <a:ln>
              <a:noFill/>
            </a:ln>
            <a:effectLst/>
          </c:spPr>
          <c:invertIfNegative val="0"/>
          <c:dPt>
            <c:idx val="9"/>
            <c:invertIfNegative val="0"/>
            <c:bubble3D val="0"/>
            <c:spPr>
              <a:solidFill>
                <a:srgbClr val="E31C79"/>
              </a:solidFill>
              <a:ln>
                <a:noFill/>
              </a:ln>
              <a:effectLst/>
            </c:spPr>
            <c:extLst>
              <c:ext xmlns:c16="http://schemas.microsoft.com/office/drawing/2014/chart" uri="{C3380CC4-5D6E-409C-BE32-E72D297353CC}">
                <c16:uniqueId val="{00000001-0C9E-4F8F-A1C7-3A161A07CCEE}"/>
              </c:ext>
            </c:extLst>
          </c:dPt>
          <c:dPt>
            <c:idx val="10"/>
            <c:invertIfNegative val="0"/>
            <c:bubble3D val="0"/>
            <c:spPr>
              <a:solidFill>
                <a:srgbClr val="E31C79"/>
              </a:solidFill>
              <a:ln>
                <a:noFill/>
              </a:ln>
              <a:effectLst/>
            </c:spPr>
            <c:extLst>
              <c:ext xmlns:c16="http://schemas.microsoft.com/office/drawing/2014/chart" uri="{C3380CC4-5D6E-409C-BE32-E72D297353CC}">
                <c16:uniqueId val="{00000003-D477-43EA-96BA-1830CE6969B2}"/>
              </c:ext>
            </c:extLst>
          </c:dPt>
          <c:dPt>
            <c:idx val="11"/>
            <c:invertIfNegative val="0"/>
            <c:bubble3D val="0"/>
            <c:spPr>
              <a:solidFill>
                <a:srgbClr val="E31C79"/>
              </a:solidFill>
              <a:ln>
                <a:noFill/>
              </a:ln>
              <a:effectLst/>
            </c:spPr>
            <c:extLst>
              <c:ext xmlns:c16="http://schemas.microsoft.com/office/drawing/2014/chart" uri="{C3380CC4-5D6E-409C-BE32-E72D297353CC}">
                <c16:uniqueId val="{00000005-801B-4460-A6E9-79BADC6C8813}"/>
              </c:ext>
            </c:extLst>
          </c:dPt>
          <c:dPt>
            <c:idx val="12"/>
            <c:invertIfNegative val="0"/>
            <c:bubble3D val="0"/>
            <c:spPr>
              <a:solidFill>
                <a:srgbClr val="739700"/>
              </a:solidFill>
              <a:ln>
                <a:noFill/>
              </a:ln>
              <a:effectLst/>
            </c:spPr>
            <c:extLst>
              <c:ext xmlns:c16="http://schemas.microsoft.com/office/drawing/2014/chart" uri="{C3380CC4-5D6E-409C-BE32-E72D297353CC}">
                <c16:uniqueId val="{00000006-EDCE-4558-87FF-6CC7458DF4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DOOH Revenue'!$B$11:$N$11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formatCode="#,##0">
                  <c:v>2023</c:v>
                </c:pt>
              </c:numCache>
            </c:numRef>
          </c:cat>
          <c:val>
            <c:numRef>
              <c:f>'Total DOOH Revenue'!$B$12:$N$12</c:f>
              <c:numCache>
                <c:formatCode>0%</c:formatCode>
                <c:ptCount val="13"/>
                <c:pt idx="0">
                  <c:v>0.14113774254734693</c:v>
                </c:pt>
                <c:pt idx="1">
                  <c:v>0.18760059050893566</c:v>
                </c:pt>
                <c:pt idx="2">
                  <c:v>0.2162447109221505</c:v>
                </c:pt>
                <c:pt idx="3">
                  <c:v>0.26693028648111788</c:v>
                </c:pt>
                <c:pt idx="4">
                  <c:v>0.31854095975188845</c:v>
                </c:pt>
                <c:pt idx="5">
                  <c:v>0.37930400429995365</c:v>
                </c:pt>
                <c:pt idx="6">
                  <c:v>0.45934853267362336</c:v>
                </c:pt>
                <c:pt idx="7">
                  <c:v>0.49869580040669415</c:v>
                </c:pt>
                <c:pt idx="8">
                  <c:v>0.53354314417052162</c:v>
                </c:pt>
                <c:pt idx="9">
                  <c:v>0.593472691153072</c:v>
                </c:pt>
                <c:pt idx="10" formatCode="0%_);\(0%\)">
                  <c:v>0.63997936101455799</c:v>
                </c:pt>
                <c:pt idx="11" formatCode="0%_);\(0%\)">
                  <c:v>0.63</c:v>
                </c:pt>
                <c:pt idx="12">
                  <c:v>0.65</c:v>
                </c:pt>
              </c:numCache>
            </c:numRef>
          </c:val>
          <c:extLst>
            <c:ext xmlns:c16="http://schemas.microsoft.com/office/drawing/2014/chart" uri="{C3380CC4-5D6E-409C-BE32-E72D297353CC}">
              <c16:uniqueId val="{00000000-0C9E-4F8F-A1C7-3A161A07CCEE}"/>
            </c:ext>
          </c:extLst>
        </c:ser>
        <c:dLbls>
          <c:showLegendKey val="0"/>
          <c:showVal val="0"/>
          <c:showCatName val="0"/>
          <c:showSerName val="0"/>
          <c:showPercent val="0"/>
          <c:showBubbleSize val="0"/>
        </c:dLbls>
        <c:gapWidth val="219"/>
        <c:overlap val="-27"/>
        <c:axId val="1077214096"/>
        <c:axId val="927771008"/>
      </c:barChart>
      <c:catAx>
        <c:axId val="107721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7771008"/>
        <c:crosses val="autoZero"/>
        <c:auto val="1"/>
        <c:lblAlgn val="ctr"/>
        <c:lblOffset val="100"/>
        <c:noMultiLvlLbl val="0"/>
      </c:catAx>
      <c:valAx>
        <c:axId val="927771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21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a:t>
            </a:r>
          </a:p>
        </c:rich>
      </c:tx>
      <c:layout>
        <c:manualLayout>
          <c:xMode val="edge"/>
          <c:yMode val="edge"/>
          <c:x val="2.3888888888889299E-3"/>
          <c:y val="3.70370370370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679438555575985E-2"/>
          <c:y val="0.17458700485104736"/>
          <c:w val="0.95452095540086213"/>
          <c:h val="0.71656841868467014"/>
        </c:manualLayout>
      </c:layout>
      <c:barChart>
        <c:barDir val="col"/>
        <c:grouping val="clustered"/>
        <c:varyColors val="0"/>
        <c:ser>
          <c:idx val="0"/>
          <c:order val="0"/>
          <c:tx>
            <c:strRef>
              <c:f>'DOOH Revenue by Quarter'!$A$5</c:f>
              <c:strCache>
                <c:ptCount val="1"/>
                <c:pt idx="0">
                  <c:v>Q1</c:v>
                </c:pt>
              </c:strCache>
            </c:strRef>
          </c:tx>
          <c:spPr>
            <a:solidFill>
              <a:schemeClr val="accent1"/>
            </a:solidFill>
            <a:ln>
              <a:noFill/>
            </a:ln>
            <a:effectLst/>
          </c:spPr>
          <c:invertIfNegative val="0"/>
          <c:dLbls>
            <c:dLbl>
              <c:idx val="1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2C7-43A6-A515-215DC2B46E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'DOOH Revenue by Quarter'!$B$3:$N$4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strCache>
            </c:strRef>
          </c:cat>
          <c:val>
            <c:numRef>
              <c:f>'DOOH Revenue by Quarter'!$B$5:$N$5</c:f>
              <c:numCache>
                <c:formatCode>0</c:formatCode>
                <c:ptCount val="13"/>
                <c:pt idx="0">
                  <c:v>25</c:v>
                </c:pt>
                <c:pt idx="1">
                  <c:v>35.520007</c:v>
                </c:pt>
                <c:pt idx="2">
                  <c:v>43</c:v>
                </c:pt>
                <c:pt idx="3">
                  <c:v>47</c:v>
                </c:pt>
                <c:pt idx="4">
                  <c:v>67</c:v>
                </c:pt>
                <c:pt idx="5">
                  <c:v>84.266266326530626</c:v>
                </c:pt>
                <c:pt idx="6">
                  <c:v>107.16029583920358</c:v>
                </c:pt>
                <c:pt idx="7">
                  <c:v>126.365229</c:v>
                </c:pt>
                <c:pt idx="8">
                  <c:v>140.19860789748401</c:v>
                </c:pt>
                <c:pt idx="9">
                  <c:v>147.44680199999999</c:v>
                </c:pt>
                <c:pt idx="10">
                  <c:v>59.324602996125002</c:v>
                </c:pt>
                <c:pt idx="11">
                  <c:v>144.05948699999999</c:v>
                </c:pt>
                <c:pt idx="12">
                  <c:v>153.78528600000001</c:v>
                </c:pt>
              </c:numCache>
            </c:numRef>
          </c:val>
          <c:extLst>
            <c:ext xmlns:c16="http://schemas.microsoft.com/office/drawing/2014/chart" uri="{C3380CC4-5D6E-409C-BE32-E72D297353CC}">
              <c16:uniqueId val="{00000000-C79A-427F-BED0-89E3C4539DB7}"/>
            </c:ext>
          </c:extLst>
        </c:ser>
        <c:ser>
          <c:idx val="1"/>
          <c:order val="1"/>
          <c:tx>
            <c:strRef>
              <c:f>'DOOH Revenue by Quarter'!$A$6</c:f>
              <c:strCache>
                <c:ptCount val="1"/>
                <c:pt idx="0">
                  <c:v>Q2</c:v>
                </c:pt>
              </c:strCache>
            </c:strRef>
          </c:tx>
          <c:spPr>
            <a:solidFill>
              <a:schemeClr val="accent2"/>
            </a:solidFill>
            <a:ln>
              <a:noFill/>
            </a:ln>
            <a:effectLst/>
          </c:spPr>
          <c:invertIfNegative val="0"/>
          <c:dLbls>
            <c:dLbl>
              <c:idx val="11"/>
              <c:layout>
                <c:manualLayout>
                  <c:x val="-1.1124753777226192E-3"/>
                  <c:y val="-4.9599177983477134E-17"/>
                </c:manualLayout>
              </c:layout>
              <c:tx>
                <c:rich>
                  <a:bodyPr/>
                  <a:lstStyle/>
                  <a:p>
                    <a:fld id="{83F461F0-DAC5-4E1B-851C-CD3B89AB5D8F}"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F-47A8-AD33-A4C1F393FF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'DOOH Revenue by Quarter'!$B$3:$N$4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strCache>
            </c:strRef>
          </c:cat>
          <c:val>
            <c:numRef>
              <c:f>'DOOH Revenue by Quarter'!$B$6:$N$6</c:f>
              <c:numCache>
                <c:formatCode>0</c:formatCode>
                <c:ptCount val="13"/>
                <c:pt idx="0">
                  <c:v>30</c:v>
                </c:pt>
                <c:pt idx="1">
                  <c:v>38.125905000000003</c:v>
                </c:pt>
                <c:pt idx="2">
                  <c:v>52</c:v>
                </c:pt>
                <c:pt idx="3">
                  <c:v>68</c:v>
                </c:pt>
                <c:pt idx="4">
                  <c:v>75</c:v>
                </c:pt>
                <c:pt idx="5">
                  <c:v>98.193698979591829</c:v>
                </c:pt>
                <c:pt idx="6">
                  <c:v>127.65918602097727</c:v>
                </c:pt>
                <c:pt idx="7">
                  <c:v>135.76571609820198</c:v>
                </c:pt>
                <c:pt idx="8">
                  <c:v>159.05213900000001</c:v>
                </c:pt>
                <c:pt idx="9">
                  <c:v>35.818875744179103</c:v>
                </c:pt>
                <c:pt idx="10">
                  <c:v>124.42590846196001</c:v>
                </c:pt>
                <c:pt idx="11">
                  <c:v>184</c:v>
                </c:pt>
                <c:pt idx="12">
                  <c:v>194.7</c:v>
                </c:pt>
              </c:numCache>
            </c:numRef>
          </c:val>
          <c:extLst>
            <c:ext xmlns:c16="http://schemas.microsoft.com/office/drawing/2014/chart" uri="{C3380CC4-5D6E-409C-BE32-E72D297353CC}">
              <c16:uniqueId val="{00000001-C79A-427F-BED0-89E3C4539DB7}"/>
            </c:ext>
          </c:extLst>
        </c:ser>
        <c:ser>
          <c:idx val="2"/>
          <c:order val="2"/>
          <c:tx>
            <c:strRef>
              <c:f>'DOOH Revenue by Quarter'!$A$7</c:f>
              <c:strCache>
                <c:ptCount val="1"/>
                <c:pt idx="0">
                  <c:v>Q3</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'DOOH Revenue by Quarter'!$B$3:$N$4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strCache>
            </c:strRef>
          </c:cat>
          <c:val>
            <c:numRef>
              <c:f>'DOOH Revenue by Quarter'!$B$7:$N$7</c:f>
              <c:numCache>
                <c:formatCode>0</c:formatCode>
                <c:ptCount val="13"/>
                <c:pt idx="0">
                  <c:v>31</c:v>
                </c:pt>
                <c:pt idx="1">
                  <c:v>52</c:v>
                </c:pt>
                <c:pt idx="2">
                  <c:v>54</c:v>
                </c:pt>
                <c:pt idx="3">
                  <c:v>73</c:v>
                </c:pt>
                <c:pt idx="4">
                  <c:v>83</c:v>
                </c:pt>
                <c:pt idx="5">
                  <c:v>105.43053163265306</c:v>
                </c:pt>
                <c:pt idx="6">
                  <c:v>126.69584875834575</c:v>
                </c:pt>
                <c:pt idx="7">
                  <c:v>150.717834292155</c:v>
                </c:pt>
                <c:pt idx="8">
                  <c:v>176.50307777670699</c:v>
                </c:pt>
                <c:pt idx="9">
                  <c:v>102.28009881454099</c:v>
                </c:pt>
                <c:pt idx="10">
                  <c:v>172.52250520545499</c:v>
                </c:pt>
                <c:pt idx="11">
                  <c:v>195.530338</c:v>
                </c:pt>
                <c:pt idx="12" formatCode="_(* #,##0_);_(* \(#,##0\);_(* &quot;-&quot;_);@_)">
                  <c:v>226.02914438075501</c:v>
                </c:pt>
              </c:numCache>
            </c:numRef>
          </c:val>
          <c:extLst>
            <c:ext xmlns:c16="http://schemas.microsoft.com/office/drawing/2014/chart" uri="{C3380CC4-5D6E-409C-BE32-E72D297353CC}">
              <c16:uniqueId val="{00000002-C79A-427F-BED0-89E3C4539DB7}"/>
            </c:ext>
          </c:extLst>
        </c:ser>
        <c:ser>
          <c:idx val="3"/>
          <c:order val="3"/>
          <c:tx>
            <c:strRef>
              <c:f>'DOOH Revenue by Quarter'!$A$8</c:f>
              <c:strCache>
                <c:ptCount val="1"/>
                <c:pt idx="0">
                  <c:v>Q4</c:v>
                </c:pt>
              </c:strCache>
            </c:strRef>
          </c:tx>
          <c:spPr>
            <a:solidFill>
              <a:schemeClr val="accent4"/>
            </a:solidFill>
            <a:ln>
              <a:noFill/>
            </a:ln>
            <a:effectLst/>
          </c:spPr>
          <c:invertIfNegative val="0"/>
          <c:dLbls>
            <c:dLbl>
              <c:idx val="10"/>
              <c:tx>
                <c:rich>
                  <a:bodyPr/>
                  <a:lstStyle/>
                  <a:p>
                    <a:r>
                      <a:rPr lang="en-US"/>
                      <a:t>221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21F-4E47-B11F-28EEDC4B4C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'DOOH Revenue by Quarter'!$B$3:$N$4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strCache>
            </c:strRef>
          </c:cat>
          <c:val>
            <c:numRef>
              <c:f>'DOOH Revenue by Quarter'!$B$8:$N$8</c:f>
              <c:numCache>
                <c:formatCode>0</c:formatCode>
                <c:ptCount val="13"/>
                <c:pt idx="0">
                  <c:v>42</c:v>
                </c:pt>
                <c:pt idx="1">
                  <c:v>56</c:v>
                </c:pt>
                <c:pt idx="2">
                  <c:v>65</c:v>
                </c:pt>
                <c:pt idx="3">
                  <c:v>83</c:v>
                </c:pt>
                <c:pt idx="4">
                  <c:v>112</c:v>
                </c:pt>
                <c:pt idx="5">
                  <c:v>139.78244203061226</c:v>
                </c:pt>
                <c:pt idx="6">
                  <c:v>164.11736095202679</c:v>
                </c:pt>
                <c:pt idx="7">
                  <c:v>190.10241267347834</c:v>
                </c:pt>
                <c:pt idx="8">
                  <c:v>218.28895800000001</c:v>
                </c:pt>
                <c:pt idx="9">
                  <c:v>129.371219944405</c:v>
                </c:pt>
                <c:pt idx="10">
                  <c:v>220.552436</c:v>
                </c:pt>
                <c:pt idx="11">
                  <c:v>224.472916</c:v>
                </c:pt>
                <c:pt idx="12" formatCode="General">
                  <c:v>267</c:v>
                </c:pt>
              </c:numCache>
            </c:numRef>
          </c:val>
          <c:extLst>
            <c:ext xmlns:c16="http://schemas.microsoft.com/office/drawing/2014/chart" uri="{C3380CC4-5D6E-409C-BE32-E72D297353CC}">
              <c16:uniqueId val="{00000003-C79A-427F-BED0-89E3C4539DB7}"/>
            </c:ext>
          </c:extLst>
        </c:ser>
        <c:dLbls>
          <c:showLegendKey val="0"/>
          <c:showVal val="0"/>
          <c:showCatName val="0"/>
          <c:showSerName val="0"/>
          <c:showPercent val="0"/>
          <c:showBubbleSize val="0"/>
        </c:dLbls>
        <c:gapWidth val="219"/>
        <c:overlap val="-27"/>
        <c:axId val="507761288"/>
        <c:axId val="507761680"/>
      </c:barChart>
      <c:catAx>
        <c:axId val="50776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1680"/>
        <c:crosses val="autoZero"/>
        <c:auto val="1"/>
        <c:lblAlgn val="ctr"/>
        <c:lblOffset val="100"/>
        <c:noMultiLvlLbl val="0"/>
      </c:catAx>
      <c:valAx>
        <c:axId val="507761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1288"/>
        <c:crosses val="autoZero"/>
        <c:crossBetween val="between"/>
      </c:valAx>
      <c:spPr>
        <a:noFill/>
        <a:ln>
          <a:noFill/>
        </a:ln>
        <a:effectLst/>
      </c:spPr>
    </c:plotArea>
    <c:legend>
      <c:legendPos val="b"/>
      <c:layout>
        <c:manualLayout>
          <c:xMode val="edge"/>
          <c:yMode val="edge"/>
          <c:x val="0.44307196322909731"/>
          <c:y val="0.9548008156371931"/>
          <c:w val="0.11608102429725062"/>
          <c:h val="4.51991843628068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'DOOH Revenue Figures'!$A$5</c:f>
              <c:strCache>
                <c:ptCount val="1"/>
                <c:pt idx="0">
                  <c:v>Roadside</c:v>
                </c:pt>
              </c:strCache>
            </c:strRef>
          </c:tx>
          <c:spPr>
            <a:solidFill>
              <a:schemeClr val="accent1"/>
            </a:solidFill>
            <a:ln>
              <a:noFill/>
            </a:ln>
            <a:effectLst/>
          </c:spPr>
          <c:invertIfNegative val="0"/>
          <c:cat>
            <c:multiLvlStrRef>
              <c:f>'DOOH Revenue Figures'!$B$3:$BA$4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 </c:v>
                  </c:pt>
                  <c:pt idx="41">
                    <c:v>Q2</c:v>
                  </c:pt>
                  <c:pt idx="42">
                    <c:v>Q3</c:v>
                  </c:pt>
                  <c:pt idx="43">
                    <c:v>Q4</c:v>
                  </c:pt>
                  <c:pt idx="44">
                    <c:v>Q1 </c:v>
                  </c:pt>
                  <c:pt idx="45">
                    <c:v>Q2</c:v>
                  </c:pt>
                  <c:pt idx="46">
                    <c:v>Q3</c:v>
                  </c:pt>
                  <c:pt idx="47">
                    <c:v>Q4</c:v>
                  </c:pt>
                  <c:pt idx="48">
                    <c:v>Q1 </c:v>
                  </c:pt>
                  <c:pt idx="49">
                    <c:v>Q2</c:v>
                  </c:pt>
                  <c:pt idx="50">
                    <c:v>Q3</c:v>
                  </c:pt>
                  <c:pt idx="51">
                    <c:v>Q4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'DOOH Revenue Figures'!$B$5:$BA$5</c:f>
              <c:numCache>
                <c:formatCode>"£"#,##0</c:formatCode>
                <c:ptCount val="52"/>
                <c:pt idx="0">
                  <c:v>7247083</c:v>
                </c:pt>
                <c:pt idx="1">
                  <c:v>8480413</c:v>
                </c:pt>
                <c:pt idx="2">
                  <c:v>8722189</c:v>
                </c:pt>
                <c:pt idx="3">
                  <c:v>12323981</c:v>
                </c:pt>
                <c:pt idx="4">
                  <c:v>10890519</c:v>
                </c:pt>
                <c:pt idx="5">
                  <c:v>11796621</c:v>
                </c:pt>
                <c:pt idx="6">
                  <c:v>16527061</c:v>
                </c:pt>
                <c:pt idx="7">
                  <c:v>16730901</c:v>
                </c:pt>
                <c:pt idx="8">
                  <c:v>14794899</c:v>
                </c:pt>
                <c:pt idx="9">
                  <c:v>18888295</c:v>
                </c:pt>
                <c:pt idx="10">
                  <c:v>18760839</c:v>
                </c:pt>
                <c:pt idx="11">
                  <c:v>22200251</c:v>
                </c:pt>
                <c:pt idx="12">
                  <c:v>15349022.860535361</c:v>
                </c:pt>
                <c:pt idx="13">
                  <c:v>25490654</c:v>
                </c:pt>
                <c:pt idx="14">
                  <c:v>25307387</c:v>
                </c:pt>
                <c:pt idx="15">
                  <c:v>24455225</c:v>
                </c:pt>
                <c:pt idx="16">
                  <c:v>23320772</c:v>
                </c:pt>
                <c:pt idx="17">
                  <c:v>23992651</c:v>
                </c:pt>
                <c:pt idx="18">
                  <c:v>32011330</c:v>
                </c:pt>
                <c:pt idx="19">
                  <c:v>43099160</c:v>
                </c:pt>
                <c:pt idx="20">
                  <c:v>31370785.714285716</c:v>
                </c:pt>
                <c:pt idx="21">
                  <c:v>38588489.795918368</c:v>
                </c:pt>
                <c:pt idx="22">
                  <c:v>48427514.265306123</c:v>
                </c:pt>
                <c:pt idx="23">
                  <c:v>58467989.836734697</c:v>
                </c:pt>
                <c:pt idx="24">
                  <c:v>46867800.771528579</c:v>
                </c:pt>
                <c:pt idx="25">
                  <c:v>59066516.677500002</c:v>
                </c:pt>
                <c:pt idx="26">
                  <c:v>57080846.04172951</c:v>
                </c:pt>
                <c:pt idx="27">
                  <c:v>72573405.243732765</c:v>
                </c:pt>
                <c:pt idx="28">
                  <c:v>58692637</c:v>
                </c:pt>
                <c:pt idx="29">
                  <c:v>61339597.782630913</c:v>
                </c:pt>
                <c:pt idx="30">
                  <c:v>71848143.80022572</c:v>
                </c:pt>
                <c:pt idx="31">
                  <c:v>93436662.108199328</c:v>
                </c:pt>
                <c:pt idx="32">
                  <c:v>69189223.301531538</c:v>
                </c:pt>
                <c:pt idx="33">
                  <c:v>78416244.768510252</c:v>
                </c:pt>
                <c:pt idx="34">
                  <c:v>88485149.57045503</c:v>
                </c:pt>
                <c:pt idx="35">
                  <c:v>103096514.16118868</c:v>
                </c:pt>
                <c:pt idx="36">
                  <c:v>72723336</c:v>
                </c:pt>
                <c:pt idx="37">
                  <c:v>20309627.187540993</c:v>
                </c:pt>
                <c:pt idx="38">
                  <c:v>65765293.758019701</c:v>
                </c:pt>
                <c:pt idx="39">
                  <c:v>86855599.267419592</c:v>
                </c:pt>
                <c:pt idx="40">
                  <c:v>38655872.229143307</c:v>
                </c:pt>
                <c:pt idx="41">
                  <c:v>83312552.307094395</c:v>
                </c:pt>
                <c:pt idx="42">
                  <c:v>108385001.87519416</c:v>
                </c:pt>
                <c:pt idx="43">
                  <c:v>130305670.49913393</c:v>
                </c:pt>
                <c:pt idx="44" formatCode="_(* #,##0_);_(* \(#,##0\);_(* &quot;-&quot;_);@_)">
                  <c:v>89686677.522248298</c:v>
                </c:pt>
                <c:pt idx="45" formatCode="_(* #,##0_);_(* \(#,##0\);_(* &quot;-&quot;_);@_)">
                  <c:v>107765163.5332118</c:v>
                </c:pt>
                <c:pt idx="46" formatCode="_(* #,##0_);_(* \(#,##0\);_(* &quot;-&quot;_);@_)">
                  <c:v>113513509.35784306</c:v>
                </c:pt>
                <c:pt idx="47" formatCode="_(* #,##0_);_(* \(#,##0\);_(* &quot;-&quot;_);@_)">
                  <c:v>124820802.99748568</c:v>
                </c:pt>
                <c:pt idx="48" formatCode="_(* #,##0_);_(* \(#,##0\);_(* &quot;-&quot;_);@_)">
                  <c:v>93069162.693932176</c:v>
                </c:pt>
                <c:pt idx="49" formatCode="_(* #,##0_);_(* \(#,##0\);_(* &quot;-&quot;_);@_)">
                  <c:v>116771359.68387035</c:v>
                </c:pt>
                <c:pt idx="50">
                  <c:v>132230782.5923053</c:v>
                </c:pt>
                <c:pt idx="51" formatCode="&quot;£&quot;#,##0_);[Red]\(&quot;£&quot;#,##0\)">
                  <c:v>150681958</c:v>
                </c:pt>
              </c:numCache>
            </c:numRef>
          </c:val>
          <c:extLst>
            <c:ext xmlns:c16="http://schemas.microsoft.com/office/drawing/2014/chart" uri="{C3380CC4-5D6E-409C-BE32-E72D297353CC}">
              <c16:uniqueId val="{00000000-2B47-4879-B69D-2DA5311A1ABA}"/>
            </c:ext>
          </c:extLst>
        </c:ser>
        <c:ser>
          <c:idx val="1"/>
          <c:order val="1"/>
          <c:tx>
            <c:strRef>
              <c:f>'DOOH Revenue Figures'!$A$6</c:f>
              <c:strCache>
                <c:ptCount val="1"/>
                <c:pt idx="0">
                  <c:v>Transport</c:v>
                </c:pt>
              </c:strCache>
            </c:strRef>
          </c:tx>
          <c:spPr>
            <a:solidFill>
              <a:schemeClr val="accent2"/>
            </a:solidFill>
            <a:ln>
              <a:noFill/>
            </a:ln>
            <a:effectLst/>
          </c:spPr>
          <c:invertIfNegative val="0"/>
          <c:cat>
            <c:multiLvlStrRef>
              <c:f>'DOOH Revenue Figures'!$B$3:$BA$4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 </c:v>
                  </c:pt>
                  <c:pt idx="41">
                    <c:v>Q2</c:v>
                  </c:pt>
                  <c:pt idx="42">
                    <c:v>Q3</c:v>
                  </c:pt>
                  <c:pt idx="43">
                    <c:v>Q4</c:v>
                  </c:pt>
                  <c:pt idx="44">
                    <c:v>Q1 </c:v>
                  </c:pt>
                  <c:pt idx="45">
                    <c:v>Q2</c:v>
                  </c:pt>
                  <c:pt idx="46">
                    <c:v>Q3</c:v>
                  </c:pt>
                  <c:pt idx="47">
                    <c:v>Q4</c:v>
                  </c:pt>
                  <c:pt idx="48">
                    <c:v>Q1 </c:v>
                  </c:pt>
                  <c:pt idx="49">
                    <c:v>Q2</c:v>
                  </c:pt>
                  <c:pt idx="50">
                    <c:v>Q3</c:v>
                  </c:pt>
                  <c:pt idx="51">
                    <c:v>Q4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'DOOH Revenue Figures'!$B$6:$BA$6</c:f>
              <c:numCache>
                <c:formatCode>"£"#,##0</c:formatCode>
                <c:ptCount val="52"/>
                <c:pt idx="0">
                  <c:v>12471610</c:v>
                </c:pt>
                <c:pt idx="1">
                  <c:v>14982380</c:v>
                </c:pt>
                <c:pt idx="2">
                  <c:v>14769202</c:v>
                </c:pt>
                <c:pt idx="3">
                  <c:v>18264366</c:v>
                </c:pt>
                <c:pt idx="4">
                  <c:v>16220256</c:v>
                </c:pt>
                <c:pt idx="5">
                  <c:v>17074752</c:v>
                </c:pt>
                <c:pt idx="6">
                  <c:v>23204597</c:v>
                </c:pt>
                <c:pt idx="7">
                  <c:v>22763147</c:v>
                </c:pt>
                <c:pt idx="8">
                  <c:v>17395433</c:v>
                </c:pt>
                <c:pt idx="9">
                  <c:v>20012077</c:v>
                </c:pt>
                <c:pt idx="10">
                  <c:v>21115210</c:v>
                </c:pt>
                <c:pt idx="11">
                  <c:v>24047855</c:v>
                </c:pt>
                <c:pt idx="12">
                  <c:v>20374487.670000002</c:v>
                </c:pt>
                <c:pt idx="13">
                  <c:v>24367190</c:v>
                </c:pt>
                <c:pt idx="14">
                  <c:v>24348866</c:v>
                </c:pt>
                <c:pt idx="15">
                  <c:v>31633208</c:v>
                </c:pt>
                <c:pt idx="16">
                  <c:v>24090973</c:v>
                </c:pt>
                <c:pt idx="17">
                  <c:v>27134430</c:v>
                </c:pt>
                <c:pt idx="18">
                  <c:v>28643338.300000001</c:v>
                </c:pt>
                <c:pt idx="19">
                  <c:v>35069375.100000001</c:v>
                </c:pt>
                <c:pt idx="20">
                  <c:v>27157993.979591839</c:v>
                </c:pt>
                <c:pt idx="21">
                  <c:v>31144607.448979594</c:v>
                </c:pt>
                <c:pt idx="22">
                  <c:v>30396631.938775513</c:v>
                </c:pt>
                <c:pt idx="23">
                  <c:v>38147362.201020405</c:v>
                </c:pt>
                <c:pt idx="24">
                  <c:v>28518257.681025002</c:v>
                </c:pt>
                <c:pt idx="25">
                  <c:v>33938327.334900253</c:v>
                </c:pt>
                <c:pt idx="26">
                  <c:v>33337726.976764359</c:v>
                </c:pt>
                <c:pt idx="27">
                  <c:v>41565518.177705526</c:v>
                </c:pt>
                <c:pt idx="28">
                  <c:v>35181687.369999997</c:v>
                </c:pt>
                <c:pt idx="29">
                  <c:v>39063656.858323865</c:v>
                </c:pt>
                <c:pt idx="30">
                  <c:v>41318052.306014374</c:v>
                </c:pt>
                <c:pt idx="31">
                  <c:v>48740504.262792692</c:v>
                </c:pt>
                <c:pt idx="32">
                  <c:v>39193368.846391991</c:v>
                </c:pt>
                <c:pt idx="33">
                  <c:v>44799393.199472748</c:v>
                </c:pt>
                <c:pt idx="34">
                  <c:v>47373417.495038345</c:v>
                </c:pt>
                <c:pt idx="35">
                  <c:v>60610924.623342872</c:v>
                </c:pt>
                <c:pt idx="36">
                  <c:v>41597343.5</c:v>
                </c:pt>
                <c:pt idx="37">
                  <c:v>3195426.8146938146</c:v>
                </c:pt>
                <c:pt idx="38">
                  <c:v>10086611.258997062</c:v>
                </c:pt>
                <c:pt idx="39">
                  <c:v>10440611.255969688</c:v>
                </c:pt>
                <c:pt idx="40">
                  <c:v>4521659.029297282</c:v>
                </c:pt>
                <c:pt idx="41">
                  <c:v>11208220.622554427</c:v>
                </c:pt>
                <c:pt idx="42">
                  <c:v>22726347.827632993</c:v>
                </c:pt>
                <c:pt idx="43">
                  <c:v>42444434.100206412</c:v>
                </c:pt>
                <c:pt idx="44" formatCode="_(* #,##0_);_(* \(#,##0\);_(* &quot;-&quot;_);@_)">
                  <c:v>23314665.199727286</c:v>
                </c:pt>
                <c:pt idx="45" formatCode="_(* #,##0_);_(* \(#,##0\);_(* &quot;-&quot;_);@_)">
                  <c:v>37544450.313429087</c:v>
                </c:pt>
                <c:pt idx="46" formatCode="_(* #,##0_);_(* \(#,##0\);_(* &quot;-&quot;_);@_)">
                  <c:v>38433181.954567783</c:v>
                </c:pt>
                <c:pt idx="47" formatCode="_(* #,##0_);_(* \(#,##0\);_(* &quot;-&quot;_);@_)">
                  <c:v>49939790.974661045</c:v>
                </c:pt>
                <c:pt idx="48" formatCode="_(* #,##0_);_(* \(#,##0\);_(* &quot;-&quot;_);@_)">
                  <c:v>29516140.794877376</c:v>
                </c:pt>
                <c:pt idx="49" formatCode="_(* #,##0_);_(* \(#,##0\);_(* &quot;-&quot;_);@_)">
                  <c:v>38855529.452181742</c:v>
                </c:pt>
                <c:pt idx="50">
                  <c:v>48129763.588512912</c:v>
                </c:pt>
                <c:pt idx="51" formatCode="&quot;£&quot;#,##0_);[Red]\(&quot;£&quot;#,##0\)">
                  <c:v>58947876</c:v>
                </c:pt>
              </c:numCache>
            </c:numRef>
          </c:val>
          <c:extLst>
            <c:ext xmlns:c16="http://schemas.microsoft.com/office/drawing/2014/chart" uri="{C3380CC4-5D6E-409C-BE32-E72D297353CC}">
              <c16:uniqueId val="{00000001-2B47-4879-B69D-2DA5311A1ABA}"/>
            </c:ext>
          </c:extLst>
        </c:ser>
        <c:ser>
          <c:idx val="2"/>
          <c:order val="2"/>
          <c:tx>
            <c:strRef>
              <c:f>'DOOH Revenue Figures'!$A$7</c:f>
              <c:strCache>
                <c:ptCount val="1"/>
                <c:pt idx="0">
                  <c:v>Retail and Leisure</c:v>
                </c:pt>
              </c:strCache>
            </c:strRef>
          </c:tx>
          <c:spPr>
            <a:solidFill>
              <a:schemeClr val="accent3"/>
            </a:solidFill>
            <a:ln>
              <a:noFill/>
            </a:ln>
            <a:effectLst/>
          </c:spPr>
          <c:invertIfNegative val="0"/>
          <c:cat>
            <c:multiLvlStrRef>
              <c:f>'DOOH Revenue Figures'!$B$3:$BA$4</c:f>
              <c:multiLvlStrCache>
                <c:ptCount val="52"/>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 </c:v>
                  </c:pt>
                  <c:pt idx="41">
                    <c:v>Q2</c:v>
                  </c:pt>
                  <c:pt idx="42">
                    <c:v>Q3</c:v>
                  </c:pt>
                  <c:pt idx="43">
                    <c:v>Q4</c:v>
                  </c:pt>
                  <c:pt idx="44">
                    <c:v>Q1 </c:v>
                  </c:pt>
                  <c:pt idx="45">
                    <c:v>Q2</c:v>
                  </c:pt>
                  <c:pt idx="46">
                    <c:v>Q3</c:v>
                  </c:pt>
                  <c:pt idx="47">
                    <c:v>Q4</c:v>
                  </c:pt>
                  <c:pt idx="48">
                    <c:v>Q1 </c:v>
                  </c:pt>
                  <c:pt idx="49">
                    <c:v>Q2</c:v>
                  </c:pt>
                  <c:pt idx="50">
                    <c:v>Q3</c:v>
                  </c:pt>
                  <c:pt idx="51">
                    <c:v>Q4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'DOOH Revenue Figures'!$B$7:$BA$7</c:f>
              <c:numCache>
                <c:formatCode>"£"#,##0</c:formatCode>
                <c:ptCount val="52"/>
                <c:pt idx="0">
                  <c:v>5496478</c:v>
                </c:pt>
                <c:pt idx="1">
                  <c:v>6482072</c:v>
                </c:pt>
                <c:pt idx="2">
                  <c:v>7149216</c:v>
                </c:pt>
                <c:pt idx="3">
                  <c:v>11366601</c:v>
                </c:pt>
                <c:pt idx="4">
                  <c:v>8409232</c:v>
                </c:pt>
                <c:pt idx="5">
                  <c:v>9254532</c:v>
                </c:pt>
                <c:pt idx="6">
                  <c:v>12314572</c:v>
                </c:pt>
                <c:pt idx="7">
                  <c:v>16487830</c:v>
                </c:pt>
                <c:pt idx="8">
                  <c:v>10873292</c:v>
                </c:pt>
                <c:pt idx="9">
                  <c:v>13364582</c:v>
                </c:pt>
                <c:pt idx="10">
                  <c:v>13711174</c:v>
                </c:pt>
                <c:pt idx="11">
                  <c:v>18354132</c:v>
                </c:pt>
                <c:pt idx="12">
                  <c:v>11633894.700000001</c:v>
                </c:pt>
                <c:pt idx="13">
                  <c:v>18357483</c:v>
                </c:pt>
                <c:pt idx="14">
                  <c:v>23108451</c:v>
                </c:pt>
                <c:pt idx="15">
                  <c:v>27376497</c:v>
                </c:pt>
                <c:pt idx="16">
                  <c:v>19364309</c:v>
                </c:pt>
                <c:pt idx="17">
                  <c:v>23758749</c:v>
                </c:pt>
                <c:pt idx="18">
                  <c:v>22207533.699999999</c:v>
                </c:pt>
                <c:pt idx="19">
                  <c:v>34152286.899999999</c:v>
                </c:pt>
                <c:pt idx="20">
                  <c:v>25737488.673469387</c:v>
                </c:pt>
                <c:pt idx="21">
                  <c:v>28460601.734693877</c:v>
                </c:pt>
                <c:pt idx="22">
                  <c:v>26606385.408163264</c:v>
                </c:pt>
                <c:pt idx="23">
                  <c:v>43167090.033673473</c:v>
                </c:pt>
                <c:pt idx="24">
                  <c:v>31774235.386650003</c:v>
                </c:pt>
                <c:pt idx="25">
                  <c:v>34654342.008577026</c:v>
                </c:pt>
                <c:pt idx="26">
                  <c:v>36277275.739851892</c:v>
                </c:pt>
                <c:pt idx="27">
                  <c:v>49978437.530588523</c:v>
                </c:pt>
                <c:pt idx="28">
                  <c:v>32490904.18</c:v>
                </c:pt>
                <c:pt idx="29">
                  <c:v>35362461.457247697</c:v>
                </c:pt>
                <c:pt idx="30">
                  <c:v>37551638.185914896</c:v>
                </c:pt>
                <c:pt idx="31">
                  <c:v>47925246.302486271</c:v>
                </c:pt>
                <c:pt idx="32">
                  <c:v>31816015.749560952</c:v>
                </c:pt>
                <c:pt idx="33">
                  <c:v>35836501.733868383</c:v>
                </c:pt>
                <c:pt idx="34">
                  <c:v>40644510.711213537</c:v>
                </c:pt>
                <c:pt idx="35">
                  <c:v>54581520.15909104</c:v>
                </c:pt>
                <c:pt idx="36">
                  <c:v>33126122.5</c:v>
                </c:pt>
                <c:pt idx="37">
                  <c:v>12313821.74194428</c:v>
                </c:pt>
                <c:pt idx="38">
                  <c:v>26428193.797524422</c:v>
                </c:pt>
                <c:pt idx="39">
                  <c:v>32075009.421015706</c:v>
                </c:pt>
                <c:pt idx="40">
                  <c:v>16147071.737684397</c:v>
                </c:pt>
                <c:pt idx="41">
                  <c:v>29905135.532311272</c:v>
                </c:pt>
                <c:pt idx="42">
                  <c:v>41411155.502627932</c:v>
                </c:pt>
                <c:pt idx="43">
                  <c:v>47802331.543016791</c:v>
                </c:pt>
                <c:pt idx="44" formatCode="_(* #,##0_);_(* \(#,##0\);_(* &quot;-&quot;_);@_)">
                  <c:v>31058144.081538994</c:v>
                </c:pt>
                <c:pt idx="45" formatCode="_(* #,##0_);_(* \(#,##0\);_(* &quot;-&quot;_);@_)">
                  <c:v>39089049.914083794</c:v>
                </c:pt>
                <c:pt idx="46" formatCode="_(* #,##0_);_(* \(#,##0\);_(* &quot;-&quot;_);@_)">
                  <c:v>43583647.002491981</c:v>
                </c:pt>
                <c:pt idx="47" formatCode="_(* #,##0_);_(* \(#,##0\);_(* &quot;-&quot;_);@_)">
                  <c:v>51122566.936192818</c:v>
                </c:pt>
                <c:pt idx="48" formatCode="_(* #,##0_);_(* \(#,##0\);_(* &quot;-&quot;_);@_)">
                  <c:v>31199983.007474218</c:v>
                </c:pt>
                <c:pt idx="49" formatCode="_(* #,##0_);_(* \(#,##0\);_(* &quot;-&quot;_);@_)">
                  <c:v>39081782.762084112</c:v>
                </c:pt>
                <c:pt idx="50">
                  <c:v>45668598.19993642</c:v>
                </c:pt>
                <c:pt idx="51" formatCode="&quot;£&quot;#,##0_);[Red]\(&quot;£&quot;#,##0\)">
                  <c:v>57156279</c:v>
                </c:pt>
              </c:numCache>
            </c:numRef>
          </c:val>
          <c:extLst>
            <c:ext xmlns:c16="http://schemas.microsoft.com/office/drawing/2014/chart" uri="{C3380CC4-5D6E-409C-BE32-E72D297353CC}">
              <c16:uniqueId val="{00000002-2B47-4879-B69D-2DA5311A1ABA}"/>
            </c:ext>
          </c:extLst>
        </c:ser>
        <c:dLbls>
          <c:showLegendKey val="0"/>
          <c:showVal val="0"/>
          <c:showCatName val="0"/>
          <c:showSerName val="0"/>
          <c:showPercent val="0"/>
          <c:showBubbleSize val="0"/>
        </c:dLbls>
        <c:gapWidth val="219"/>
        <c:overlap val="-27"/>
        <c:axId val="924807920"/>
        <c:axId val="927770592"/>
      </c:barChart>
      <c:catAx>
        <c:axId val="92480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7770592"/>
        <c:crosses val="autoZero"/>
        <c:auto val="1"/>
        <c:lblAlgn val="ctr"/>
        <c:lblOffset val="100"/>
        <c:noMultiLvlLbl val="0"/>
      </c:catAx>
      <c:valAx>
        <c:axId val="927770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8079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11AF59-635B-4E14-85FD-DC70C246AEE2}" type="datetimeFigureOut">
              <a:rPr lang="en-GB" smtClean="0"/>
              <a:t>18/03/2024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D8D28C-B58E-45F5-995E-C74F3B72E8FA}" type="slidenum">
              <a:rPr lang="en-GB" smtClean="0"/>
              <a:t>‹#›</a:t>
            </a:fld>
            <a:endParaRPr lang="en-GB"/>
          </a:p>
        </p:txBody>
      </p:sp>
    </p:spTree>
    <p:extLst>
      <p:ext uri="{BB962C8B-B14F-4D97-AF65-F5344CB8AC3E}">
        <p14:creationId xmlns:p14="http://schemas.microsoft.com/office/powerpoint/2010/main" val="262326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D7F613-99C4-4702-BB0C-FCBCA975605F}" type="datetimeFigureOut">
              <a:rPr lang="en-GB" smtClean="0"/>
              <a:t>18/03/2024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957262-59D7-40C0-BDE8-4D826AF373C1}" type="slidenum">
              <a:rPr lang="en-GB" smtClean="0"/>
              <a:t>7</a:t>
            </a:fld>
            <a:endParaRPr lang="en-GB"/>
          </a:p>
        </p:txBody>
      </p:sp>
    </p:spTree>
    <p:extLst>
      <p:ext uri="{BB962C8B-B14F-4D97-AF65-F5344CB8AC3E}">
        <p14:creationId xmlns:p14="http://schemas.microsoft.com/office/powerpoint/2010/main" val="259085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7262-59D7-40C0-BDE8-4D826AF373C1}" type="slidenum">
              <a:rPr lang="en-GB" smtClean="0"/>
              <a:t>8</a:t>
            </a:fld>
            <a:endParaRPr lang="en-GB"/>
          </a:p>
        </p:txBody>
      </p:sp>
    </p:spTree>
    <p:extLst>
      <p:ext uri="{BB962C8B-B14F-4D97-AF65-F5344CB8AC3E}">
        <p14:creationId xmlns:p14="http://schemas.microsoft.com/office/powerpoint/2010/main" val="303493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57262-59D7-40C0-BDE8-4D826AF37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20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10</a:t>
            </a:fld>
            <a:endParaRPr lang="en-GB"/>
          </a:p>
        </p:txBody>
      </p:sp>
    </p:spTree>
    <p:extLst>
      <p:ext uri="{BB962C8B-B14F-4D97-AF65-F5344CB8AC3E}">
        <p14:creationId xmlns:p14="http://schemas.microsoft.com/office/powerpoint/2010/main" val="357540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itle 3"/>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Date Placeholder 4"/>
          <p:cNvSpPr>
            <a:spLocks noGrp="1"/>
          </p:cNvSpPr>
          <p:nvPr>
            <p:ph type="dt" sz="half" idx="14"/>
          </p:nvPr>
        </p:nvSpPr>
        <p:spPr/>
        <p:txBody>
          <a:bodyPr/>
          <a:lstStyle>
            <a:lvl1pPr>
              <a:defRPr>
                <a:solidFill>
                  <a:schemeClr val="bg1"/>
                </a:solidFill>
              </a:defRPr>
            </a:lvl1pPr>
          </a:lstStyle>
          <a:p>
            <a:pPr algn="ctr"/>
            <a:r>
              <a:rPr lang="en-US"/>
              <a:t>Date</a:t>
            </a:r>
            <a:endParaRPr lang="en-GB" dirty="0"/>
          </a:p>
        </p:txBody>
      </p:sp>
      <p:sp>
        <p:nvSpPr>
          <p:cNvPr id="6" name="Footer Placeholder 5"/>
          <p:cNvSpPr>
            <a:spLocks noGrp="1"/>
          </p:cNvSpPr>
          <p:nvPr>
            <p:ph type="ftr" sz="quarter" idx="15"/>
          </p:nvPr>
        </p:nvSpPr>
        <p:spPr/>
        <p:txBody>
          <a:bodyPr/>
          <a:lstStyle>
            <a:lvl1pPr>
              <a:defRPr>
                <a:solidFill>
                  <a:schemeClr val="bg1"/>
                </a:solidFill>
              </a:defRPr>
            </a:lvl1pPr>
          </a:lstStyle>
          <a:p>
            <a:r>
              <a:rPr lang="en-GB"/>
              <a:t>Document Title</a:t>
            </a:r>
            <a:endParaRPr lang="en-GB" dirty="0"/>
          </a:p>
        </p:txBody>
      </p:sp>
      <p:sp>
        <p:nvSpPr>
          <p:cNvPr id="20" name="Slide Number Placeholder 19"/>
          <p:cNvSpPr>
            <a:spLocks noGrp="1"/>
          </p:cNvSpPr>
          <p:nvPr>
            <p:ph type="sldNum" sz="quarter" idx="16"/>
          </p:nvPr>
        </p:nvSpPr>
        <p:spPr/>
        <p:txBody>
          <a:bodyPr/>
          <a:lstStyle>
            <a:lvl1pPr>
              <a:defRPr>
                <a:solidFill>
                  <a:schemeClr val="bg1"/>
                </a:solidFill>
              </a:defRPr>
            </a:lvl1pPr>
          </a:lstStyle>
          <a:p>
            <a:fld id="{DB75849A-DCBB-42F1-AFA6-094BC757D811}" type="slidenum">
              <a:rPr lang="en-GB" smtClean="0"/>
              <a:pPr/>
              <a:t>‹#›</a:t>
            </a:fld>
            <a:endParaRPr lang="en-GB" dirty="0"/>
          </a:p>
        </p:txBody>
      </p:sp>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r>
              <a:rPr lang="en-US"/>
              <a:t>Date</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108726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15900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391369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357504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14675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2A4A23B-C85D-433E-8C91-4C89278D91AB}"/>
              </a:ext>
            </a:extLst>
          </p:cNvPr>
          <p:cNvGraphicFramePr>
            <a:graphicFrameLocks noChangeAspect="1"/>
          </p:cNvGraphicFramePr>
          <p:nvPr userDrawn="1">
            <p:custDataLst>
              <p:tags r:id="rId9"/>
            </p:custDataLst>
            <p:extLst>
              <p:ext uri="{D42A27DB-BD31-4B8C-83A1-F6EECF244321}">
                <p14:modId xmlns:p14="http://schemas.microsoft.com/office/powerpoint/2010/main" val="20732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8" name="Object 7" hidden="1">
                        <a:extLst>
                          <a:ext uri="{FF2B5EF4-FFF2-40B4-BE49-F238E27FC236}">
                            <a16:creationId xmlns:a16="http://schemas.microsoft.com/office/drawing/2014/main" id="{52A4A23B-C85D-433E-8C91-4C89278D91A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8" r:id="rId3"/>
    <p:sldLayoutId id="2147483669" r:id="rId4"/>
    <p:sldLayoutId id="2147483670" r:id="rId5"/>
    <p:sldLayoutId id="2147483671" r:id="rId6"/>
    <p:sldLayoutId id="2147483672" r:id="rId7"/>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chart" Target="../charts/chart3.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200" y="911456"/>
            <a:ext cx="8061691" cy="646331"/>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UK Out of Home Revenue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419" y="5868025"/>
            <a:ext cx="745986" cy="566230"/>
          </a:xfrm>
          <a:prstGeom prst="rect">
            <a:avLst/>
          </a:prstGeom>
        </p:spPr>
      </p:pic>
    </p:spTree>
    <p:extLst>
      <p:ext uri="{BB962C8B-B14F-4D97-AF65-F5344CB8AC3E}">
        <p14:creationId xmlns:p14="http://schemas.microsoft.com/office/powerpoint/2010/main" val="327468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8720"/>
            <a:ext cx="11328400" cy="610455"/>
          </a:xfrm>
        </p:spPr>
        <p:txBody>
          <a:bodyPr/>
          <a:lstStyle/>
          <a:p>
            <a:r>
              <a:rPr lang="en-GB" altLang="en-US" sz="2200" dirty="0"/>
              <a:t>Disclaimer </a:t>
            </a:r>
          </a:p>
        </p:txBody>
      </p:sp>
      <p:sp>
        <p:nvSpPr>
          <p:cNvPr id="7" name="Subtitle 2"/>
          <p:cNvSpPr txBox="1">
            <a:spLocks/>
          </p:cNvSpPr>
          <p:nvPr/>
        </p:nvSpPr>
        <p:spPr>
          <a:xfrm>
            <a:off x="438150" y="2210593"/>
            <a:ext cx="11170270" cy="3200400"/>
          </a:xfrm>
          <a:prstGeom prst="rect">
            <a:avLst/>
          </a:prstGeom>
        </p:spPr>
        <p:txBody>
          <a:bodyPr vert="horz" lIns="0" tIns="0" rIns="0" bIns="0" numCol="1" spcCol="360000" rtlCol="0">
            <a:noAutofit/>
          </a:bodyPr>
          <a:lstStyle>
            <a:lvl1pPr marL="0" indent="0" algn="l" defTabSz="914400" rtl="0" eaLnBrk="1" latinLnBrk="0" hangingPunct="1">
              <a:spcBef>
                <a:spcPts val="15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5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57188" indent="-17780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33400"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a:lnSpc>
                <a:spcPct val="150000"/>
              </a:lnSpc>
            </a:pPr>
            <a:r>
              <a:rPr lang="en-GB" b="0" i="1" dirty="0">
                <a:latin typeface="+mn-lt"/>
              </a:rPr>
              <a:t>Outsmart has retained PricewaterhouseCoopers LLP (the UK firm) (‘PwC’) to compile the OOH industry revenue figures collected from its members and to deliver to Outsmart the </a:t>
            </a:r>
            <a:r>
              <a:rPr lang="en-GB" b="0" i="1" dirty="0" err="1">
                <a:latin typeface="+mn-lt"/>
              </a:rPr>
              <a:t>topline</a:t>
            </a:r>
            <a:r>
              <a:rPr lang="en-GB" b="0" i="1" dirty="0">
                <a:latin typeface="+mn-lt"/>
              </a:rPr>
              <a:t> figures collated from this review; PwC has not verified the information which it received from respondents, and provides no opinion or other form of assurance with respect to such information.</a:t>
            </a:r>
          </a:p>
          <a:p>
            <a:pPr>
              <a:lnSpc>
                <a:spcPct val="150000"/>
              </a:lnSpc>
            </a:pPr>
            <a:r>
              <a:rPr lang="en-GB" b="0" i="1" dirty="0">
                <a:latin typeface="+mn-lt"/>
              </a:rPr>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neither Outsmart nor any of the contributors/ subcontractors accept or assume any liability, responsibility or duty of care for any consequences of you or anyone else acting, or refraining to act, in reliance on the information contained in this publication or for any decision based on it.</a:t>
            </a:r>
            <a:endParaRPr lang="en-GB" b="0" dirty="0">
              <a:latin typeface="+mn-lt"/>
            </a:endParaRPr>
          </a:p>
          <a:p>
            <a:pPr>
              <a:lnSpc>
                <a:spcPct val="150000"/>
              </a:lnSpc>
            </a:pPr>
            <a:endParaRPr lang="en-GB" sz="1600" dirty="0"/>
          </a:p>
        </p:txBody>
      </p:sp>
      <p:pic>
        <p:nvPicPr>
          <p:cNvPr id="6" name="Picture 2" descr="Image result for pwc logo">
            <a:extLst>
              <a:ext uri="{FF2B5EF4-FFF2-40B4-BE49-F238E27FC236}">
                <a16:creationId xmlns:a16="http://schemas.microsoft.com/office/drawing/2014/main" id="{8FE17676-3570-49EE-99D8-DFEDEC6815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566C0D-9886-44B3-B5E4-6C5BD0471214}"/>
              </a:ext>
            </a:extLst>
          </p:cNvPr>
          <p:cNvGraphicFramePr>
            <a:graphicFrameLocks noChangeAspect="1"/>
          </p:cNvGraphicFramePr>
          <p:nvPr>
            <p:custDataLst>
              <p:tags r:id="rId1"/>
            </p:custDataLst>
            <p:extLst>
              <p:ext uri="{D42A27DB-BD31-4B8C-83A1-F6EECF244321}">
                <p14:modId xmlns:p14="http://schemas.microsoft.com/office/powerpoint/2010/main" val="1527499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EE566C0D-9886-44B3-B5E4-6C5BD04712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p:cNvSpPr>
            <a:spLocks noGrp="1"/>
          </p:cNvSpPr>
          <p:nvPr>
            <p:ph type="title"/>
          </p:nvPr>
        </p:nvSpPr>
        <p:spPr>
          <a:xfrm>
            <a:off x="438150" y="408720"/>
            <a:ext cx="11328400" cy="610455"/>
          </a:xfrm>
        </p:spPr>
        <p:txBody>
          <a:bodyPr vert="horz"/>
          <a:lstStyle/>
          <a:p>
            <a:r>
              <a:rPr lang="en-GB" altLang="en-US" sz="2200" dirty="0"/>
              <a:t>UK Out of Home Advertising Revenue</a:t>
            </a:r>
          </a:p>
        </p:txBody>
      </p:sp>
      <p:sp>
        <p:nvSpPr>
          <p:cNvPr id="5" name="Title 1"/>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dirty="0">
                <a:latin typeface="+mn-lt"/>
              </a:rPr>
              <a:t>Source: Outsmart</a:t>
            </a:r>
          </a:p>
        </p:txBody>
      </p:sp>
      <p:pic>
        <p:nvPicPr>
          <p:cNvPr id="1026" name="Picture 2" descr="Image result for pwc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B6855A07-005F-4F5F-B5B4-88D1C86525DA}"/>
              </a:ext>
            </a:extLst>
          </p:cNvPr>
          <p:cNvGraphicFramePr>
            <a:graphicFrameLocks/>
          </p:cNvGraphicFramePr>
          <p:nvPr>
            <p:extLst>
              <p:ext uri="{D42A27DB-BD31-4B8C-83A1-F6EECF244321}">
                <p14:modId xmlns:p14="http://schemas.microsoft.com/office/powerpoint/2010/main" val="1737064517"/>
              </p:ext>
            </p:extLst>
          </p:nvPr>
        </p:nvGraphicFramePr>
        <p:xfrm>
          <a:off x="438150" y="1142999"/>
          <a:ext cx="11328400" cy="46441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7399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8150" y="408720"/>
            <a:ext cx="11328400" cy="610455"/>
          </a:xfrm>
        </p:spPr>
        <p:txBody>
          <a:bodyPr/>
          <a:lstStyle/>
          <a:p>
            <a:r>
              <a:rPr lang="en-GB" altLang="en-US" sz="2200" dirty="0"/>
              <a:t>UK Out of Home Revenue by Quarter</a:t>
            </a:r>
          </a:p>
        </p:txBody>
      </p:sp>
      <p:sp>
        <p:nvSpPr>
          <p:cNvPr id="6" name="Title 1"/>
          <p:cNvSpPr txBox="1">
            <a:spLocks/>
          </p:cNvSpPr>
          <p:nvPr/>
        </p:nvSpPr>
        <p:spPr bwMode="auto">
          <a:xfrm>
            <a:off x="438150" y="5981973"/>
            <a:ext cx="8858440" cy="13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dirty="0">
                <a:latin typeface="+mn-lt"/>
              </a:rPr>
              <a:t>Source: Outsmart</a:t>
            </a:r>
          </a:p>
          <a:p>
            <a:pPr lvl="0">
              <a:defRPr/>
            </a:pPr>
            <a:endParaRPr lang="en-US" altLang="en-US" sz="100" dirty="0">
              <a:solidFill>
                <a:srgbClr val="7A7D81"/>
              </a:solidFill>
              <a:latin typeface="+mn-lt"/>
            </a:endParaRPr>
          </a:p>
        </p:txBody>
      </p:sp>
      <p:graphicFrame>
        <p:nvGraphicFramePr>
          <p:cNvPr id="7" name="Chart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769760561"/>
              </p:ext>
            </p:extLst>
          </p:nvPr>
        </p:nvGraphicFramePr>
        <p:xfrm>
          <a:off x="428624" y="953642"/>
          <a:ext cx="11156823" cy="4825366"/>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Image result for pwc logo">
            <a:extLst>
              <a:ext uri="{FF2B5EF4-FFF2-40B4-BE49-F238E27FC236}">
                <a16:creationId xmlns:a16="http://schemas.microsoft.com/office/drawing/2014/main" id="{56FA3DA9-EF2A-4048-9616-4E8F8E0D00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5B5CAF-6E4F-8856-7E86-B154782F3AD2}"/>
              </a:ext>
            </a:extLst>
          </p:cNvPr>
          <p:cNvGraphicFramePr>
            <a:graphicFrameLocks noChangeAspect="1"/>
          </p:cNvGraphicFramePr>
          <p:nvPr>
            <p:custDataLst>
              <p:tags r:id="rId1"/>
            </p:custDataLst>
            <p:extLst>
              <p:ext uri="{D42A27DB-BD31-4B8C-83A1-F6EECF244321}">
                <p14:modId xmlns:p14="http://schemas.microsoft.com/office/powerpoint/2010/main" val="1378730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think-cell data - do not delete" hidden="1">
                        <a:extLst>
                          <a:ext uri="{FF2B5EF4-FFF2-40B4-BE49-F238E27FC236}">
                            <a16:creationId xmlns:a16="http://schemas.microsoft.com/office/drawing/2014/main" id="{B45B5CAF-6E4F-8856-7E86-B154782F3A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p:cNvSpPr>
            <a:spLocks noGrp="1"/>
          </p:cNvSpPr>
          <p:nvPr>
            <p:ph type="title"/>
          </p:nvPr>
        </p:nvSpPr>
        <p:spPr>
          <a:xfrm>
            <a:off x="438150" y="408720"/>
            <a:ext cx="11328400" cy="610455"/>
          </a:xfrm>
        </p:spPr>
        <p:txBody>
          <a:bodyPr vert="horz"/>
          <a:lstStyle/>
          <a:p>
            <a:r>
              <a:rPr lang="en-GB" altLang="en-US" sz="2200" dirty="0"/>
              <a:t>UK Out of Home Advertising Revenue Split by Environment</a:t>
            </a:r>
          </a:p>
        </p:txBody>
      </p:sp>
      <p:sp>
        <p:nvSpPr>
          <p:cNvPr id="6" name="Title 1"/>
          <p:cNvSpPr txBox="1">
            <a:spLocks/>
          </p:cNvSpPr>
          <p:nvPr/>
        </p:nvSpPr>
        <p:spPr bwMode="auto">
          <a:xfrm>
            <a:off x="438150" y="5981973"/>
            <a:ext cx="8858440" cy="13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dirty="0">
                <a:latin typeface="+mn-lt"/>
              </a:rPr>
              <a:t>Source: Outsmart</a:t>
            </a:r>
          </a:p>
          <a:p>
            <a:pPr lvl="0">
              <a:defRPr/>
            </a:pPr>
            <a:endParaRPr lang="en-US" altLang="en-US" sz="100" dirty="0">
              <a:solidFill>
                <a:srgbClr val="7A7D81"/>
              </a:solidFill>
              <a:latin typeface="+mn-lt"/>
            </a:endParaRPr>
          </a:p>
        </p:txBody>
      </p:sp>
      <p:graphicFrame>
        <p:nvGraphicFramePr>
          <p:cNvPr id="7" name="Chart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717953654"/>
              </p:ext>
            </p:extLst>
          </p:nvPr>
        </p:nvGraphicFramePr>
        <p:xfrm>
          <a:off x="428624" y="953642"/>
          <a:ext cx="11156823" cy="4825366"/>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2" descr="Image result for pwc logo">
            <a:extLst>
              <a:ext uri="{FF2B5EF4-FFF2-40B4-BE49-F238E27FC236}">
                <a16:creationId xmlns:a16="http://schemas.microsoft.com/office/drawing/2014/main" id="{56FA3DA9-EF2A-4048-9616-4E8F8E0D00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7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200" y="911456"/>
            <a:ext cx="8061691" cy="646331"/>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UK Digital Out of Home Revenue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419" y="5868025"/>
            <a:ext cx="745986" cy="566230"/>
          </a:xfrm>
          <a:prstGeom prst="rect">
            <a:avLst/>
          </a:prstGeom>
        </p:spPr>
      </p:pic>
    </p:spTree>
    <p:extLst>
      <p:ext uri="{BB962C8B-B14F-4D97-AF65-F5344CB8AC3E}">
        <p14:creationId xmlns:p14="http://schemas.microsoft.com/office/powerpoint/2010/main" val="172993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150" y="408720"/>
            <a:ext cx="11328400" cy="610455"/>
          </a:xfrm>
        </p:spPr>
        <p:txBody>
          <a:bodyPr/>
          <a:lstStyle/>
          <a:p>
            <a:r>
              <a:rPr lang="en-GB" altLang="en-US" sz="2200" dirty="0"/>
              <a:t>UK Digital Out of Home Revenue</a:t>
            </a:r>
          </a:p>
        </p:txBody>
      </p:sp>
      <p:sp>
        <p:nvSpPr>
          <p:cNvPr id="8" name="Title 1"/>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dirty="0">
                <a:latin typeface="+mn-lt"/>
              </a:rPr>
              <a:t>Source: Outsmart</a:t>
            </a:r>
          </a:p>
        </p:txBody>
      </p:sp>
      <p:graphicFrame>
        <p:nvGraphicFramePr>
          <p:cNvPr id="11" name="Chart 10">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4186184856"/>
              </p:ext>
            </p:extLst>
          </p:nvPr>
        </p:nvGraphicFramePr>
        <p:xfrm>
          <a:off x="438150" y="1127292"/>
          <a:ext cx="11328400" cy="458770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Image result for pwc logo">
            <a:extLst>
              <a:ext uri="{FF2B5EF4-FFF2-40B4-BE49-F238E27FC236}">
                <a16:creationId xmlns:a16="http://schemas.microsoft.com/office/drawing/2014/main" id="{C50F0FF4-B890-44A4-8C77-595B1B2BB9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7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38150" y="408720"/>
            <a:ext cx="11328400" cy="610455"/>
          </a:xfrm>
        </p:spPr>
        <p:txBody>
          <a:bodyPr/>
          <a:lstStyle/>
          <a:p>
            <a:r>
              <a:rPr lang="en-GB" altLang="en-US" sz="2200" dirty="0"/>
              <a:t>UK Digital Out of Home Revenue as a % Share of Total Out of Home Revenue</a:t>
            </a:r>
          </a:p>
        </p:txBody>
      </p:sp>
      <p:sp>
        <p:nvSpPr>
          <p:cNvPr id="6" name="Title 1"/>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dirty="0">
                <a:latin typeface="+mn-lt"/>
              </a:rPr>
              <a:t>Source: Outsmart</a:t>
            </a:r>
          </a:p>
        </p:txBody>
      </p:sp>
      <p:graphicFrame>
        <p:nvGraphicFramePr>
          <p:cNvPr id="9" name="Chart 8">
            <a:extLst>
              <a:ext uri="{FF2B5EF4-FFF2-40B4-BE49-F238E27FC236}">
                <a16:creationId xmlns:a16="http://schemas.microsoft.com/office/drawing/2014/main" id="{C5F9DFB9-930E-40DF-93EC-FEB9901DED91}"/>
              </a:ext>
            </a:extLst>
          </p:cNvPr>
          <p:cNvGraphicFramePr>
            <a:graphicFrameLocks/>
          </p:cNvGraphicFramePr>
          <p:nvPr>
            <p:extLst>
              <p:ext uri="{D42A27DB-BD31-4B8C-83A1-F6EECF244321}">
                <p14:modId xmlns:p14="http://schemas.microsoft.com/office/powerpoint/2010/main" val="486434683"/>
              </p:ext>
            </p:extLst>
          </p:nvPr>
        </p:nvGraphicFramePr>
        <p:xfrm>
          <a:off x="428624" y="1019175"/>
          <a:ext cx="11328399" cy="479207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Image result for pwc logo">
            <a:extLst>
              <a:ext uri="{FF2B5EF4-FFF2-40B4-BE49-F238E27FC236}">
                <a16:creationId xmlns:a16="http://schemas.microsoft.com/office/drawing/2014/main" id="{36962678-A6C8-4135-86E8-9E9118DF82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8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38150" y="408720"/>
            <a:ext cx="11328400" cy="610455"/>
          </a:xfrm>
        </p:spPr>
        <p:txBody>
          <a:bodyPr/>
          <a:lstStyle/>
          <a:p>
            <a:r>
              <a:rPr lang="en-GB" altLang="en-US" sz="2200" dirty="0"/>
              <a:t>UK Digital Out of Home Revenue by Quarter</a:t>
            </a:r>
          </a:p>
        </p:txBody>
      </p:sp>
      <p:sp>
        <p:nvSpPr>
          <p:cNvPr id="7" name="Title 1"/>
          <p:cNvSpPr txBox="1">
            <a:spLocks/>
          </p:cNvSpPr>
          <p:nvPr/>
        </p:nvSpPr>
        <p:spPr bwMode="auto">
          <a:xfrm>
            <a:off x="438150" y="5972740"/>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dirty="0">
                <a:latin typeface="+mn-lt"/>
              </a:rPr>
              <a:t>Source: Outsmart</a:t>
            </a:r>
          </a:p>
        </p:txBody>
      </p:sp>
      <p:graphicFrame>
        <p:nvGraphicFramePr>
          <p:cNvPr id="8" name="Chart 7">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4063068559"/>
              </p:ext>
            </p:extLst>
          </p:nvPr>
        </p:nvGraphicFramePr>
        <p:xfrm>
          <a:off x="454134" y="1118606"/>
          <a:ext cx="11415983" cy="469424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Image result for pwc logo">
            <a:extLst>
              <a:ext uri="{FF2B5EF4-FFF2-40B4-BE49-F238E27FC236}">
                <a16:creationId xmlns:a16="http://schemas.microsoft.com/office/drawing/2014/main" id="{36F3503D-501B-4252-BCDD-09F96ECBA1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9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8720"/>
            <a:ext cx="11328400" cy="610455"/>
          </a:xfrm>
        </p:spPr>
        <p:txBody>
          <a:bodyPr/>
          <a:lstStyle/>
          <a:p>
            <a:r>
              <a:rPr lang="en-GB" altLang="en-US" sz="2200" dirty="0"/>
              <a:t>UK Digital Out of Home Revenue by Quarter and Environment</a:t>
            </a:r>
          </a:p>
        </p:txBody>
      </p:sp>
      <p:sp>
        <p:nvSpPr>
          <p:cNvPr id="6" name="Title 1"/>
          <p:cNvSpPr txBox="1">
            <a:spLocks/>
          </p:cNvSpPr>
          <p:nvPr/>
        </p:nvSpPr>
        <p:spPr bwMode="auto">
          <a:xfrm>
            <a:off x="438150" y="597307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marL="0" marR="0" lvl="0" indent="0" algn="l" defTabSz="914400" rtl="0" eaLnBrk="1" fontAlgn="auto" latinLnBrk="0" hangingPunct="1">
              <a:lnSpc>
                <a:spcPct val="90000"/>
              </a:lnSpc>
              <a:spcBef>
                <a:spcPts val="100"/>
              </a:spcBef>
              <a:spcAft>
                <a:spcPts val="0"/>
              </a:spcAft>
              <a:buClrTx/>
              <a:buSzTx/>
              <a:buFontTx/>
              <a:buNone/>
              <a:tabLst/>
              <a:defRPr/>
            </a:pPr>
            <a:r>
              <a:rPr kumimoji="0" lang="en-GB" altLang="en-US" sz="800" b="0" i="0" u="none" strike="noStrike" kern="1200" cap="none" spc="0" normalizeH="0" baseline="0" noProof="0" dirty="0">
                <a:ln>
                  <a:noFill/>
                </a:ln>
                <a:solidFill>
                  <a:srgbClr val="7A7D81"/>
                </a:solidFill>
                <a:effectLst/>
                <a:uLnTx/>
                <a:uFillTx/>
                <a:latin typeface="Century Schoolbook"/>
                <a:ea typeface="ヒラギノ角ゴ Pro W3" pitchFamily="-65" charset="-128"/>
                <a:cs typeface="+mn-cs"/>
              </a:rPr>
              <a:t>Source: Outsmart</a:t>
            </a:r>
            <a:endParaRPr kumimoji="0" lang="en-US" altLang="en-US" sz="100" b="0" i="0" u="none" strike="noStrike" kern="1200" cap="none" spc="0" normalizeH="0" baseline="0" noProof="0" dirty="0">
              <a:ln>
                <a:noFill/>
              </a:ln>
              <a:solidFill>
                <a:srgbClr val="7A7D81"/>
              </a:solidFill>
              <a:effectLst/>
              <a:uLnTx/>
              <a:uFillTx/>
              <a:latin typeface="Century Schoolbook"/>
              <a:ea typeface="ヒラギノ角ゴ Pro W3" pitchFamily="-65" charset="-128"/>
              <a:cs typeface="+mn-cs"/>
            </a:endParaRPr>
          </a:p>
        </p:txBody>
      </p:sp>
      <p:graphicFrame>
        <p:nvGraphicFramePr>
          <p:cNvPr id="8" name="Chart 7">
            <a:extLst>
              <a:ext uri="{FF2B5EF4-FFF2-40B4-BE49-F238E27FC236}">
                <a16:creationId xmlns:a16="http://schemas.microsoft.com/office/drawing/2014/main" id="{1E904A65-BE3C-45CC-807B-417FC50B4536}"/>
              </a:ext>
            </a:extLst>
          </p:cNvPr>
          <p:cNvGraphicFramePr>
            <a:graphicFrameLocks/>
          </p:cNvGraphicFramePr>
          <p:nvPr>
            <p:extLst>
              <p:ext uri="{D42A27DB-BD31-4B8C-83A1-F6EECF244321}">
                <p14:modId xmlns:p14="http://schemas.microsoft.com/office/powerpoint/2010/main" val="2280155371"/>
              </p:ext>
            </p:extLst>
          </p:nvPr>
        </p:nvGraphicFramePr>
        <p:xfrm>
          <a:off x="438150" y="1019175"/>
          <a:ext cx="11055857" cy="469582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Image result for pwc logo">
            <a:extLst>
              <a:ext uri="{FF2B5EF4-FFF2-40B4-BE49-F238E27FC236}">
                <a16:creationId xmlns:a16="http://schemas.microsoft.com/office/drawing/2014/main" id="{9C729779-E6FC-4284-A20B-DA88A1E1F9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3364" y="6264039"/>
            <a:ext cx="503186" cy="3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26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 name="LASTSLIDEVIEWED" val="309,4,UK Out of Home Advertising Revenue Split by Environmen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3933</TotalTime>
  <Words>298</Words>
  <Application>Microsoft Office PowerPoint</Application>
  <PresentationFormat>Custom</PresentationFormat>
  <Paragraphs>30</Paragraphs>
  <Slides>10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Century Schoolbook</vt:lpstr>
      <vt:lpstr>OutSmart</vt:lpstr>
      <vt:lpstr>think-cell Slide</vt:lpstr>
      <vt:lpstr>PowerPoint Presentation</vt:lpstr>
      <vt:lpstr>UK Out of Home Advertising Revenue</vt:lpstr>
      <vt:lpstr>UK Out of Home Revenue by Quarter</vt:lpstr>
      <vt:lpstr>UK Out of Home Advertising Revenue Split by Environment</vt:lpstr>
      <vt:lpstr>PowerPoint Presentation</vt:lpstr>
      <vt:lpstr>UK Digital Out of Home Revenue</vt:lpstr>
      <vt:lpstr>UK Digital Out of Home Revenue as a % Share of Total Out of Home Revenue</vt:lpstr>
      <vt:lpstr>UK Digital Out of Home Revenue by Quarter</vt:lpstr>
      <vt:lpstr>UK Digital Out of Home Revenue by Quarter and Environment</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Izzy Jones (UK)</cp:lastModifiedBy>
  <cp:revision>334</cp:revision>
  <cp:lastPrinted>2015-12-01T08:51:32Z</cp:lastPrinted>
  <dcterms:created xsi:type="dcterms:W3CDTF">2015-08-31T12:50:51Z</dcterms:created>
  <dcterms:modified xsi:type="dcterms:W3CDTF">2024-03-18T10:33:30Z</dcterms:modified>
</cp:coreProperties>
</file>