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72" r:id="rId2"/>
    <p:sldId id="286" r:id="rId3"/>
    <p:sldId id="287" r:id="rId4"/>
    <p:sldId id="288" r:id="rId5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400" d="100"/>
          <a:sy n="400" d="100"/>
        </p:scale>
        <p:origin x="-80" y="11160"/>
      </p:cViewPr>
      <p:guideLst>
        <p:guide orient="horz" pos="2160"/>
        <p:guide orient="horz" pos="943"/>
        <p:guide orient="horz" pos="3518"/>
        <p:guide orient="horz" pos="3571"/>
        <p:guide orient="horz" pos="1414"/>
        <p:guide orient="horz" pos="3466"/>
        <p:guide orient="horz" pos="817"/>
        <p:guide pos="3841"/>
        <p:guide pos="276"/>
        <p:guide pos="7412"/>
        <p:guide pos="37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Sheet1!$D$4:$D$11</c:f>
              <c:strCache>
                <c:ptCount val="8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</c:strCache>
            </c:strRef>
          </c:cat>
          <c:val>
            <c:numRef>
              <c:f>Sheet1!$E$4:$E$11</c:f>
              <c:numCache>
                <c:formatCode>0%</c:formatCode>
                <c:ptCount val="8"/>
                <c:pt idx="0">
                  <c:v>0.34</c:v>
                </c:pt>
                <c:pt idx="1">
                  <c:v>0.34</c:v>
                </c:pt>
                <c:pt idx="2">
                  <c:v>0.33</c:v>
                </c:pt>
                <c:pt idx="3">
                  <c:v>0.43</c:v>
                </c:pt>
                <c:pt idx="4">
                  <c:v>0.35</c:v>
                </c:pt>
                <c:pt idx="5">
                  <c:v>0.33</c:v>
                </c:pt>
                <c:pt idx="6">
                  <c:v>0.34</c:v>
                </c:pt>
                <c:pt idx="7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411032"/>
        <c:axId val="-2147185992"/>
      </c:barChart>
      <c:catAx>
        <c:axId val="20804110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7185992"/>
        <c:crosses val="autoZero"/>
        <c:auto val="1"/>
        <c:lblAlgn val="ctr"/>
        <c:lblOffset val="100"/>
        <c:noMultiLvlLbl val="0"/>
      </c:catAx>
      <c:valAx>
        <c:axId val="-2147185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80411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Sheet1!$D$4:$D$11</c:f>
              <c:strCache>
                <c:ptCount val="8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</c:strCache>
            </c:strRef>
          </c:cat>
          <c:val>
            <c:numRef>
              <c:f>Sheet1!$E$4:$E$11</c:f>
              <c:numCache>
                <c:formatCode>0%</c:formatCode>
                <c:ptCount val="8"/>
                <c:pt idx="0">
                  <c:v>0.28</c:v>
                </c:pt>
                <c:pt idx="1">
                  <c:v>0.24</c:v>
                </c:pt>
                <c:pt idx="2">
                  <c:v>0.31</c:v>
                </c:pt>
                <c:pt idx="3">
                  <c:v>0.41</c:v>
                </c:pt>
                <c:pt idx="4">
                  <c:v>0.29</c:v>
                </c:pt>
                <c:pt idx="5">
                  <c:v>0.22</c:v>
                </c:pt>
                <c:pt idx="6">
                  <c:v>0.27</c:v>
                </c:pt>
                <c:pt idx="7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616632"/>
        <c:axId val="2083630232"/>
      </c:barChart>
      <c:catAx>
        <c:axId val="20836166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83630232"/>
        <c:crosses val="autoZero"/>
        <c:auto val="1"/>
        <c:lblAlgn val="ctr"/>
        <c:lblOffset val="100"/>
        <c:noMultiLvlLbl val="0"/>
      </c:catAx>
      <c:valAx>
        <c:axId val="208363023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83616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22/09/15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0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2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34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06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52" r:id="rId8"/>
    <p:sldLayoutId id="2147483653" r:id="rId9"/>
    <p:sldLayoutId id="2147483654" r:id="rId10"/>
    <p:sldLayoutId id="2147483655" r:id="rId11"/>
    <p:sldLayoutId id="214748366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gif"/><Relationship Id="rId10" Type="http://schemas.openxmlformats.org/officeDocument/2006/relationships/image" Target="../media/image10.jpeg"/><Relationship Id="rId11" Type="http://schemas.openxmlformats.org/officeDocument/2006/relationships/image" Target="../media/image11.gi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 of Home works for Government  campaigns</a:t>
            </a:r>
            <a:endParaRPr lang="en-GB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11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 of Home is the preferred comms channel for many government initiatives</a:t>
            </a:r>
            <a:br>
              <a:rPr lang="en-GB" smtClean="0"/>
            </a:b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434096" y="1497012"/>
            <a:ext cx="11332453" cy="4005263"/>
            <a:chOff x="434096" y="1497012"/>
            <a:chExt cx="11332453" cy="4202187"/>
          </a:xfrm>
        </p:grpSpPr>
        <p:sp>
          <p:nvSpPr>
            <p:cNvPr id="25" name="Rectangle 24"/>
            <p:cNvSpPr/>
            <p:nvPr/>
          </p:nvSpPr>
          <p:spPr>
            <a:xfrm>
              <a:off x="434096" y="1497012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£5.2m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00587" y="1497012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EE</a:t>
              </a: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£4.1m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67077" y="1497012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£1.7m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33568" y="1497012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£1.2m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00058" y="1497012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£800k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096" y="3598105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  </a:t>
              </a: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£650k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00587" y="3598105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£610k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67077" y="3598105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£600k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33568" y="3598105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£550k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500058" y="3598105"/>
              <a:ext cx="2266491" cy="210109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0"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£530k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2" descr="http://www.phe-eqa.org.uk/images/PHE.colour.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8"/>
          <a:stretch/>
        </p:blipFill>
        <p:spPr bwMode="auto">
          <a:xfrm>
            <a:off x="3128721" y="1690298"/>
            <a:ext cx="1648403" cy="10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young-enterprise.org.uk/wp-content/uploads/2014/06/bis-headerLogo-cr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3" y="1709752"/>
            <a:ext cx="1634184" cy="10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rmt.org.uk/public/news/tfl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87" y="2052072"/>
            <a:ext cx="2101093" cy="6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upload.wikimedia.org/wikipedia/en/thumb/8/87/Home_Office.svg/300px-Home_Offic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60" y="1915478"/>
            <a:ext cx="1678107" cy="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http://www.burgesshodgson.co.uk/userfiles/image/HMRC%20o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828" y="2065353"/>
            <a:ext cx="2042950" cy="6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http://upload.wikimedia.org/wikipedia/en/thumb/a/ab/DVLA.svg/300px-DVLA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3" y="3637089"/>
            <a:ext cx="1576823" cy="10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http://31.222.175.17/sites/default/files/images/NFA-logo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41" y="3738685"/>
            <a:ext cx="2217821" cy="10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http://img2.wikia.nocookie.net/__cb20140614015136/24wikia/images/1/1a/Metpolice-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19" y="4250425"/>
            <a:ext cx="1746306" cy="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http://www.orkney.gov.uk/Images/Planning-and-Environment/Development-Planning/Scottish_Government_logo%20TCR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31" y="3652791"/>
            <a:ext cx="1273363" cy="11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http://www.bolton.gov.uk/Style%20Library/app_ldlthemes/business/images/DWP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3"/>
          <a:stretch/>
        </p:blipFill>
        <p:spPr bwMode="auto">
          <a:xfrm>
            <a:off x="10015638" y="3650870"/>
            <a:ext cx="1320768" cy="1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38149" y="5591684"/>
            <a:ext cx="5210474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GB" sz="800" dirty="0">
                <a:latin typeface="Arial" charset="0"/>
                <a:ea typeface="ヒラギノ角ゴ Pro W3" pitchFamily="-65" charset="-128"/>
              </a:rPr>
              <a:t>Source: YouGov survey of 1,692 respondents, May 2011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Public sector campaigns get noticed on Out of Home</a:t>
            </a:r>
            <a:endParaRPr lang="en-US" dirty="0" smtClean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38" r="13430" b="25698"/>
          <a:stretch/>
        </p:blipFill>
        <p:spPr>
          <a:xfrm>
            <a:off x="438150" y="2244724"/>
            <a:ext cx="5510213" cy="3257551"/>
          </a:xfr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97017305"/>
              </p:ext>
            </p:extLst>
          </p:nvPr>
        </p:nvGraphicFramePr>
        <p:xfrm>
          <a:off x="6169025" y="2243679"/>
          <a:ext cx="5597525" cy="325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38149" y="1299482"/>
            <a:ext cx="8752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/>
              <a:t>“Which of the following have you seen advertised recently using outdoor advertising – Public sector messages  (e.g. paying taxes, road safety, not drinking and driving)?”</a:t>
            </a:r>
          </a:p>
        </p:txBody>
      </p:sp>
    </p:spTree>
    <p:extLst>
      <p:ext uri="{BB962C8B-B14F-4D97-AF65-F5344CB8AC3E}">
        <p14:creationId xmlns:p14="http://schemas.microsoft.com/office/powerpoint/2010/main" val="149940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Health campaigns get noticed on Out of Home</a:t>
            </a:r>
            <a:endParaRPr lang="en-US" dirty="0" smtClean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20668" r="2593" b="3862"/>
          <a:stretch/>
        </p:blipFill>
        <p:spPr>
          <a:xfrm>
            <a:off x="438151" y="2244725"/>
            <a:ext cx="5510212" cy="3257550"/>
          </a:xfrm>
        </p:spPr>
      </p:pic>
      <p:graphicFrame>
        <p:nvGraphicFramePr>
          <p:cNvPr id="16" name="Content Placeholder 1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10669487"/>
              </p:ext>
            </p:extLst>
          </p:nvPr>
        </p:nvGraphicFramePr>
        <p:xfrm>
          <a:off x="6169025" y="2244725"/>
          <a:ext cx="559752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Placeholder 5"/>
          <p:cNvSpPr txBox="1">
            <a:spLocks/>
          </p:cNvSpPr>
          <p:nvPr/>
        </p:nvSpPr>
        <p:spPr bwMode="auto">
          <a:xfrm>
            <a:off x="438149" y="1299482"/>
            <a:ext cx="8752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/>
              <a:t>“Which of the following have you seen advertised recently using outdoor advertising – health matters (e.g. flu jabs, stopping smoking, eating 5 a day </a:t>
            </a:r>
            <a:r>
              <a:rPr lang="en-GB" sz="1600" b="1" dirty="0" err="1"/>
              <a:t>etc</a:t>
            </a:r>
            <a:r>
              <a:rPr lang="en-GB" sz="1600" b="1" dirty="0"/>
              <a:t>)?”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8149" y="5591684"/>
            <a:ext cx="5210474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en-GB" sz="800" dirty="0">
                <a:latin typeface="Arial" charset="0"/>
                <a:ea typeface="ヒラギノ角ゴ Pro W3" pitchFamily="-65" charset="-128"/>
              </a:rPr>
              <a:t>Source: YouGov survey of 1,692 respondents, May 2011</a:t>
            </a:r>
          </a:p>
        </p:txBody>
      </p:sp>
    </p:spTree>
    <p:extLst>
      <p:ext uri="{BB962C8B-B14F-4D97-AF65-F5344CB8AC3E}">
        <p14:creationId xmlns:p14="http://schemas.microsoft.com/office/powerpoint/2010/main" val="324179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144</Words>
  <Application>Microsoft Macintosh PowerPoint</Application>
  <PresentationFormat>Custom</PresentationFormat>
  <Paragraphs>49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OutSmart</vt:lpstr>
      <vt:lpstr>Out of Home works for Government  campaigns</vt:lpstr>
      <vt:lpstr>Out of Home is the preferred comms channel for many government initiatives </vt:lpstr>
      <vt:lpstr>Public sector campaigns get noticed on Out of Home</vt:lpstr>
      <vt:lpstr>Health campaigns get noticed on Out of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Jamie Collins-Adams</cp:lastModifiedBy>
  <cp:revision>60</cp:revision>
  <dcterms:created xsi:type="dcterms:W3CDTF">2015-08-31T12:50:51Z</dcterms:created>
  <dcterms:modified xsi:type="dcterms:W3CDTF">2015-09-22T14:50:50Z</dcterms:modified>
</cp:coreProperties>
</file>