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72" r:id="rId2"/>
    <p:sldId id="285" r:id="rId3"/>
    <p:sldId id="286" r:id="rId4"/>
    <p:sldId id="274" r:id="rId5"/>
    <p:sldId id="288" r:id="rId6"/>
    <p:sldId id="289" r:id="rId7"/>
    <p:sldId id="290" r:id="rId8"/>
    <p:sldId id="299" r:id="rId9"/>
    <p:sldId id="292" r:id="rId10"/>
    <p:sldId id="293" r:id="rId11"/>
    <p:sldId id="294" r:id="rId12"/>
    <p:sldId id="295" r:id="rId13"/>
    <p:sldId id="296" r:id="rId14"/>
    <p:sldId id="297" r:id="rId15"/>
    <p:sldId id="298" r:id="rId16"/>
  </p:sldIdLst>
  <p:sldSz cx="121951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27" d="100"/>
          <a:sy n="127" d="100"/>
        </p:scale>
        <p:origin x="-96" y="-576"/>
      </p:cViewPr>
      <p:guideLst>
        <p:guide orient="horz" pos="2160"/>
        <p:guide orient="horz" pos="943"/>
        <p:guide orient="horz" pos="3518"/>
        <p:guide orient="horz" pos="3571"/>
        <p:guide orient="horz" pos="1414"/>
        <p:guide orient="horz" pos="3466"/>
        <p:guide orient="horz" pos="817"/>
        <p:guide orient="horz" pos="2937"/>
        <p:guide pos="3841"/>
        <p:guide pos="276"/>
        <p:guide pos="741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package" Target="../embeddings/Microsoft_Excel_Sheet15.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Sheet1!$A$2</c:f>
              <c:strCache>
                <c:ptCount val="1"/>
                <c:pt idx="0">
                  <c:v>Entertainment &amp; Leisure</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val>
            <c:numRef>
              <c:f>Sheet1!$B$2</c:f>
              <c:numCache>
                <c:formatCode>#,##0_);[Red]\(#,##0\)</c:formatCode>
                <c:ptCount val="1"/>
                <c:pt idx="0">
                  <c:v>1.79422388E8</c:v>
                </c:pt>
              </c:numCache>
            </c:numRef>
          </c:val>
        </c:ser>
        <c:ser>
          <c:idx val="1"/>
          <c:order val="1"/>
          <c:tx>
            <c:strRef>
              <c:f>Sheet1!$A$3</c:f>
              <c:strCache>
                <c:ptCount val="1"/>
                <c:pt idx="0">
                  <c:v>Telecoms</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Sheet1!$B$3</c:f>
              <c:numCache>
                <c:formatCode>#,##0_);[Red]\(#,##0\)</c:formatCode>
                <c:ptCount val="1"/>
                <c:pt idx="0">
                  <c:v>9.913141E7</c:v>
                </c:pt>
              </c:numCache>
            </c:numRef>
          </c:val>
        </c:ser>
        <c:ser>
          <c:idx val="2"/>
          <c:order val="2"/>
          <c:tx>
            <c:strRef>
              <c:f>Sheet1!$A$4</c:f>
              <c:strCache>
                <c:ptCount val="1"/>
                <c:pt idx="0">
                  <c:v>Drink</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val>
            <c:numRef>
              <c:f>Sheet1!$B$4</c:f>
              <c:numCache>
                <c:formatCode>#,##0_);[Red]\(#,##0\)</c:formatCode>
                <c:ptCount val="1"/>
                <c:pt idx="0">
                  <c:v>7.2821286E7</c:v>
                </c:pt>
              </c:numCache>
            </c:numRef>
          </c:val>
        </c:ser>
        <c:ser>
          <c:idx val="3"/>
          <c:order val="3"/>
          <c:tx>
            <c:strRef>
              <c:f>Sheet1!$A$5</c:f>
              <c:strCache>
                <c:ptCount val="1"/>
                <c:pt idx="0">
                  <c:v>Finance</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Sheet1!$B$5</c:f>
              <c:numCache>
                <c:formatCode>#,##0_);[Red]\(#,##0\)</c:formatCode>
                <c:ptCount val="1"/>
                <c:pt idx="0">
                  <c:v>7.2679277E7</c:v>
                </c:pt>
              </c:numCache>
            </c:numRef>
          </c:val>
        </c:ser>
        <c:ser>
          <c:idx val="4"/>
          <c:order val="4"/>
          <c:tx>
            <c:strRef>
              <c:f>Sheet1!$A$6</c:f>
              <c:strCache>
                <c:ptCount val="1"/>
                <c:pt idx="0">
                  <c:v>Food</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Sheet1!$B$6</c:f>
              <c:numCache>
                <c:formatCode>#,##0_);[Red]\(#,##0\)</c:formatCode>
                <c:ptCount val="1"/>
                <c:pt idx="0">
                  <c:v>5.465367E7</c:v>
                </c:pt>
              </c:numCache>
            </c:numRef>
          </c:val>
        </c:ser>
        <c:ser>
          <c:idx val="5"/>
          <c:order val="5"/>
          <c:tx>
            <c:strRef>
              <c:f>Sheet1!$A$7</c:f>
              <c:strCache>
                <c:ptCount val="1"/>
                <c:pt idx="0">
                  <c:v>Travel &amp; Transport</c:v>
                </c:pt>
              </c:strCache>
            </c:strRef>
          </c:tx>
          <c:spPr>
            <a:solidFill>
              <a:srgbClr val="7A7D81"/>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Sheet1!$B$7</c:f>
              <c:numCache>
                <c:formatCode>#,##0_);[Red]\(#,##0\)</c:formatCode>
                <c:ptCount val="1"/>
                <c:pt idx="0">
                  <c:v>4.8824138E7</c:v>
                </c:pt>
              </c:numCache>
            </c:numRef>
          </c:val>
        </c:ser>
        <c:ser>
          <c:idx val="6"/>
          <c:order val="6"/>
          <c:tx>
            <c:strRef>
              <c:f>Sheet1!$A$8</c:f>
              <c:strCache>
                <c:ptCount val="1"/>
                <c:pt idx="0">
                  <c:v>Motors</c:v>
                </c:pt>
              </c:strCache>
            </c:strRef>
          </c:tx>
          <c:invertIfNegative val="0"/>
          <c:dPt>
            <c:idx val="0"/>
            <c:invertIfNegative val="0"/>
            <c:bubble3D val="0"/>
          </c:dPt>
          <c:val>
            <c:numRef>
              <c:f>Sheet1!$B$8</c:f>
              <c:numCache>
                <c:formatCode>#,##0_);[Red]\(#,##0\)</c:formatCode>
                <c:ptCount val="1"/>
                <c:pt idx="0">
                  <c:v>4.3230568E7</c:v>
                </c:pt>
              </c:numCache>
            </c:numRef>
          </c:val>
        </c:ser>
        <c:ser>
          <c:idx val="7"/>
          <c:order val="7"/>
          <c:tx>
            <c:strRef>
              <c:f>Sheet1!$A$9</c:f>
              <c:strCache>
                <c:ptCount val="1"/>
                <c:pt idx="0">
                  <c:v>Cosmetics &amp; Personal Care</c:v>
                </c:pt>
              </c:strCache>
            </c:strRef>
          </c:tx>
          <c:invertIfNegative val="0"/>
          <c:val>
            <c:numRef>
              <c:f>Sheet1!$B$9</c:f>
              <c:numCache>
                <c:formatCode>#,##0_);[Red]\(#,##0\)</c:formatCode>
                <c:ptCount val="1"/>
                <c:pt idx="0">
                  <c:v>3.2572638E7</c:v>
                </c:pt>
              </c:numCache>
            </c:numRef>
          </c:val>
        </c:ser>
        <c:ser>
          <c:idx val="8"/>
          <c:order val="8"/>
          <c:tx>
            <c:strRef>
              <c:f>Sheet1!$A$10</c:f>
              <c:strCache>
                <c:ptCount val="1"/>
                <c:pt idx="0">
                  <c:v>Govt,social,political Organis</c:v>
                </c:pt>
              </c:strCache>
            </c:strRef>
          </c:tx>
          <c:invertIfNegative val="0"/>
          <c:val>
            <c:numRef>
              <c:f>Sheet1!$B$10</c:f>
              <c:numCache>
                <c:formatCode>#,##0_);[Red]\(#,##0\)</c:formatCode>
                <c:ptCount val="1"/>
                <c:pt idx="0">
                  <c:v>3.038828E7</c:v>
                </c:pt>
              </c:numCache>
            </c:numRef>
          </c:val>
        </c:ser>
        <c:ser>
          <c:idx val="9"/>
          <c:order val="9"/>
          <c:tx>
            <c:strRef>
              <c:f>Sheet1!$A$11</c:f>
              <c:strCache>
                <c:ptCount val="1"/>
                <c:pt idx="0">
                  <c:v>Retail</c:v>
                </c:pt>
              </c:strCache>
            </c:strRef>
          </c:tx>
          <c:invertIfNegative val="0"/>
          <c:val>
            <c:numRef>
              <c:f>Sheet1!$B$11</c:f>
              <c:numCache>
                <c:formatCode>#,##0_);[Red]\(#,##0\)</c:formatCode>
                <c:ptCount val="1"/>
                <c:pt idx="0">
                  <c:v>2.8447348E7</c:v>
                </c:pt>
              </c:numCache>
            </c:numRef>
          </c:val>
        </c:ser>
        <c:dLbls>
          <c:showLegendKey val="0"/>
          <c:showVal val="1"/>
          <c:showCatName val="0"/>
          <c:showSerName val="0"/>
          <c:showPercent val="0"/>
          <c:showBubbleSize val="0"/>
        </c:dLbls>
        <c:gapWidth val="150"/>
        <c:overlap val="-27"/>
        <c:axId val="2110193464"/>
        <c:axId val="2110196488"/>
      </c:barChart>
      <c:catAx>
        <c:axId val="2110193464"/>
        <c:scaling>
          <c:orientation val="minMax"/>
        </c:scaling>
        <c:delete val="1"/>
        <c:axPos val="b"/>
        <c:majorTickMark val="out"/>
        <c:minorTickMark val="none"/>
        <c:tickLblPos val="nextTo"/>
        <c:crossAx val="2110196488"/>
        <c:crosses val="autoZero"/>
        <c:auto val="1"/>
        <c:lblAlgn val="ctr"/>
        <c:lblOffset val="100"/>
        <c:noMultiLvlLbl val="0"/>
      </c:catAx>
      <c:valAx>
        <c:axId val="2110196488"/>
        <c:scaling>
          <c:orientation val="minMax"/>
        </c:scaling>
        <c:delete val="0"/>
        <c:axPos val="l"/>
        <c:majorGridlines/>
        <c:numFmt formatCode="#,##0_);[Red]\(#,##0\)" sourceLinked="1"/>
        <c:majorTickMark val="out"/>
        <c:minorTickMark val="none"/>
        <c:tickLblPos val="nextTo"/>
        <c:crossAx val="2110193464"/>
        <c:crosses val="autoZero"/>
        <c:crossBetween val="between"/>
        <c:dispUnits>
          <c:builtInUnit val="millions"/>
          <c:dispUnitsLbl>
            <c:layout/>
          </c:dispUnitsLbl>
        </c:dispUnits>
      </c:valAx>
    </c:plotArea>
    <c:legend>
      <c:legendPos val="b"/>
      <c:layout>
        <c:manualLayout>
          <c:xMode val="edge"/>
          <c:yMode val="edge"/>
          <c:x val="0.0"/>
          <c:y val="0.886254289529181"/>
          <c:w val="0.998423961018325"/>
          <c:h val="0.113745710470819"/>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Sheet1!$B$3</c:f>
              <c:strCache>
                <c:ptCount val="1"/>
                <c:pt idx="0">
                  <c:v>No OOH</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Sheet1!$A$4:$A$7</c:f>
              <c:strCache>
                <c:ptCount val="4"/>
                <c:pt idx="0">
                  <c:v>Search internet at home / work</c:v>
                </c:pt>
                <c:pt idx="1">
                  <c:v>Search internet when mobile</c:v>
                </c:pt>
                <c:pt idx="2">
                  <c:v>Search internet anywhere</c:v>
                </c:pt>
                <c:pt idx="3">
                  <c:v>Buy because of OOH</c:v>
                </c:pt>
              </c:strCache>
            </c:strRef>
          </c:cat>
          <c:val>
            <c:numRef>
              <c:f>Sheet1!$B$4:$B$7</c:f>
            </c:numRef>
          </c:val>
        </c:ser>
        <c:ser>
          <c:idx val="1"/>
          <c:order val="1"/>
          <c:tx>
            <c:strRef>
              <c:f>Sheet1!$C$3</c:f>
              <c:strCache>
                <c:ptCount val="1"/>
                <c:pt idx="0">
                  <c:v>1 OOH</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Sheet1!$A$4:$A$7</c:f>
              <c:strCache>
                <c:ptCount val="4"/>
                <c:pt idx="0">
                  <c:v>Search internet at home / work</c:v>
                </c:pt>
                <c:pt idx="1">
                  <c:v>Search internet when mobile</c:v>
                </c:pt>
                <c:pt idx="2">
                  <c:v>Search internet anywhere</c:v>
                </c:pt>
                <c:pt idx="3">
                  <c:v>Buy because of OOH</c:v>
                </c:pt>
              </c:strCache>
            </c:strRef>
          </c:cat>
          <c:val>
            <c:numRef>
              <c:f>Sheet1!$C$4:$C$7</c:f>
              <c:numCache>
                <c:formatCode>0%</c:formatCode>
                <c:ptCount val="4"/>
                <c:pt idx="0">
                  <c:v>0.67</c:v>
                </c:pt>
                <c:pt idx="1">
                  <c:v>0.15</c:v>
                </c:pt>
                <c:pt idx="2">
                  <c:v>0.71</c:v>
                </c:pt>
                <c:pt idx="3">
                  <c:v>0.45</c:v>
                </c:pt>
              </c:numCache>
            </c:numRef>
          </c:val>
        </c:ser>
        <c:ser>
          <c:idx val="2"/>
          <c:order val="2"/>
          <c:tx>
            <c:strRef>
              <c:f>Sheet1!$D$3</c:f>
              <c:strCache>
                <c:ptCount val="1"/>
                <c:pt idx="0">
                  <c:v>2 OOH</c:v>
                </c:pt>
              </c:strCache>
            </c:strRef>
          </c:tx>
          <c:spPr>
            <a:solidFill>
              <a:srgbClr val="99C900"/>
            </a:solidFill>
          </c:spPr>
          <c:invertIfNegative val="0"/>
          <c:dLbls>
            <c:numFmt formatCode="0%" sourceLinked="0"/>
            <c:spPr>
              <a:solidFill>
                <a:sysClr val="window" lastClr="FFFFFF"/>
              </a:solidFill>
            </c:spPr>
            <c:txPr>
              <a:bodyPr/>
              <a:lstStyle/>
              <a:p>
                <a:pPr>
                  <a:defRPr sz="1050"/>
                </a:pPr>
                <a:endParaRPr lang="en-US"/>
              </a:p>
            </c:txPr>
            <c:showLegendKey val="0"/>
            <c:showVal val="1"/>
            <c:showCatName val="0"/>
            <c:showSerName val="0"/>
            <c:showPercent val="0"/>
            <c:showBubbleSize val="0"/>
            <c:showLeaderLines val="0"/>
          </c:dLbls>
          <c:cat>
            <c:strRef>
              <c:f>Sheet1!$A$4:$A$7</c:f>
              <c:strCache>
                <c:ptCount val="4"/>
                <c:pt idx="0">
                  <c:v>Search internet at home / work</c:v>
                </c:pt>
                <c:pt idx="1">
                  <c:v>Search internet when mobile</c:v>
                </c:pt>
                <c:pt idx="2">
                  <c:v>Search internet anywhere</c:v>
                </c:pt>
                <c:pt idx="3">
                  <c:v>Buy because of OOH</c:v>
                </c:pt>
              </c:strCache>
            </c:strRef>
          </c:cat>
          <c:val>
            <c:numRef>
              <c:f>Sheet1!$D$4:$D$7</c:f>
              <c:numCache>
                <c:formatCode>0%</c:formatCode>
                <c:ptCount val="4"/>
                <c:pt idx="0">
                  <c:v>0.64</c:v>
                </c:pt>
                <c:pt idx="1">
                  <c:v>0.19</c:v>
                </c:pt>
                <c:pt idx="2">
                  <c:v>0.74</c:v>
                </c:pt>
                <c:pt idx="3">
                  <c:v>0.48</c:v>
                </c:pt>
              </c:numCache>
            </c:numRef>
          </c:val>
        </c:ser>
        <c:ser>
          <c:idx val="3"/>
          <c:order val="3"/>
          <c:tx>
            <c:strRef>
              <c:f>Sheet1!$E$3</c:f>
              <c:strCache>
                <c:ptCount val="1"/>
                <c:pt idx="0">
                  <c:v>3 OOH</c:v>
                </c:pt>
              </c:strCache>
            </c:strRef>
          </c:tx>
          <c:spPr>
            <a:solidFill>
              <a:srgbClr val="00C6B7"/>
            </a:solidFill>
          </c:spPr>
          <c:invertIfNegative val="0"/>
          <c:dLbls>
            <c:numFmt formatCode="0%" sourceLinked="0"/>
            <c:spPr>
              <a:solidFill>
                <a:sysClr val="window" lastClr="FFFFFF"/>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Sheet1!$A$4:$A$7</c:f>
              <c:strCache>
                <c:ptCount val="4"/>
                <c:pt idx="0">
                  <c:v>Search internet at home / work</c:v>
                </c:pt>
                <c:pt idx="1">
                  <c:v>Search internet when mobile</c:v>
                </c:pt>
                <c:pt idx="2">
                  <c:v>Search internet anywhere</c:v>
                </c:pt>
                <c:pt idx="3">
                  <c:v>Buy because of OOH</c:v>
                </c:pt>
              </c:strCache>
            </c:strRef>
          </c:cat>
          <c:val>
            <c:numRef>
              <c:f>Sheet1!$E$4:$E$7</c:f>
              <c:numCache>
                <c:formatCode>0%</c:formatCode>
                <c:ptCount val="4"/>
                <c:pt idx="0">
                  <c:v>0.67</c:v>
                </c:pt>
                <c:pt idx="1">
                  <c:v>0.16</c:v>
                </c:pt>
                <c:pt idx="2">
                  <c:v>0.75</c:v>
                </c:pt>
                <c:pt idx="3">
                  <c:v>0.48</c:v>
                </c:pt>
              </c:numCache>
            </c:numRef>
          </c:val>
        </c:ser>
        <c:ser>
          <c:idx val="4"/>
          <c:order val="4"/>
          <c:tx>
            <c:strRef>
              <c:f>Sheet1!$F$3</c:f>
              <c:strCache>
                <c:ptCount val="1"/>
                <c:pt idx="0">
                  <c:v>4 OOH</c:v>
                </c:pt>
              </c:strCache>
            </c:strRef>
          </c:tx>
          <c:invertIfNegative val="0"/>
          <c:dPt>
            <c:idx val="0"/>
            <c:invertIfNegative val="0"/>
            <c:bubble3D val="0"/>
            <c:spPr>
              <a:solidFill>
                <a:srgbClr val="E31C79"/>
              </a:solidFill>
            </c:spPr>
          </c:dPt>
          <c:dLbls>
            <c:numFmt formatCode="0%" sourceLinked="0"/>
            <c:spPr>
              <a:solidFill>
                <a:sysClr val="window" lastClr="FFFFFF"/>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Sheet1!$A$4:$A$7</c:f>
              <c:strCache>
                <c:ptCount val="4"/>
                <c:pt idx="0">
                  <c:v>Search internet at home / work</c:v>
                </c:pt>
                <c:pt idx="1">
                  <c:v>Search internet when mobile</c:v>
                </c:pt>
                <c:pt idx="2">
                  <c:v>Search internet anywhere</c:v>
                </c:pt>
                <c:pt idx="3">
                  <c:v>Buy because of OOH</c:v>
                </c:pt>
              </c:strCache>
            </c:strRef>
          </c:cat>
          <c:val>
            <c:numRef>
              <c:f>Sheet1!$F$4:$F$7</c:f>
              <c:numCache>
                <c:formatCode>0%</c:formatCode>
                <c:ptCount val="4"/>
                <c:pt idx="0">
                  <c:v>0.74</c:v>
                </c:pt>
                <c:pt idx="1">
                  <c:v>0.14</c:v>
                </c:pt>
                <c:pt idx="2">
                  <c:v>0.73</c:v>
                </c:pt>
                <c:pt idx="3">
                  <c:v>0.49</c:v>
                </c:pt>
              </c:numCache>
            </c:numRef>
          </c:val>
        </c:ser>
        <c:ser>
          <c:idx val="5"/>
          <c:order val="5"/>
          <c:tx>
            <c:strRef>
              <c:f>Sheet1!$G$3</c:f>
              <c:strCache>
                <c:ptCount val="1"/>
                <c:pt idx="0">
                  <c:v>5+ OOH</c:v>
                </c:pt>
              </c:strCache>
            </c:strRef>
          </c:tx>
          <c:spPr>
            <a:solidFill>
              <a:srgbClr val="7A7D81"/>
            </a:solidFill>
          </c:spPr>
          <c:invertIfNegative val="0"/>
          <c:dLbls>
            <c:numFmt formatCode="0%" sourceLinked="0"/>
            <c:spPr>
              <a:solidFill>
                <a:sysClr val="window" lastClr="FFFFFF"/>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Sheet1!$A$4:$A$7</c:f>
              <c:strCache>
                <c:ptCount val="4"/>
                <c:pt idx="0">
                  <c:v>Search internet at home / work</c:v>
                </c:pt>
                <c:pt idx="1">
                  <c:v>Search internet when mobile</c:v>
                </c:pt>
                <c:pt idx="2">
                  <c:v>Search internet anywhere</c:v>
                </c:pt>
                <c:pt idx="3">
                  <c:v>Buy because of OOH</c:v>
                </c:pt>
              </c:strCache>
            </c:strRef>
          </c:cat>
          <c:val>
            <c:numRef>
              <c:f>Sheet1!$G$4:$G$7</c:f>
              <c:numCache>
                <c:formatCode>0%</c:formatCode>
                <c:ptCount val="4"/>
                <c:pt idx="0">
                  <c:v>0.88</c:v>
                </c:pt>
                <c:pt idx="1">
                  <c:v>0.23</c:v>
                </c:pt>
                <c:pt idx="2">
                  <c:v>0.89</c:v>
                </c:pt>
                <c:pt idx="3">
                  <c:v>0.72</c:v>
                </c:pt>
              </c:numCache>
            </c:numRef>
          </c:val>
        </c:ser>
        <c:dLbls>
          <c:showLegendKey val="0"/>
          <c:showVal val="1"/>
          <c:showCatName val="0"/>
          <c:showSerName val="0"/>
          <c:showPercent val="0"/>
          <c:showBubbleSize val="0"/>
        </c:dLbls>
        <c:gapWidth val="500"/>
        <c:overlap val="-27"/>
        <c:axId val="2112954392"/>
        <c:axId val="2112955320"/>
      </c:barChart>
      <c:catAx>
        <c:axId val="2112954392"/>
        <c:scaling>
          <c:orientation val="minMax"/>
        </c:scaling>
        <c:delete val="0"/>
        <c:axPos val="b"/>
        <c:majorTickMark val="out"/>
        <c:minorTickMark val="none"/>
        <c:tickLblPos val="nextTo"/>
        <c:crossAx val="2112955320"/>
        <c:crosses val="autoZero"/>
        <c:auto val="1"/>
        <c:lblAlgn val="ctr"/>
        <c:lblOffset val="100"/>
        <c:noMultiLvlLbl val="0"/>
      </c:catAx>
      <c:valAx>
        <c:axId val="2112955320"/>
        <c:scaling>
          <c:orientation val="minMax"/>
        </c:scaling>
        <c:delete val="0"/>
        <c:axPos val="l"/>
        <c:majorGridlines/>
        <c:numFmt formatCode="0%" sourceLinked="0"/>
        <c:majorTickMark val="out"/>
        <c:minorTickMark val="none"/>
        <c:tickLblPos val="nextTo"/>
        <c:crossAx val="2112954392"/>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Heavy OOH</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Sheet1!$A$2:$A$2</c:f>
              <c:strCache>
                <c:ptCount val="1"/>
                <c:pt idx="0">
                  <c:v>Regularly purchase mobile phones and accessories online</c:v>
                </c:pt>
              </c:strCache>
            </c:strRef>
          </c:cat>
          <c:val>
            <c:numRef>
              <c:f>Sheet1!$B$2:$B$2</c:f>
              <c:numCache>
                <c:formatCode>###,###,###,###,##0.0############</c:formatCode>
                <c:ptCount val="1"/>
                <c:pt idx="0">
                  <c:v>134.8</c:v>
                </c:pt>
              </c:numCache>
            </c:numRef>
          </c:val>
        </c:ser>
        <c:ser>
          <c:idx val="1"/>
          <c:order val="1"/>
          <c:tx>
            <c:strRef>
              <c:f>Sheet1!$D$1</c:f>
              <c:strCache>
                <c:ptCount val="1"/>
                <c:pt idx="0">
                  <c:v>Heavy Magazines</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Sheet1!$A$2:$A$2</c:f>
              <c:strCache>
                <c:ptCount val="1"/>
                <c:pt idx="0">
                  <c:v>Regularly purchase mobile phones and accessories online</c:v>
                </c:pt>
              </c:strCache>
            </c:strRef>
          </c:cat>
          <c:val>
            <c:numRef>
              <c:f>Sheet1!$D$2:$D$2</c:f>
              <c:numCache>
                <c:formatCode>###,###,###,###,##0.0############</c:formatCode>
                <c:ptCount val="1"/>
                <c:pt idx="0">
                  <c:v>100.4</c:v>
                </c:pt>
              </c:numCache>
            </c:numRef>
          </c:val>
        </c:ser>
        <c:ser>
          <c:idx val="2"/>
          <c:order val="2"/>
          <c:tx>
            <c:strRef>
              <c:f>Sheet1!$F$1</c:f>
              <c:strCache>
                <c:ptCount val="1"/>
                <c:pt idx="0">
                  <c:v>Heavy Radio</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Sheet1!$A$2:$A$2</c:f>
              <c:strCache>
                <c:ptCount val="1"/>
                <c:pt idx="0">
                  <c:v>Regularly purchase mobile phones and accessories online</c:v>
                </c:pt>
              </c:strCache>
            </c:strRef>
          </c:cat>
          <c:val>
            <c:numRef>
              <c:f>Sheet1!$F$2:$F$2</c:f>
              <c:numCache>
                <c:formatCode>###,###,###,###,##0.0############</c:formatCode>
                <c:ptCount val="1"/>
                <c:pt idx="0">
                  <c:v>93.2</c:v>
                </c:pt>
              </c:numCache>
            </c:numRef>
          </c:val>
        </c:ser>
        <c:ser>
          <c:idx val="3"/>
          <c:order val="3"/>
          <c:tx>
            <c:strRef>
              <c:f>Sheet1!$E$1</c:f>
              <c:strCache>
                <c:ptCount val="1"/>
                <c:pt idx="0">
                  <c:v>Heavy TV</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Sheet1!$A$2:$A$2</c:f>
              <c:strCache>
                <c:ptCount val="1"/>
                <c:pt idx="0">
                  <c:v>Regularly purchase mobile phones and accessories online</c:v>
                </c:pt>
              </c:strCache>
            </c:strRef>
          </c:cat>
          <c:val>
            <c:numRef>
              <c:f>Sheet1!$E$2:$E$2</c:f>
              <c:numCache>
                <c:formatCode>###,###,###,###,##0.0############</c:formatCode>
                <c:ptCount val="1"/>
                <c:pt idx="0">
                  <c:v>102.7</c:v>
                </c:pt>
              </c:numCache>
            </c:numRef>
          </c:val>
        </c:ser>
        <c:ser>
          <c:idx val="4"/>
          <c:order val="4"/>
          <c:tx>
            <c:strRef>
              <c:f>Sheet1!$C$1</c:f>
              <c:strCache>
                <c:ptCount val="1"/>
                <c:pt idx="0">
                  <c:v>Heavy Newspapers</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Sheet1!$A$2:$A$2</c:f>
              <c:strCache>
                <c:ptCount val="1"/>
                <c:pt idx="0">
                  <c:v>Regularly purchase mobile phones and accessories online</c:v>
                </c:pt>
              </c:strCache>
            </c:strRef>
          </c:cat>
          <c:val>
            <c:numRef>
              <c:f>Sheet1!$C$2:$C$2</c:f>
              <c:numCache>
                <c:formatCode>###,###,###,###,##0.0############</c:formatCode>
                <c:ptCount val="1"/>
                <c:pt idx="0">
                  <c:v>58.8</c:v>
                </c:pt>
              </c:numCache>
            </c:numRef>
          </c:val>
        </c:ser>
        <c:dLbls>
          <c:showLegendKey val="0"/>
          <c:showVal val="1"/>
          <c:showCatName val="0"/>
          <c:showSerName val="0"/>
          <c:showPercent val="0"/>
          <c:showBubbleSize val="0"/>
        </c:dLbls>
        <c:gapWidth val="500"/>
        <c:overlap val="-27"/>
        <c:axId val="2110919608"/>
        <c:axId val="2113327592"/>
      </c:barChart>
      <c:catAx>
        <c:axId val="2110919608"/>
        <c:scaling>
          <c:orientation val="minMax"/>
        </c:scaling>
        <c:delete val="0"/>
        <c:axPos val="b"/>
        <c:majorTickMark val="out"/>
        <c:minorTickMark val="none"/>
        <c:tickLblPos val="nextTo"/>
        <c:crossAx val="2113327592"/>
        <c:crosses val="autoZero"/>
        <c:auto val="1"/>
        <c:lblAlgn val="ctr"/>
        <c:lblOffset val="100"/>
        <c:noMultiLvlLbl val="0"/>
      </c:catAx>
      <c:valAx>
        <c:axId val="2113327592"/>
        <c:scaling>
          <c:orientation val="minMax"/>
        </c:scaling>
        <c:delete val="0"/>
        <c:axPos val="l"/>
        <c:majorGridlines/>
        <c:numFmt formatCode="###,###,###,###,##0.0############" sourceLinked="1"/>
        <c:majorTickMark val="out"/>
        <c:minorTickMark val="none"/>
        <c:tickLblPos val="nextTo"/>
        <c:crossAx val="2110919608"/>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Heavy OOH</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Own 2+ mobile phones</c:v>
                </c:pt>
                <c:pt idx="1">
                  <c:v>Change/upgrade mobile every 12-18mths</c:v>
                </c:pt>
                <c:pt idx="2">
                  <c:v>Pay by monthly contract</c:v>
                </c:pt>
                <c:pt idx="3">
                  <c:v>Heaviest av mobile phone spend per month </c:v>
                </c:pt>
              </c:strCache>
            </c:strRef>
          </c:cat>
          <c:val>
            <c:numRef>
              <c:f>Sheet1!$B$2:$B$5</c:f>
              <c:numCache>
                <c:formatCode>###,###,###,###,##0.0############</c:formatCode>
                <c:ptCount val="4"/>
                <c:pt idx="0">
                  <c:v>146.1</c:v>
                </c:pt>
                <c:pt idx="1">
                  <c:v>112.6</c:v>
                </c:pt>
                <c:pt idx="2">
                  <c:v>113.4</c:v>
                </c:pt>
                <c:pt idx="3">
                  <c:v>170.5</c:v>
                </c:pt>
              </c:numCache>
            </c:numRef>
          </c:val>
        </c:ser>
        <c:ser>
          <c:idx val="1"/>
          <c:order val="1"/>
          <c:tx>
            <c:strRef>
              <c:f>Sheet1!$D$1</c:f>
              <c:strCache>
                <c:ptCount val="1"/>
                <c:pt idx="0">
                  <c:v>Heavy Magazines</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Sheet1!$A$2:$A$5</c:f>
              <c:strCache>
                <c:ptCount val="4"/>
                <c:pt idx="0">
                  <c:v>Own 2+ mobile phones</c:v>
                </c:pt>
                <c:pt idx="1">
                  <c:v>Change/upgrade mobile every 12-18mths</c:v>
                </c:pt>
                <c:pt idx="2">
                  <c:v>Pay by monthly contract</c:v>
                </c:pt>
                <c:pt idx="3">
                  <c:v>Heaviest av mobile phone spend per month </c:v>
                </c:pt>
              </c:strCache>
            </c:strRef>
          </c:cat>
          <c:val>
            <c:numRef>
              <c:f>Sheet1!$D$2:$D$5</c:f>
              <c:numCache>
                <c:formatCode>###,###,###,###,##0.0############</c:formatCode>
                <c:ptCount val="4"/>
                <c:pt idx="0">
                  <c:v>113.6</c:v>
                </c:pt>
                <c:pt idx="1">
                  <c:v>84.3</c:v>
                </c:pt>
                <c:pt idx="2">
                  <c:v>88.0</c:v>
                </c:pt>
                <c:pt idx="3">
                  <c:v>118.5</c:v>
                </c:pt>
              </c:numCache>
            </c:numRef>
          </c:val>
        </c:ser>
        <c:ser>
          <c:idx val="2"/>
          <c:order val="2"/>
          <c:tx>
            <c:strRef>
              <c:f>Sheet1!$F$1</c:f>
              <c:strCache>
                <c:ptCount val="1"/>
                <c:pt idx="0">
                  <c:v>Heavy Radio</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Own 2+ mobile phones</c:v>
                </c:pt>
                <c:pt idx="1">
                  <c:v>Change/upgrade mobile every 12-18mths</c:v>
                </c:pt>
                <c:pt idx="2">
                  <c:v>Pay by monthly contract</c:v>
                </c:pt>
                <c:pt idx="3">
                  <c:v>Heaviest av mobile phone spend per month </c:v>
                </c:pt>
              </c:strCache>
            </c:strRef>
          </c:cat>
          <c:val>
            <c:numRef>
              <c:f>Sheet1!$F$2:$F$5</c:f>
              <c:numCache>
                <c:formatCode>###,###,###,###,##0.0############</c:formatCode>
                <c:ptCount val="4"/>
                <c:pt idx="0">
                  <c:v>98.6</c:v>
                </c:pt>
                <c:pt idx="1">
                  <c:v>90.8</c:v>
                </c:pt>
                <c:pt idx="2">
                  <c:v>95.2</c:v>
                </c:pt>
                <c:pt idx="3">
                  <c:v>118.2</c:v>
                </c:pt>
              </c:numCache>
            </c:numRef>
          </c:val>
        </c:ser>
        <c:ser>
          <c:idx val="3"/>
          <c:order val="3"/>
          <c:tx>
            <c:strRef>
              <c:f>Sheet1!$E$1</c:f>
              <c:strCache>
                <c:ptCount val="1"/>
                <c:pt idx="0">
                  <c:v>Heavy TV</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Sheet1!$A$2:$A$5</c:f>
              <c:strCache>
                <c:ptCount val="4"/>
                <c:pt idx="0">
                  <c:v>Own 2+ mobile phones</c:v>
                </c:pt>
                <c:pt idx="1">
                  <c:v>Change/upgrade mobile every 12-18mths</c:v>
                </c:pt>
                <c:pt idx="2">
                  <c:v>Pay by monthly contract</c:v>
                </c:pt>
                <c:pt idx="3">
                  <c:v>Heaviest av mobile phone spend per month </c:v>
                </c:pt>
              </c:strCache>
            </c:strRef>
          </c:cat>
          <c:val>
            <c:numRef>
              <c:f>Sheet1!$E$2:$E$5</c:f>
              <c:numCache>
                <c:formatCode>###,###,###,###,##0.0############</c:formatCode>
                <c:ptCount val="4"/>
                <c:pt idx="0">
                  <c:v>94.2</c:v>
                </c:pt>
                <c:pt idx="1">
                  <c:v>89.5</c:v>
                </c:pt>
                <c:pt idx="2">
                  <c:v>83.5</c:v>
                </c:pt>
                <c:pt idx="3">
                  <c:v>133.6</c:v>
                </c:pt>
              </c:numCache>
            </c:numRef>
          </c:val>
        </c:ser>
        <c:ser>
          <c:idx val="4"/>
          <c:order val="4"/>
          <c:tx>
            <c:strRef>
              <c:f>Sheet1!$C$1</c:f>
              <c:strCache>
                <c:ptCount val="1"/>
                <c:pt idx="0">
                  <c:v>Heavy Newspapers</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Sheet1!$A$2:$A$5</c:f>
              <c:strCache>
                <c:ptCount val="4"/>
                <c:pt idx="0">
                  <c:v>Own 2+ mobile phones</c:v>
                </c:pt>
                <c:pt idx="1">
                  <c:v>Change/upgrade mobile every 12-18mths</c:v>
                </c:pt>
                <c:pt idx="2">
                  <c:v>Pay by monthly contract</c:v>
                </c:pt>
                <c:pt idx="3">
                  <c:v>Heaviest av mobile phone spend per month </c:v>
                </c:pt>
              </c:strCache>
            </c:strRef>
          </c:cat>
          <c:val>
            <c:numRef>
              <c:f>Sheet1!$C$2:$C$5</c:f>
              <c:numCache>
                <c:formatCode>###,###,###,###,##0.0############</c:formatCode>
                <c:ptCount val="4"/>
                <c:pt idx="0">
                  <c:v>71.6</c:v>
                </c:pt>
                <c:pt idx="1">
                  <c:v>71.1</c:v>
                </c:pt>
                <c:pt idx="2">
                  <c:v>77.6</c:v>
                </c:pt>
                <c:pt idx="3">
                  <c:v>111.9</c:v>
                </c:pt>
              </c:numCache>
            </c:numRef>
          </c:val>
        </c:ser>
        <c:dLbls>
          <c:showLegendKey val="0"/>
          <c:showVal val="1"/>
          <c:showCatName val="0"/>
          <c:showSerName val="0"/>
          <c:showPercent val="0"/>
          <c:showBubbleSize val="0"/>
        </c:dLbls>
        <c:gapWidth val="500"/>
        <c:overlap val="-27"/>
        <c:axId val="2108762648"/>
        <c:axId val="2107328328"/>
      </c:barChart>
      <c:catAx>
        <c:axId val="2108762648"/>
        <c:scaling>
          <c:orientation val="minMax"/>
        </c:scaling>
        <c:delete val="0"/>
        <c:axPos val="b"/>
        <c:majorTickMark val="out"/>
        <c:minorTickMark val="none"/>
        <c:tickLblPos val="nextTo"/>
        <c:crossAx val="2107328328"/>
        <c:crosses val="autoZero"/>
        <c:auto val="1"/>
        <c:lblAlgn val="ctr"/>
        <c:lblOffset val="100"/>
        <c:noMultiLvlLbl val="0"/>
      </c:catAx>
      <c:valAx>
        <c:axId val="2107328328"/>
        <c:scaling>
          <c:orientation val="minMax"/>
        </c:scaling>
        <c:delete val="0"/>
        <c:axPos val="l"/>
        <c:majorGridlines/>
        <c:numFmt formatCode="###,###,###,###,##0.0############" sourceLinked="1"/>
        <c:majorTickMark val="out"/>
        <c:minorTickMark val="none"/>
        <c:tickLblPos val="nextTo"/>
        <c:crossAx val="2108762648"/>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Heavy OOH</c:v>
                </c:pt>
              </c:strCache>
            </c:strRef>
          </c:tx>
          <c:spPr>
            <a:solidFill>
              <a:srgbClr val="8B2CB1"/>
            </a:solidFill>
          </c:spPr>
          <c:invertIfNegative val="0"/>
          <c:dPt>
            <c:idx val="0"/>
            <c:invertIfNegative val="0"/>
            <c:bubble3D val="0"/>
          </c:dPt>
          <c:dPt>
            <c:idx val="1"/>
            <c:invertIfNegative val="0"/>
            <c:bubble3D val="0"/>
            <c:spPr>
              <a:solidFill>
                <a:srgbClr val="FF7E0E"/>
              </a:solidFill>
            </c:spPr>
          </c:dPt>
          <c:dPt>
            <c:idx val="2"/>
            <c:invertIfNegative val="0"/>
            <c:bubble3D val="0"/>
            <c:spPr>
              <a:solidFill>
                <a:srgbClr val="99C900"/>
              </a:solidFill>
            </c:spPr>
          </c:dPt>
          <c:dPt>
            <c:idx val="3"/>
            <c:invertIfNegative val="0"/>
            <c:bubble3D val="0"/>
            <c:spPr>
              <a:solidFill>
                <a:srgbClr val="00C6B7"/>
              </a:solidFill>
            </c:spPr>
          </c:dPt>
          <c:dPt>
            <c:idx val="4"/>
            <c:invertIfNegative val="0"/>
            <c:bubble3D val="0"/>
            <c:spPr>
              <a:solidFill>
                <a:srgbClr val="E31C79"/>
              </a:solidFill>
            </c:spPr>
          </c:dPt>
          <c:dPt>
            <c:idx val="5"/>
            <c:invertIfNegative val="0"/>
            <c:bubble3D val="0"/>
          </c:dPt>
          <c:dPt>
            <c:idx val="6"/>
            <c:invertIfNegative val="0"/>
            <c:bubble3D val="0"/>
          </c:dPt>
          <c:dPt>
            <c:idx val="7"/>
            <c:invertIfNegative val="0"/>
            <c:bubble3D val="0"/>
          </c:dPt>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£200 Or More - Home Telephones (Landline) - Quarterly Bill</c:v>
                </c:pt>
                <c:pt idx="1">
                  <c:v>£30-£49 - Mobile Phones - Average Monthly Spend</c:v>
                </c:pt>
                <c:pt idx="2">
                  <c:v>£50-£69 - Mobile Phones - Average Monthly Spend</c:v>
                </c:pt>
                <c:pt idx="3">
                  <c:v>£70 Or More - Mobile Phones - Average Monthly Spend</c:v>
                </c:pt>
              </c:strCache>
            </c:strRef>
          </c:cat>
          <c:val>
            <c:numRef>
              <c:f>Sheet1!$B$2:$B$5</c:f>
              <c:numCache>
                <c:formatCode>General</c:formatCode>
                <c:ptCount val="4"/>
                <c:pt idx="0">
                  <c:v>146.4</c:v>
                </c:pt>
                <c:pt idx="1">
                  <c:v>129.1</c:v>
                </c:pt>
                <c:pt idx="2">
                  <c:v>170.3</c:v>
                </c:pt>
                <c:pt idx="3">
                  <c:v>166.9</c:v>
                </c:pt>
              </c:numCache>
            </c:numRef>
          </c:val>
        </c:ser>
        <c:dLbls>
          <c:showLegendKey val="0"/>
          <c:showVal val="0"/>
          <c:showCatName val="0"/>
          <c:showSerName val="0"/>
          <c:showPercent val="0"/>
          <c:showBubbleSize val="0"/>
        </c:dLbls>
        <c:gapWidth val="150"/>
        <c:axId val="2112693224"/>
        <c:axId val="2112696248"/>
      </c:barChart>
      <c:catAx>
        <c:axId val="2112693224"/>
        <c:scaling>
          <c:orientation val="minMax"/>
        </c:scaling>
        <c:delete val="0"/>
        <c:axPos val="b"/>
        <c:numFmt formatCode="0%" sourceLinked="1"/>
        <c:majorTickMark val="out"/>
        <c:minorTickMark val="none"/>
        <c:tickLblPos val="nextTo"/>
        <c:txPr>
          <a:bodyPr/>
          <a:lstStyle/>
          <a:p>
            <a:pPr>
              <a:defRPr sz="1100"/>
            </a:pPr>
            <a:endParaRPr lang="en-US"/>
          </a:p>
        </c:txPr>
        <c:crossAx val="2112696248"/>
        <c:crosses val="autoZero"/>
        <c:auto val="1"/>
        <c:lblAlgn val="ctr"/>
        <c:lblOffset val="100"/>
        <c:noMultiLvlLbl val="0"/>
      </c:catAx>
      <c:valAx>
        <c:axId val="2112696248"/>
        <c:scaling>
          <c:orientation val="minMax"/>
        </c:scaling>
        <c:delete val="0"/>
        <c:axPos val="l"/>
        <c:majorGridlines/>
        <c:numFmt formatCode="General" sourceLinked="1"/>
        <c:majorTickMark val="out"/>
        <c:minorTickMark val="none"/>
        <c:tickLblPos val="nextTo"/>
        <c:txPr>
          <a:bodyPr/>
          <a:lstStyle/>
          <a:p>
            <a:pPr>
              <a:defRPr sz="1100"/>
            </a:pPr>
            <a:endParaRPr lang="en-US"/>
          </a:p>
        </c:txPr>
        <c:crossAx val="2112693224"/>
        <c:crosses val="autoZero"/>
        <c:crossBetween val="between"/>
      </c:valAx>
    </c:plotArea>
    <c:plotVisOnly val="1"/>
    <c:dispBlanksAs val="gap"/>
    <c:showDLblsOverMax val="0"/>
  </c:chart>
  <c:txPr>
    <a:bodyPr/>
    <a:lstStyle/>
    <a:p>
      <a:pPr>
        <a:defRPr sz="1200">
          <a:latin typeface="+mj-lt"/>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Heavy OOH</c:v>
                </c:pt>
              </c:strCache>
            </c:strRef>
          </c:tx>
          <c:spPr>
            <a:solidFill>
              <a:srgbClr val="8B2CB1"/>
            </a:solidFill>
          </c:spPr>
          <c:invertIfNegative val="0"/>
          <c:dPt>
            <c:idx val="0"/>
            <c:invertIfNegative val="0"/>
            <c:bubble3D val="0"/>
          </c:dPt>
          <c:dPt>
            <c:idx val="1"/>
            <c:invertIfNegative val="0"/>
            <c:bubble3D val="0"/>
            <c:spPr>
              <a:solidFill>
                <a:srgbClr val="FF7E0E"/>
              </a:solidFill>
            </c:spPr>
          </c:dPt>
          <c:dPt>
            <c:idx val="2"/>
            <c:invertIfNegative val="0"/>
            <c:bubble3D val="0"/>
            <c:spPr>
              <a:solidFill>
                <a:srgbClr val="99C900"/>
              </a:solidFill>
            </c:spPr>
          </c:dPt>
          <c:dPt>
            <c:idx val="3"/>
            <c:invertIfNegative val="0"/>
            <c:bubble3D val="0"/>
            <c:spPr>
              <a:solidFill>
                <a:srgbClr val="00C6B7"/>
              </a:solidFill>
            </c:spPr>
          </c:dPt>
          <c:dPt>
            <c:idx val="4"/>
            <c:invertIfNegative val="0"/>
            <c:bubble3D val="0"/>
            <c:spPr>
              <a:solidFill>
                <a:srgbClr val="E31C79"/>
              </a:solidFill>
            </c:spPr>
          </c:dPt>
          <c:dPt>
            <c:idx val="5"/>
            <c:invertIfNegative val="0"/>
            <c:bubble3D val="0"/>
          </c:dPt>
          <c:dPt>
            <c:idx val="6"/>
            <c:invertIfNegative val="0"/>
            <c:bubble3D val="0"/>
          </c:dPt>
          <c:dPt>
            <c:idx val="7"/>
            <c:invertIfNegative val="0"/>
            <c:bubble3D val="0"/>
          </c:dPt>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Sheet1!$A$2:$A$7</c:f>
              <c:strCache>
                <c:ptCount val="6"/>
                <c:pt idx="0">
                  <c:v>Brand Image</c:v>
                </c:pt>
                <c:pt idx="1">
                  <c:v>Advertising</c:v>
                </c:pt>
                <c:pt idx="2">
                  <c:v>Network coverage</c:v>
                </c:pt>
                <c:pt idx="3">
                  <c:v>Choice of handset</c:v>
                </c:pt>
                <c:pt idx="4">
                  <c:v>Additional services offered</c:v>
                </c:pt>
                <c:pt idx="5">
                  <c:v>Cost of contract</c:v>
                </c:pt>
              </c:strCache>
            </c:strRef>
          </c:cat>
          <c:val>
            <c:numRef>
              <c:f>Sheet1!$B$2:$B$7</c:f>
              <c:numCache>
                <c:formatCode>###,###,###,###,##0.0############</c:formatCode>
                <c:ptCount val="6"/>
                <c:pt idx="0">
                  <c:v>133.5</c:v>
                </c:pt>
                <c:pt idx="1">
                  <c:v>130.1</c:v>
                </c:pt>
                <c:pt idx="2">
                  <c:v>121.8</c:v>
                </c:pt>
                <c:pt idx="3">
                  <c:v>121.3</c:v>
                </c:pt>
                <c:pt idx="4">
                  <c:v>118.3</c:v>
                </c:pt>
                <c:pt idx="5">
                  <c:v>115.1</c:v>
                </c:pt>
              </c:numCache>
            </c:numRef>
          </c:val>
        </c:ser>
        <c:dLbls>
          <c:showLegendKey val="0"/>
          <c:showVal val="0"/>
          <c:showCatName val="0"/>
          <c:showSerName val="0"/>
          <c:showPercent val="0"/>
          <c:showBubbleSize val="0"/>
        </c:dLbls>
        <c:gapWidth val="150"/>
        <c:axId val="2112759032"/>
        <c:axId val="2112762056"/>
      </c:barChart>
      <c:catAx>
        <c:axId val="2112759032"/>
        <c:scaling>
          <c:orientation val="minMax"/>
        </c:scaling>
        <c:delete val="0"/>
        <c:axPos val="b"/>
        <c:numFmt formatCode="0%" sourceLinked="1"/>
        <c:majorTickMark val="out"/>
        <c:minorTickMark val="none"/>
        <c:tickLblPos val="nextTo"/>
        <c:txPr>
          <a:bodyPr/>
          <a:lstStyle/>
          <a:p>
            <a:pPr>
              <a:defRPr sz="1100"/>
            </a:pPr>
            <a:endParaRPr lang="en-US"/>
          </a:p>
        </c:txPr>
        <c:crossAx val="2112762056"/>
        <c:crosses val="autoZero"/>
        <c:auto val="1"/>
        <c:lblAlgn val="ctr"/>
        <c:lblOffset val="100"/>
        <c:noMultiLvlLbl val="0"/>
      </c:catAx>
      <c:valAx>
        <c:axId val="2112762056"/>
        <c:scaling>
          <c:orientation val="minMax"/>
        </c:scaling>
        <c:delete val="0"/>
        <c:axPos val="l"/>
        <c:majorGridlines/>
        <c:numFmt formatCode="###,###,###,###,##0.0############" sourceLinked="1"/>
        <c:majorTickMark val="out"/>
        <c:minorTickMark val="none"/>
        <c:tickLblPos val="nextTo"/>
        <c:txPr>
          <a:bodyPr/>
          <a:lstStyle/>
          <a:p>
            <a:pPr>
              <a:defRPr sz="1100"/>
            </a:pPr>
            <a:endParaRPr lang="en-US"/>
          </a:p>
        </c:txPr>
        <c:crossAx val="2112759032"/>
        <c:crosses val="autoZero"/>
        <c:crossBetween val="between"/>
      </c:valAx>
    </c:plotArea>
    <c:plotVisOnly val="1"/>
    <c:dispBlanksAs val="gap"/>
    <c:showDLblsOverMax val="0"/>
  </c:chart>
  <c:txPr>
    <a:bodyPr/>
    <a:lstStyle/>
    <a:p>
      <a:pPr>
        <a:defRPr sz="1200">
          <a:latin typeface="+mj-lt"/>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Heavy OOH</c:v>
                </c:pt>
              </c:strCache>
            </c:strRef>
          </c:tx>
          <c:spPr>
            <a:solidFill>
              <a:srgbClr val="8B2CB1"/>
            </a:solidFill>
          </c:spPr>
          <c:invertIfNegative val="0"/>
          <c:dPt>
            <c:idx val="0"/>
            <c:invertIfNegative val="0"/>
            <c:bubble3D val="0"/>
          </c:dPt>
          <c:dPt>
            <c:idx val="1"/>
            <c:invertIfNegative val="0"/>
            <c:bubble3D val="0"/>
            <c:spPr>
              <a:solidFill>
                <a:srgbClr val="FF7E0E"/>
              </a:solidFill>
            </c:spPr>
          </c:dPt>
          <c:dPt>
            <c:idx val="2"/>
            <c:invertIfNegative val="0"/>
            <c:bubble3D val="0"/>
            <c:spPr>
              <a:solidFill>
                <a:srgbClr val="99C900"/>
              </a:solidFill>
            </c:spPr>
          </c:dPt>
          <c:dPt>
            <c:idx val="3"/>
            <c:invertIfNegative val="0"/>
            <c:bubble3D val="0"/>
            <c:spPr>
              <a:solidFill>
                <a:srgbClr val="00C6B7"/>
              </a:solidFill>
            </c:spPr>
          </c:dPt>
          <c:dPt>
            <c:idx val="4"/>
            <c:invertIfNegative val="0"/>
            <c:bubble3D val="0"/>
            <c:spPr>
              <a:solidFill>
                <a:srgbClr val="E31C79"/>
              </a:solidFill>
            </c:spPr>
          </c:dPt>
          <c:dPt>
            <c:idx val="5"/>
            <c:invertIfNegative val="0"/>
            <c:bubble3D val="0"/>
          </c:dPt>
          <c:dPt>
            <c:idx val="6"/>
            <c:invertIfNegative val="0"/>
            <c:bubble3D val="0"/>
          </c:dPt>
          <c:dPt>
            <c:idx val="7"/>
            <c:invertIfNegative val="0"/>
            <c:bubble3D val="0"/>
          </c:dPt>
          <c:dLbls>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Sheet1!$A$2:$A$6</c:f>
              <c:strCache>
                <c:ptCount val="5"/>
                <c:pt idx="0">
                  <c:v>Advertising</c:v>
                </c:pt>
                <c:pt idx="1">
                  <c:v>Brand Image</c:v>
                </c:pt>
                <c:pt idx="2">
                  <c:v>Bundle packages</c:v>
                </c:pt>
                <c:pt idx="3">
                  <c:v>Additional services offered</c:v>
                </c:pt>
                <c:pt idx="4">
                  <c:v>Cost of contract</c:v>
                </c:pt>
              </c:strCache>
            </c:strRef>
          </c:cat>
          <c:val>
            <c:numRef>
              <c:f>Sheet1!$B$2:$B$6</c:f>
              <c:numCache>
                <c:formatCode>###,###,###,###,##0.0############</c:formatCode>
                <c:ptCount val="5"/>
                <c:pt idx="0">
                  <c:v>150.0</c:v>
                </c:pt>
                <c:pt idx="1">
                  <c:v>130.0</c:v>
                </c:pt>
                <c:pt idx="2">
                  <c:v>105.0</c:v>
                </c:pt>
                <c:pt idx="3">
                  <c:v>101.0</c:v>
                </c:pt>
                <c:pt idx="4">
                  <c:v>95.0</c:v>
                </c:pt>
              </c:numCache>
            </c:numRef>
          </c:val>
        </c:ser>
        <c:dLbls>
          <c:showLegendKey val="0"/>
          <c:showVal val="0"/>
          <c:showCatName val="0"/>
          <c:showSerName val="0"/>
          <c:showPercent val="0"/>
          <c:showBubbleSize val="0"/>
        </c:dLbls>
        <c:gapWidth val="150"/>
        <c:axId val="2112805800"/>
        <c:axId val="2112808920"/>
      </c:barChart>
      <c:catAx>
        <c:axId val="2112805800"/>
        <c:scaling>
          <c:orientation val="minMax"/>
        </c:scaling>
        <c:delete val="0"/>
        <c:axPos val="b"/>
        <c:numFmt formatCode="0%" sourceLinked="1"/>
        <c:majorTickMark val="out"/>
        <c:minorTickMark val="none"/>
        <c:tickLblPos val="nextTo"/>
        <c:txPr>
          <a:bodyPr/>
          <a:lstStyle/>
          <a:p>
            <a:pPr>
              <a:defRPr sz="1100"/>
            </a:pPr>
            <a:endParaRPr lang="en-US"/>
          </a:p>
        </c:txPr>
        <c:crossAx val="2112808920"/>
        <c:crosses val="autoZero"/>
        <c:auto val="1"/>
        <c:lblAlgn val="ctr"/>
        <c:lblOffset val="100"/>
        <c:noMultiLvlLbl val="0"/>
      </c:catAx>
      <c:valAx>
        <c:axId val="2112808920"/>
        <c:scaling>
          <c:orientation val="minMax"/>
        </c:scaling>
        <c:delete val="0"/>
        <c:axPos val="l"/>
        <c:majorGridlines/>
        <c:numFmt formatCode="###,###,###,###,##0.0############" sourceLinked="1"/>
        <c:majorTickMark val="out"/>
        <c:minorTickMark val="none"/>
        <c:tickLblPos val="nextTo"/>
        <c:txPr>
          <a:bodyPr/>
          <a:lstStyle/>
          <a:p>
            <a:pPr>
              <a:defRPr sz="1100"/>
            </a:pPr>
            <a:endParaRPr lang="en-US"/>
          </a:p>
        </c:txPr>
        <c:crossAx val="2112805800"/>
        <c:crosses val="autoZero"/>
        <c:crossBetween val="between"/>
      </c:valAx>
    </c:plotArea>
    <c:plotVisOnly val="1"/>
    <c:dispBlanksAs val="gap"/>
    <c:showDLblsOverMax val="0"/>
  </c:chart>
  <c:txPr>
    <a:bodyPr/>
    <a:lstStyle/>
    <a:p>
      <a:pPr>
        <a:defRPr sz="1200">
          <a:latin typeface="+mj-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Heavy OOH</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Sheet1!$A$2:$A$4</c:f>
              <c:strCache>
                <c:ptCount val="3"/>
                <c:pt idx="0">
                  <c:v>Connect to internet via mobile several times a day</c:v>
                </c:pt>
                <c:pt idx="1">
                  <c:v>Regularly access internet when I'm on the move</c:v>
                </c:pt>
                <c:pt idx="2">
                  <c:v>Regularly shop via mobile phone</c:v>
                </c:pt>
              </c:strCache>
            </c:strRef>
          </c:cat>
          <c:val>
            <c:numRef>
              <c:f>Sheet1!$B$2:$B$4</c:f>
              <c:numCache>
                <c:formatCode>###,###,###,###,##0.0############</c:formatCode>
                <c:ptCount val="3"/>
                <c:pt idx="0" formatCode="General">
                  <c:v>121.9</c:v>
                </c:pt>
                <c:pt idx="1">
                  <c:v>146.4</c:v>
                </c:pt>
                <c:pt idx="2">
                  <c:v>129.3</c:v>
                </c:pt>
              </c:numCache>
            </c:numRef>
          </c:val>
        </c:ser>
        <c:ser>
          <c:idx val="1"/>
          <c:order val="1"/>
          <c:tx>
            <c:strRef>
              <c:f>Sheet1!$D$1</c:f>
              <c:strCache>
                <c:ptCount val="1"/>
                <c:pt idx="0">
                  <c:v>Heavy Magazines</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Connect to internet via mobile several times a day</c:v>
                </c:pt>
                <c:pt idx="1">
                  <c:v>Regularly access internet when I'm on the move</c:v>
                </c:pt>
                <c:pt idx="2">
                  <c:v>Regularly shop via mobile phone</c:v>
                </c:pt>
              </c:strCache>
            </c:strRef>
          </c:cat>
          <c:val>
            <c:numRef>
              <c:f>Sheet1!$D$2:$D$4</c:f>
              <c:numCache>
                <c:formatCode>###,###,###,###,##0.0############</c:formatCode>
                <c:ptCount val="3"/>
                <c:pt idx="0" formatCode="General">
                  <c:v>90.7</c:v>
                </c:pt>
                <c:pt idx="1">
                  <c:v>104.6</c:v>
                </c:pt>
                <c:pt idx="2">
                  <c:v>116.8</c:v>
                </c:pt>
              </c:numCache>
            </c:numRef>
          </c:val>
        </c:ser>
        <c:ser>
          <c:idx val="2"/>
          <c:order val="2"/>
          <c:tx>
            <c:strRef>
              <c:f>Sheet1!$F$1</c:f>
              <c:strCache>
                <c:ptCount val="1"/>
                <c:pt idx="0">
                  <c:v>Heavy Radio</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Sheet1!$A$2:$A$4</c:f>
              <c:strCache>
                <c:ptCount val="3"/>
                <c:pt idx="0">
                  <c:v>Connect to internet via mobile several times a day</c:v>
                </c:pt>
                <c:pt idx="1">
                  <c:v>Regularly access internet when I'm on the move</c:v>
                </c:pt>
                <c:pt idx="2">
                  <c:v>Regularly shop via mobile phone</c:v>
                </c:pt>
              </c:strCache>
            </c:strRef>
          </c:cat>
          <c:val>
            <c:numRef>
              <c:f>Sheet1!$F$2:$F$4</c:f>
              <c:numCache>
                <c:formatCode>###,###,###,###,##0.0############</c:formatCode>
                <c:ptCount val="3"/>
                <c:pt idx="0" formatCode="General">
                  <c:v>85.9</c:v>
                </c:pt>
                <c:pt idx="1">
                  <c:v>87.6</c:v>
                </c:pt>
                <c:pt idx="2">
                  <c:v>95.4</c:v>
                </c:pt>
              </c:numCache>
            </c:numRef>
          </c:val>
        </c:ser>
        <c:ser>
          <c:idx val="3"/>
          <c:order val="3"/>
          <c:tx>
            <c:strRef>
              <c:f>Sheet1!$E$1</c:f>
              <c:strCache>
                <c:ptCount val="1"/>
                <c:pt idx="0">
                  <c:v>Heavy TV</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Connect to internet via mobile several times a day</c:v>
                </c:pt>
                <c:pt idx="1">
                  <c:v>Regularly access internet when I'm on the move</c:v>
                </c:pt>
                <c:pt idx="2">
                  <c:v>Regularly shop via mobile phone</c:v>
                </c:pt>
              </c:strCache>
            </c:strRef>
          </c:cat>
          <c:val>
            <c:numRef>
              <c:f>Sheet1!$E$2:$E$4</c:f>
              <c:numCache>
                <c:formatCode>###,###,###,###,##0.0############</c:formatCode>
                <c:ptCount val="3"/>
                <c:pt idx="0" formatCode="General">
                  <c:v>84.1</c:v>
                </c:pt>
                <c:pt idx="1">
                  <c:v>84.7</c:v>
                </c:pt>
                <c:pt idx="2">
                  <c:v>89.6</c:v>
                </c:pt>
              </c:numCache>
            </c:numRef>
          </c:val>
        </c:ser>
        <c:ser>
          <c:idx val="4"/>
          <c:order val="4"/>
          <c:tx>
            <c:strRef>
              <c:f>Sheet1!$C$1</c:f>
              <c:strCache>
                <c:ptCount val="1"/>
                <c:pt idx="0">
                  <c:v>Heavy Newspapers</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Connect to internet via mobile several times a day</c:v>
                </c:pt>
                <c:pt idx="1">
                  <c:v>Regularly access internet when I'm on the move</c:v>
                </c:pt>
                <c:pt idx="2">
                  <c:v>Regularly shop via mobile phone</c:v>
                </c:pt>
              </c:strCache>
            </c:strRef>
          </c:cat>
          <c:val>
            <c:numRef>
              <c:f>Sheet1!$C$2:$C$4</c:f>
              <c:numCache>
                <c:formatCode>###,###,###,###,##0.0############</c:formatCode>
                <c:ptCount val="3"/>
                <c:pt idx="0" formatCode="General">
                  <c:v>54.5</c:v>
                </c:pt>
                <c:pt idx="1">
                  <c:v>54.0</c:v>
                </c:pt>
                <c:pt idx="2">
                  <c:v>49.6</c:v>
                </c:pt>
              </c:numCache>
            </c:numRef>
          </c:val>
        </c:ser>
        <c:dLbls>
          <c:showLegendKey val="0"/>
          <c:showVal val="1"/>
          <c:showCatName val="0"/>
          <c:showSerName val="0"/>
          <c:showPercent val="0"/>
          <c:showBubbleSize val="0"/>
        </c:dLbls>
        <c:gapWidth val="500"/>
        <c:overlap val="-27"/>
        <c:axId val="2109614072"/>
        <c:axId val="2106676760"/>
      </c:barChart>
      <c:catAx>
        <c:axId val="2109614072"/>
        <c:scaling>
          <c:orientation val="minMax"/>
        </c:scaling>
        <c:delete val="0"/>
        <c:axPos val="b"/>
        <c:majorTickMark val="out"/>
        <c:minorTickMark val="none"/>
        <c:tickLblPos val="nextTo"/>
        <c:txPr>
          <a:bodyPr/>
          <a:lstStyle/>
          <a:p>
            <a:pPr>
              <a:defRPr sz="1200"/>
            </a:pPr>
            <a:endParaRPr lang="en-US"/>
          </a:p>
        </c:txPr>
        <c:crossAx val="2106676760"/>
        <c:crosses val="autoZero"/>
        <c:auto val="1"/>
        <c:lblAlgn val="ctr"/>
        <c:lblOffset val="100"/>
        <c:noMultiLvlLbl val="0"/>
      </c:catAx>
      <c:valAx>
        <c:axId val="2106676760"/>
        <c:scaling>
          <c:orientation val="minMax"/>
        </c:scaling>
        <c:delete val="0"/>
        <c:axPos val="l"/>
        <c:majorGridlines/>
        <c:numFmt formatCode="General" sourceLinked="1"/>
        <c:majorTickMark val="out"/>
        <c:minorTickMark val="none"/>
        <c:tickLblPos val="nextTo"/>
        <c:crossAx val="2109614072"/>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Heavy OOH</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Regularly visit social media sites via mobile</c:v>
                </c:pt>
                <c:pt idx="1">
                  <c:v>Regularly download video onto mobile</c:v>
                </c:pt>
                <c:pt idx="2">
                  <c:v>Regularly download music onto mobile</c:v>
                </c:pt>
                <c:pt idx="3">
                  <c:v>Regularly play online games on mobile</c:v>
                </c:pt>
              </c:strCache>
            </c:strRef>
          </c:cat>
          <c:val>
            <c:numRef>
              <c:f>Sheet1!$B$2:$B$5</c:f>
              <c:numCache>
                <c:formatCode>###,###,###,###,##0.0############</c:formatCode>
                <c:ptCount val="4"/>
                <c:pt idx="0">
                  <c:v>125.1</c:v>
                </c:pt>
                <c:pt idx="1">
                  <c:v>145.4</c:v>
                </c:pt>
                <c:pt idx="2">
                  <c:v>140.4</c:v>
                </c:pt>
                <c:pt idx="3">
                  <c:v>130.0</c:v>
                </c:pt>
              </c:numCache>
            </c:numRef>
          </c:val>
        </c:ser>
        <c:ser>
          <c:idx val="1"/>
          <c:order val="1"/>
          <c:tx>
            <c:strRef>
              <c:f>Sheet1!$D$1</c:f>
              <c:strCache>
                <c:ptCount val="1"/>
                <c:pt idx="0">
                  <c:v>Heavy Magazines</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Sheet1!$A$2:$A$5</c:f>
              <c:strCache>
                <c:ptCount val="4"/>
                <c:pt idx="0">
                  <c:v>Regularly visit social media sites via mobile</c:v>
                </c:pt>
                <c:pt idx="1">
                  <c:v>Regularly download video onto mobile</c:v>
                </c:pt>
                <c:pt idx="2">
                  <c:v>Regularly download music onto mobile</c:v>
                </c:pt>
                <c:pt idx="3">
                  <c:v>Regularly play online games on mobile</c:v>
                </c:pt>
              </c:strCache>
            </c:strRef>
          </c:cat>
          <c:val>
            <c:numRef>
              <c:f>Sheet1!$D$2:$D$5</c:f>
              <c:numCache>
                <c:formatCode>###,###,###,###,##0.0############</c:formatCode>
                <c:ptCount val="4"/>
                <c:pt idx="0">
                  <c:v>94.5</c:v>
                </c:pt>
                <c:pt idx="1">
                  <c:v>95.0</c:v>
                </c:pt>
                <c:pt idx="2">
                  <c:v>94.8</c:v>
                </c:pt>
                <c:pt idx="3">
                  <c:v>109.6</c:v>
                </c:pt>
              </c:numCache>
            </c:numRef>
          </c:val>
        </c:ser>
        <c:ser>
          <c:idx val="2"/>
          <c:order val="2"/>
          <c:tx>
            <c:strRef>
              <c:f>Sheet1!$F$1</c:f>
              <c:strCache>
                <c:ptCount val="1"/>
                <c:pt idx="0">
                  <c:v>Heavy Radio</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Regularly visit social media sites via mobile</c:v>
                </c:pt>
                <c:pt idx="1">
                  <c:v>Regularly download video onto mobile</c:v>
                </c:pt>
                <c:pt idx="2">
                  <c:v>Regularly download music onto mobile</c:v>
                </c:pt>
                <c:pt idx="3">
                  <c:v>Regularly play online games on mobile</c:v>
                </c:pt>
              </c:strCache>
            </c:strRef>
          </c:cat>
          <c:val>
            <c:numRef>
              <c:f>Sheet1!$F$2:$F$5</c:f>
              <c:numCache>
                <c:formatCode>###,###,###,###,##0.0############</c:formatCode>
                <c:ptCount val="4"/>
                <c:pt idx="0">
                  <c:v>84.4</c:v>
                </c:pt>
                <c:pt idx="1">
                  <c:v>101.1</c:v>
                </c:pt>
                <c:pt idx="2">
                  <c:v>92.4</c:v>
                </c:pt>
                <c:pt idx="3">
                  <c:v>96.3</c:v>
                </c:pt>
              </c:numCache>
            </c:numRef>
          </c:val>
        </c:ser>
        <c:ser>
          <c:idx val="3"/>
          <c:order val="3"/>
          <c:tx>
            <c:strRef>
              <c:f>Sheet1!$E$1</c:f>
              <c:strCache>
                <c:ptCount val="1"/>
                <c:pt idx="0">
                  <c:v>Heavy TV</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Sheet1!$A$2:$A$5</c:f>
              <c:strCache>
                <c:ptCount val="4"/>
                <c:pt idx="0">
                  <c:v>Regularly visit social media sites via mobile</c:v>
                </c:pt>
                <c:pt idx="1">
                  <c:v>Regularly download video onto mobile</c:v>
                </c:pt>
                <c:pt idx="2">
                  <c:v>Regularly download music onto mobile</c:v>
                </c:pt>
                <c:pt idx="3">
                  <c:v>Regularly play online games on mobile</c:v>
                </c:pt>
              </c:strCache>
            </c:strRef>
          </c:cat>
          <c:val>
            <c:numRef>
              <c:f>Sheet1!$E$2:$E$5</c:f>
              <c:numCache>
                <c:formatCode>###,###,###,###,##0.0############</c:formatCode>
                <c:ptCount val="4"/>
                <c:pt idx="0">
                  <c:v>87.6</c:v>
                </c:pt>
                <c:pt idx="1">
                  <c:v>104.2</c:v>
                </c:pt>
                <c:pt idx="2">
                  <c:v>103.0</c:v>
                </c:pt>
                <c:pt idx="3">
                  <c:v>101.5</c:v>
                </c:pt>
              </c:numCache>
            </c:numRef>
          </c:val>
        </c:ser>
        <c:ser>
          <c:idx val="4"/>
          <c:order val="4"/>
          <c:tx>
            <c:strRef>
              <c:f>Sheet1!$C$1</c:f>
              <c:strCache>
                <c:ptCount val="1"/>
                <c:pt idx="0">
                  <c:v>Heavy Newspapers</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Sheet1!$A$2:$A$5</c:f>
              <c:strCache>
                <c:ptCount val="4"/>
                <c:pt idx="0">
                  <c:v>Regularly visit social media sites via mobile</c:v>
                </c:pt>
                <c:pt idx="1">
                  <c:v>Regularly download video onto mobile</c:v>
                </c:pt>
                <c:pt idx="2">
                  <c:v>Regularly download music onto mobile</c:v>
                </c:pt>
                <c:pt idx="3">
                  <c:v>Regularly play online games on mobile</c:v>
                </c:pt>
              </c:strCache>
            </c:strRef>
          </c:cat>
          <c:val>
            <c:numRef>
              <c:f>Sheet1!$C$2:$C$5</c:f>
              <c:numCache>
                <c:formatCode>###,###,###,###,##0.0############</c:formatCode>
                <c:ptCount val="4"/>
                <c:pt idx="0">
                  <c:v>51.4</c:v>
                </c:pt>
                <c:pt idx="1">
                  <c:v>39.8</c:v>
                </c:pt>
                <c:pt idx="2">
                  <c:v>49.6</c:v>
                </c:pt>
                <c:pt idx="3">
                  <c:v>55.8</c:v>
                </c:pt>
              </c:numCache>
            </c:numRef>
          </c:val>
        </c:ser>
        <c:dLbls>
          <c:showLegendKey val="0"/>
          <c:showVal val="1"/>
          <c:showCatName val="0"/>
          <c:showSerName val="0"/>
          <c:showPercent val="0"/>
          <c:showBubbleSize val="0"/>
        </c:dLbls>
        <c:gapWidth val="500"/>
        <c:overlap val="-27"/>
        <c:axId val="2109583656"/>
        <c:axId val="2110893480"/>
      </c:barChart>
      <c:catAx>
        <c:axId val="2109583656"/>
        <c:scaling>
          <c:orientation val="minMax"/>
        </c:scaling>
        <c:delete val="0"/>
        <c:axPos val="b"/>
        <c:majorTickMark val="out"/>
        <c:minorTickMark val="none"/>
        <c:tickLblPos val="nextTo"/>
        <c:txPr>
          <a:bodyPr/>
          <a:lstStyle/>
          <a:p>
            <a:pPr>
              <a:defRPr sz="1100"/>
            </a:pPr>
            <a:endParaRPr lang="en-US"/>
          </a:p>
        </c:txPr>
        <c:crossAx val="2110893480"/>
        <c:crosses val="autoZero"/>
        <c:auto val="1"/>
        <c:lblAlgn val="ctr"/>
        <c:lblOffset val="100"/>
        <c:noMultiLvlLbl val="0"/>
      </c:catAx>
      <c:valAx>
        <c:axId val="2110893480"/>
        <c:scaling>
          <c:orientation val="minMax"/>
        </c:scaling>
        <c:delete val="0"/>
        <c:axPos val="l"/>
        <c:majorGridlines/>
        <c:numFmt formatCode="#,##0" sourceLinked="0"/>
        <c:majorTickMark val="out"/>
        <c:minorTickMark val="none"/>
        <c:tickLblPos val="nextTo"/>
        <c:crossAx val="2109583656"/>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Sheet1!$A$4</c:f>
              <c:strCache>
                <c:ptCount val="1"/>
                <c:pt idx="0">
                  <c:v>It's Important My Household Is Equipped With Latest Technology</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Sheet1!$B$1</c:f>
              <c:strCache>
                <c:ptCount val="1"/>
                <c:pt idx="0">
                  <c:v>Heavily exposed to OOH</c:v>
                </c:pt>
              </c:strCache>
            </c:strRef>
          </c:cat>
          <c:val>
            <c:numRef>
              <c:f>Sheet1!$B$4</c:f>
              <c:numCache>
                <c:formatCode>General</c:formatCode>
                <c:ptCount val="1"/>
                <c:pt idx="0">
                  <c:v>132.1</c:v>
                </c:pt>
              </c:numCache>
            </c:numRef>
          </c:val>
        </c:ser>
        <c:ser>
          <c:idx val="1"/>
          <c:order val="1"/>
          <c:tx>
            <c:strRef>
              <c:f>Sheet1!$A$3</c:f>
              <c:strCache>
                <c:ptCount val="1"/>
                <c:pt idx="0">
                  <c:v>I try to keep up with the latest developments in technology</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Heavily exposed to OOH</c:v>
                </c:pt>
              </c:strCache>
            </c:strRef>
          </c:cat>
          <c:val>
            <c:numRef>
              <c:f>Sheet1!$B$3</c:f>
              <c:numCache>
                <c:formatCode>General</c:formatCode>
                <c:ptCount val="1"/>
                <c:pt idx="0">
                  <c:v>129.8</c:v>
                </c:pt>
              </c:numCache>
            </c:numRef>
          </c:val>
        </c:ser>
        <c:ser>
          <c:idx val="2"/>
          <c:order val="2"/>
          <c:tx>
            <c:strRef>
              <c:f>Sheet1!$A$2</c:f>
              <c:strCache>
                <c:ptCount val="1"/>
                <c:pt idx="0">
                  <c:v>I couldn't live without the internet on my mobile phone</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Sheet1!$B$1</c:f>
              <c:strCache>
                <c:ptCount val="1"/>
                <c:pt idx="0">
                  <c:v>Heavily exposed to OOH</c:v>
                </c:pt>
              </c:strCache>
            </c:strRef>
          </c:cat>
          <c:val>
            <c:numRef>
              <c:f>Sheet1!$B$2</c:f>
              <c:numCache>
                <c:formatCode>General</c:formatCode>
                <c:ptCount val="1"/>
                <c:pt idx="0">
                  <c:v>121.1</c:v>
                </c:pt>
              </c:numCache>
            </c:numRef>
          </c:val>
        </c:ser>
        <c:dLbls>
          <c:showLegendKey val="0"/>
          <c:showVal val="1"/>
          <c:showCatName val="0"/>
          <c:showSerName val="0"/>
          <c:showPercent val="0"/>
          <c:showBubbleSize val="0"/>
        </c:dLbls>
        <c:gapWidth val="500"/>
        <c:overlap val="-27"/>
        <c:axId val="2111605160"/>
        <c:axId val="2111301096"/>
      </c:barChart>
      <c:catAx>
        <c:axId val="2111605160"/>
        <c:scaling>
          <c:orientation val="minMax"/>
        </c:scaling>
        <c:delete val="0"/>
        <c:axPos val="b"/>
        <c:majorTickMark val="out"/>
        <c:minorTickMark val="none"/>
        <c:tickLblPos val="nextTo"/>
        <c:crossAx val="2111301096"/>
        <c:crosses val="autoZero"/>
        <c:auto val="1"/>
        <c:lblAlgn val="ctr"/>
        <c:lblOffset val="100"/>
        <c:noMultiLvlLbl val="0"/>
      </c:catAx>
      <c:valAx>
        <c:axId val="2111301096"/>
        <c:scaling>
          <c:orientation val="minMax"/>
        </c:scaling>
        <c:delete val="0"/>
        <c:axPos val="l"/>
        <c:majorGridlines/>
        <c:numFmt formatCode="General" sourceLinked="1"/>
        <c:majorTickMark val="out"/>
        <c:minorTickMark val="none"/>
        <c:tickLblPos val="nextTo"/>
        <c:crossAx val="2111605160"/>
        <c:crosses val="autoZero"/>
        <c:crossBetween val="between"/>
      </c:valAx>
    </c:plotArea>
    <c:legend>
      <c:legendPos val="b"/>
      <c:layout>
        <c:manualLayout>
          <c:xMode val="edge"/>
          <c:yMode val="edge"/>
          <c:x val="0.00045496274849052"/>
          <c:y val="0.883084717421416"/>
          <c:w val="0.99954503725151"/>
          <c:h val="0.11691528257858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128838502172"/>
          <c:y val="0.0456336537375305"/>
          <c:w val="0.752850105672439"/>
          <c:h val="0.741337667057962"/>
        </c:manualLayout>
      </c:layout>
      <c:barChart>
        <c:barDir val="col"/>
        <c:grouping val="clustered"/>
        <c:varyColors val="0"/>
        <c:ser>
          <c:idx val="0"/>
          <c:order val="0"/>
          <c:tx>
            <c:strRef>
              <c:f>Sheet1!$A$2</c:f>
              <c:strCache>
                <c:ptCount val="1"/>
                <c:pt idx="0">
                  <c:v>Interested in Financial Services Advertising</c:v>
                </c:pt>
              </c:strCache>
            </c:strRef>
          </c:tx>
          <c:spPr>
            <a:solidFill>
              <a:srgbClr val="7A7D8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Sheet1!$B$1</c:f>
              <c:strCache>
                <c:ptCount val="1"/>
                <c:pt idx="0">
                  <c:v>Interested in Telecoms Advertising</c:v>
                </c:pt>
              </c:strCache>
            </c:strRef>
          </c:cat>
          <c:val>
            <c:numRef>
              <c:f>Sheet1!$B$2</c:f>
              <c:numCache>
                <c:formatCode>0%</c:formatCode>
                <c:ptCount val="1"/>
                <c:pt idx="0">
                  <c:v>0.85</c:v>
                </c:pt>
              </c:numCache>
            </c:numRef>
          </c:val>
        </c:ser>
        <c:dLbls>
          <c:showLegendKey val="0"/>
          <c:showVal val="0"/>
          <c:showCatName val="0"/>
          <c:showSerName val="0"/>
          <c:showPercent val="0"/>
          <c:showBubbleSize val="0"/>
        </c:dLbls>
        <c:gapWidth val="150"/>
        <c:overlap val="-27"/>
        <c:axId val="2110379432"/>
        <c:axId val="2110382440"/>
      </c:barChart>
      <c:catAx>
        <c:axId val="2110379432"/>
        <c:scaling>
          <c:orientation val="minMax"/>
        </c:scaling>
        <c:delete val="0"/>
        <c:axPos val="b"/>
        <c:majorTickMark val="out"/>
        <c:minorTickMark val="none"/>
        <c:tickLblPos val="nextTo"/>
        <c:txPr>
          <a:bodyPr/>
          <a:lstStyle/>
          <a:p>
            <a:pPr>
              <a:defRPr sz="1050"/>
            </a:pPr>
            <a:endParaRPr lang="en-US"/>
          </a:p>
        </c:txPr>
        <c:crossAx val="2110382440"/>
        <c:crosses val="autoZero"/>
        <c:auto val="1"/>
        <c:lblAlgn val="ctr"/>
        <c:lblOffset val="100"/>
        <c:noMultiLvlLbl val="0"/>
      </c:catAx>
      <c:valAx>
        <c:axId val="2110382440"/>
        <c:scaling>
          <c:orientation val="minMax"/>
          <c:max val="1.0"/>
          <c:min val="0.0"/>
        </c:scaling>
        <c:delete val="0"/>
        <c:axPos val="l"/>
        <c:majorGridlines/>
        <c:numFmt formatCode="0%" sourceLinked="0"/>
        <c:majorTickMark val="out"/>
        <c:minorTickMark val="none"/>
        <c:tickLblPos val="nextTo"/>
        <c:crossAx val="2110379432"/>
        <c:crosses val="autoZero"/>
        <c:crossBetween val="between"/>
        <c:majorUnit val="0.25"/>
      </c:valAx>
    </c:plotArea>
    <c:plotVisOnly val="1"/>
    <c:dispBlanksAs val="gap"/>
    <c:showDLblsOverMax val="0"/>
  </c:chart>
  <c:txPr>
    <a:bodyPr/>
    <a:lstStyle/>
    <a:p>
      <a:pPr>
        <a:defRPr sz="1200">
          <a:latin typeface="+mj-l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Heavy OOH Users</c:v>
                </c:pt>
              </c:strCache>
            </c:strRef>
          </c:tx>
          <c:invertIfNegative val="0"/>
          <c:dLbls>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Sheet1!$A$2:$A$7</c:f>
              <c:strCache>
                <c:ptCount val="6"/>
                <c:pt idx="0">
                  <c:v>Extensive knowledge of telecoms sector</c:v>
                </c:pt>
                <c:pt idx="1">
                  <c:v>Very likely to convince others on brands_sector</c:v>
                </c:pt>
                <c:pt idx="2">
                  <c:v>Telecom Champions </c:v>
                </c:pt>
                <c:pt idx="3">
                  <c:v>Telecom Connectors (connect regularly)</c:v>
                </c:pt>
                <c:pt idx="4">
                  <c:v>Telecom Mavens (knowledge exchangers)</c:v>
                </c:pt>
                <c:pt idx="5">
                  <c:v>Telcom Salespeople (highly persuasive)</c:v>
                </c:pt>
              </c:strCache>
            </c:strRef>
          </c:cat>
          <c:val>
            <c:numRef>
              <c:f>Sheet1!$B$2:$B$7</c:f>
              <c:numCache>
                <c:formatCode>General</c:formatCode>
                <c:ptCount val="6"/>
                <c:pt idx="0">
                  <c:v>149.0</c:v>
                </c:pt>
                <c:pt idx="1">
                  <c:v>147.0</c:v>
                </c:pt>
                <c:pt idx="2">
                  <c:v>169.0</c:v>
                </c:pt>
                <c:pt idx="3">
                  <c:v>145.0</c:v>
                </c:pt>
                <c:pt idx="4">
                  <c:v>149.0</c:v>
                </c:pt>
                <c:pt idx="5">
                  <c:v>147.0</c:v>
                </c:pt>
              </c:numCache>
            </c:numRef>
          </c:val>
        </c:ser>
        <c:dLbls>
          <c:showLegendKey val="0"/>
          <c:showVal val="0"/>
          <c:showCatName val="0"/>
          <c:showSerName val="0"/>
          <c:showPercent val="0"/>
          <c:showBubbleSize val="0"/>
        </c:dLbls>
        <c:gapWidth val="86"/>
        <c:overlap val="-27"/>
        <c:axId val="2054055912"/>
        <c:axId val="2109861368"/>
      </c:barChart>
      <c:catAx>
        <c:axId val="2054055912"/>
        <c:scaling>
          <c:orientation val="minMax"/>
        </c:scaling>
        <c:delete val="0"/>
        <c:axPos val="b"/>
        <c:majorTickMark val="out"/>
        <c:minorTickMark val="none"/>
        <c:tickLblPos val="nextTo"/>
        <c:txPr>
          <a:bodyPr/>
          <a:lstStyle/>
          <a:p>
            <a:pPr>
              <a:defRPr sz="1000"/>
            </a:pPr>
            <a:endParaRPr lang="en-US"/>
          </a:p>
        </c:txPr>
        <c:crossAx val="2109861368"/>
        <c:crosses val="autoZero"/>
        <c:auto val="1"/>
        <c:lblAlgn val="ctr"/>
        <c:lblOffset val="100"/>
        <c:noMultiLvlLbl val="0"/>
      </c:catAx>
      <c:valAx>
        <c:axId val="2109861368"/>
        <c:scaling>
          <c:orientation val="minMax"/>
          <c:max val="200.0"/>
          <c:min val="0.0"/>
        </c:scaling>
        <c:delete val="0"/>
        <c:axPos val="l"/>
        <c:majorGridlines/>
        <c:numFmt formatCode="General" sourceLinked="1"/>
        <c:majorTickMark val="out"/>
        <c:minorTickMark val="none"/>
        <c:tickLblPos val="nextTo"/>
        <c:crossAx val="2054055912"/>
        <c:crosses val="autoZero"/>
        <c:crossBetween val="between"/>
        <c:majorUnit val="100.0"/>
      </c:valAx>
    </c:plotArea>
    <c:plotVisOnly val="1"/>
    <c:dispBlanksAs val="gap"/>
    <c:showDLblsOverMax val="0"/>
  </c:chart>
  <c:txPr>
    <a:bodyPr/>
    <a:lstStyle/>
    <a:p>
      <a:pPr>
        <a:defRPr sz="1200">
          <a:latin typeface="+mj-lt"/>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Seen OOH</c:v>
                </c:pt>
              </c:strCache>
            </c:strRef>
          </c:tx>
          <c:spPr>
            <a:solidFill>
              <a:srgbClr val="E31C79"/>
            </a:solidFill>
          </c:spPr>
          <c:invertIfNegative val="0"/>
          <c:dLbls>
            <c:spPr>
              <a:noFill/>
            </c:spPr>
            <c:txPr>
              <a:bodyPr/>
              <a:lstStyle/>
              <a:p>
                <a:pPr algn="ctr">
                  <a:defRPr lang="en-GB" sz="1200" b="0" i="0" u="none" strike="noStrike" kern="1200" baseline="0">
                    <a:solidFill>
                      <a:prstClr val="white"/>
                    </a:solidFill>
                    <a:latin typeface="+mj-lt"/>
                    <a:ea typeface="+mn-ea"/>
                    <a:cs typeface="+mn-cs"/>
                  </a:defRPr>
                </a:pPr>
                <a:endParaRPr lang="en-US"/>
              </a:p>
            </c:txPr>
            <c:dLblPos val="ctr"/>
            <c:showLegendKey val="0"/>
            <c:showVal val="1"/>
            <c:showCatName val="0"/>
            <c:showSerName val="0"/>
            <c:showPercent val="0"/>
            <c:showBubbleSize val="0"/>
            <c:showLeaderLines val="0"/>
          </c:dLbls>
          <c:cat>
            <c:strRef>
              <c:f>Sheet1!$A$2:$A$3</c:f>
              <c:strCache>
                <c:ptCount val="2"/>
                <c:pt idx="0">
                  <c:v>Looked at telecoms product or service</c:v>
                </c:pt>
                <c:pt idx="1">
                  <c:v>Learnt about telecoms product or service</c:v>
                </c:pt>
              </c:strCache>
            </c:strRef>
          </c:cat>
          <c:val>
            <c:numRef>
              <c:f>Sheet1!$B$2:$B$3</c:f>
              <c:numCache>
                <c:formatCode>0%</c:formatCode>
                <c:ptCount val="2"/>
                <c:pt idx="0">
                  <c:v>0.56</c:v>
                </c:pt>
                <c:pt idx="1">
                  <c:v>0.49</c:v>
                </c:pt>
              </c:numCache>
            </c:numRef>
          </c:val>
        </c:ser>
        <c:ser>
          <c:idx val="1"/>
          <c:order val="1"/>
          <c:tx>
            <c:strRef>
              <c:f>Sheet1!$C$1</c:f>
              <c:strCache>
                <c:ptCount val="1"/>
                <c:pt idx="0">
                  <c:v>Not seen OOH</c:v>
                </c:pt>
              </c:strCache>
            </c:strRef>
          </c:tx>
          <c:spPr>
            <a:solidFill>
              <a:srgbClr val="7A7D81"/>
            </a:solidFill>
          </c:spPr>
          <c:invertIfNegative val="0"/>
          <c:dLbls>
            <c:spPr>
              <a:noFill/>
            </c:spPr>
            <c:txPr>
              <a:bodyPr/>
              <a:lstStyle/>
              <a:p>
                <a:pPr algn="ctr">
                  <a:defRPr lang="en-GB" sz="12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dLbls>
          <c:cat>
            <c:strRef>
              <c:f>Sheet1!$A$2:$A$3</c:f>
              <c:strCache>
                <c:ptCount val="2"/>
                <c:pt idx="0">
                  <c:v>Looked at telecoms product or service</c:v>
                </c:pt>
                <c:pt idx="1">
                  <c:v>Learnt about telecoms product or service</c:v>
                </c:pt>
              </c:strCache>
            </c:strRef>
          </c:cat>
          <c:val>
            <c:numRef>
              <c:f>Sheet1!$C$2:$C$3</c:f>
              <c:numCache>
                <c:formatCode>0%</c:formatCode>
                <c:ptCount val="2"/>
                <c:pt idx="0">
                  <c:v>0.33</c:v>
                </c:pt>
                <c:pt idx="1">
                  <c:v>0.27</c:v>
                </c:pt>
              </c:numCache>
            </c:numRef>
          </c:val>
        </c:ser>
        <c:dLbls>
          <c:showLegendKey val="0"/>
          <c:showVal val="0"/>
          <c:showCatName val="0"/>
          <c:showSerName val="0"/>
          <c:showPercent val="0"/>
          <c:showBubbleSize val="0"/>
        </c:dLbls>
        <c:gapWidth val="132"/>
        <c:overlap val="-19"/>
        <c:axId val="2113111704"/>
        <c:axId val="2113114680"/>
      </c:barChart>
      <c:catAx>
        <c:axId val="2113111704"/>
        <c:scaling>
          <c:orientation val="minMax"/>
        </c:scaling>
        <c:delete val="0"/>
        <c:axPos val="b"/>
        <c:majorTickMark val="out"/>
        <c:minorTickMark val="none"/>
        <c:tickLblPos val="nextTo"/>
        <c:crossAx val="2113114680"/>
        <c:crosses val="autoZero"/>
        <c:auto val="1"/>
        <c:lblAlgn val="ctr"/>
        <c:lblOffset val="100"/>
        <c:noMultiLvlLbl val="0"/>
      </c:catAx>
      <c:valAx>
        <c:axId val="2113114680"/>
        <c:scaling>
          <c:orientation val="minMax"/>
          <c:max val="1.0"/>
        </c:scaling>
        <c:delete val="1"/>
        <c:axPos val="l"/>
        <c:majorGridlines/>
        <c:numFmt formatCode="0%" sourceLinked="1"/>
        <c:majorTickMark val="out"/>
        <c:minorTickMark val="none"/>
        <c:tickLblPos val="nextTo"/>
        <c:crossAx val="2113111704"/>
        <c:crosses val="autoZero"/>
        <c:crossBetween val="between"/>
        <c:majorUnit val="0.2"/>
      </c:valAx>
    </c:plotArea>
    <c:legend>
      <c:legendPos val="b"/>
      <c:layout>
        <c:manualLayout>
          <c:xMode val="edge"/>
          <c:yMode val="edge"/>
          <c:x val="0.00045496274849052"/>
          <c:y val="0.940136939404314"/>
          <c:w val="0.46712911888943"/>
          <c:h val="0.059863087289527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402517000426963"/>
          <c:y val="0.0456336817546929"/>
          <c:w val="0.90779118670493"/>
          <c:h val="0.696902273180765"/>
        </c:manualLayout>
      </c:layout>
      <c:barChart>
        <c:barDir val="col"/>
        <c:grouping val="stacked"/>
        <c:varyColors val="0"/>
        <c:ser>
          <c:idx val="0"/>
          <c:order val="0"/>
          <c:tx>
            <c:strRef>
              <c:f>Sheet1!$A$3</c:f>
              <c:strCache>
                <c:ptCount val="1"/>
                <c:pt idx="0">
                  <c:v>No</c:v>
                </c:pt>
              </c:strCache>
            </c:strRef>
          </c:tx>
          <c:spPr>
            <a:solidFill>
              <a:srgbClr val="7A7D81"/>
            </a:solidFill>
          </c:spPr>
          <c:invertIfNegative val="0"/>
          <c:dLbls>
            <c:spPr>
              <a:noFill/>
            </c:spPr>
            <c:txPr>
              <a:bodyPr/>
              <a:lstStyle/>
              <a:p>
                <a:pPr algn="ctr">
                  <a:defRPr lang="en-GB" sz="1200" b="0" i="0" u="none" strike="noStrike" kern="1200" baseline="0">
                    <a:solidFill>
                      <a:prstClr val="white"/>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Searched for telecom products and services as a result of seeing OOH</c:v>
                </c:pt>
              </c:strCache>
            </c:strRef>
          </c:cat>
          <c:val>
            <c:numRef>
              <c:f>Sheet1!$B$3</c:f>
              <c:numCache>
                <c:formatCode>0%</c:formatCode>
                <c:ptCount val="1"/>
                <c:pt idx="0">
                  <c:v>0.22</c:v>
                </c:pt>
              </c:numCache>
            </c:numRef>
          </c:val>
        </c:ser>
        <c:ser>
          <c:idx val="1"/>
          <c:order val="1"/>
          <c:tx>
            <c:strRef>
              <c:f>Sheet1!$A$2</c:f>
              <c:strCache>
                <c:ptCount val="1"/>
                <c:pt idx="0">
                  <c:v>Yes</c:v>
                </c:pt>
              </c:strCache>
            </c:strRef>
          </c:tx>
          <c:spPr>
            <a:solidFill>
              <a:srgbClr val="E31C79"/>
            </a:solidFill>
          </c:spPr>
          <c:invertIfNegative val="0"/>
          <c:dLbls>
            <c:spPr>
              <a:noFill/>
            </c:spPr>
            <c:txPr>
              <a:bodyPr/>
              <a:lstStyle/>
              <a:p>
                <a:pPr algn="ctr">
                  <a:defRPr lang="en-GB" sz="12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Searched for telecom products and services as a result of seeing OOH</c:v>
                </c:pt>
              </c:strCache>
            </c:strRef>
          </c:cat>
          <c:val>
            <c:numRef>
              <c:f>Sheet1!$B$2</c:f>
              <c:numCache>
                <c:formatCode>0%</c:formatCode>
                <c:ptCount val="1"/>
                <c:pt idx="0">
                  <c:v>0.74</c:v>
                </c:pt>
              </c:numCache>
            </c:numRef>
          </c:val>
        </c:ser>
        <c:dLbls>
          <c:showLegendKey val="0"/>
          <c:showVal val="0"/>
          <c:showCatName val="0"/>
          <c:showSerName val="0"/>
          <c:showPercent val="0"/>
          <c:showBubbleSize val="0"/>
        </c:dLbls>
        <c:gapWidth val="150"/>
        <c:overlap val="100"/>
        <c:axId val="2112360088"/>
        <c:axId val="2112363032"/>
      </c:barChart>
      <c:catAx>
        <c:axId val="2112360088"/>
        <c:scaling>
          <c:orientation val="minMax"/>
        </c:scaling>
        <c:delete val="0"/>
        <c:axPos val="b"/>
        <c:majorTickMark val="out"/>
        <c:minorTickMark val="none"/>
        <c:tickLblPos val="nextTo"/>
        <c:crossAx val="2112363032"/>
        <c:crosses val="autoZero"/>
        <c:auto val="1"/>
        <c:lblAlgn val="ctr"/>
        <c:lblOffset val="100"/>
        <c:noMultiLvlLbl val="0"/>
      </c:catAx>
      <c:valAx>
        <c:axId val="2112363032"/>
        <c:scaling>
          <c:orientation val="minMax"/>
          <c:max val="1.0"/>
        </c:scaling>
        <c:delete val="1"/>
        <c:axPos val="l"/>
        <c:majorGridlines/>
        <c:numFmt formatCode="0%" sourceLinked="1"/>
        <c:majorTickMark val="out"/>
        <c:minorTickMark val="none"/>
        <c:tickLblPos val="nextTo"/>
        <c:crossAx val="2112360088"/>
        <c:crosses val="autoZero"/>
        <c:crossBetween val="between"/>
        <c:majorUnit val="0.2"/>
      </c:valAx>
    </c:plotArea>
    <c:legend>
      <c:legendPos val="b"/>
      <c:layout>
        <c:manualLayout>
          <c:xMode val="edge"/>
          <c:yMode val="edge"/>
          <c:x val="0.00045496274849052"/>
          <c:y val="0.940136939404314"/>
          <c:w val="0.348518422646012"/>
          <c:h val="0.059863087289527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Sheet1!$A$3</c:f>
              <c:strCache>
                <c:ptCount val="1"/>
                <c:pt idx="0">
                  <c:v>No</c:v>
                </c:pt>
              </c:strCache>
            </c:strRef>
          </c:tx>
          <c:spPr>
            <a:solidFill>
              <a:srgbClr val="7A7D81"/>
            </a:solidFill>
          </c:spPr>
          <c:invertIfNegative val="0"/>
          <c:dLbls>
            <c:spPr>
              <a:noFill/>
            </c:spPr>
            <c:txPr>
              <a:bodyPr/>
              <a:lstStyle/>
              <a:p>
                <a:pPr algn="ctr">
                  <a:defRPr lang="en-GB" sz="1200" b="0" i="0" u="none" strike="noStrike" kern="1200" baseline="0">
                    <a:solidFill>
                      <a:prstClr val="white"/>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Bought a telecom product or service as a result of seeing OOH</c:v>
                </c:pt>
              </c:strCache>
            </c:strRef>
          </c:cat>
          <c:val>
            <c:numRef>
              <c:f>Sheet1!$B$3</c:f>
              <c:numCache>
                <c:formatCode>0%</c:formatCode>
                <c:ptCount val="1"/>
                <c:pt idx="0">
                  <c:v>0.29</c:v>
                </c:pt>
              </c:numCache>
            </c:numRef>
          </c:val>
        </c:ser>
        <c:ser>
          <c:idx val="1"/>
          <c:order val="1"/>
          <c:tx>
            <c:strRef>
              <c:f>Sheet1!$A$2</c:f>
              <c:strCache>
                <c:ptCount val="1"/>
                <c:pt idx="0">
                  <c:v>Yes</c:v>
                </c:pt>
              </c:strCache>
            </c:strRef>
          </c:tx>
          <c:spPr>
            <a:solidFill>
              <a:srgbClr val="E31C79"/>
            </a:solidFill>
          </c:spPr>
          <c:invertIfNegative val="0"/>
          <c:dLbls>
            <c:spPr>
              <a:noFill/>
            </c:spPr>
            <c:txPr>
              <a:bodyPr/>
              <a:lstStyle/>
              <a:p>
                <a:pPr algn="ctr">
                  <a:defRPr lang="en-GB" sz="12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Bought a telecom product or service as a result of seeing OOH</c:v>
                </c:pt>
              </c:strCache>
            </c:strRef>
          </c:cat>
          <c:val>
            <c:numRef>
              <c:f>Sheet1!$B$2</c:f>
              <c:numCache>
                <c:formatCode>0%</c:formatCode>
                <c:ptCount val="1"/>
                <c:pt idx="0">
                  <c:v>0.55</c:v>
                </c:pt>
              </c:numCache>
            </c:numRef>
          </c:val>
        </c:ser>
        <c:dLbls>
          <c:showLegendKey val="0"/>
          <c:showVal val="0"/>
          <c:showCatName val="0"/>
          <c:showSerName val="0"/>
          <c:showPercent val="0"/>
          <c:showBubbleSize val="0"/>
        </c:dLbls>
        <c:gapWidth val="150"/>
        <c:overlap val="100"/>
        <c:axId val="2113476168"/>
        <c:axId val="2113479112"/>
      </c:barChart>
      <c:catAx>
        <c:axId val="2113476168"/>
        <c:scaling>
          <c:orientation val="minMax"/>
        </c:scaling>
        <c:delete val="0"/>
        <c:axPos val="b"/>
        <c:majorTickMark val="out"/>
        <c:minorTickMark val="none"/>
        <c:tickLblPos val="nextTo"/>
        <c:crossAx val="2113479112"/>
        <c:crosses val="autoZero"/>
        <c:auto val="1"/>
        <c:lblAlgn val="ctr"/>
        <c:lblOffset val="100"/>
        <c:noMultiLvlLbl val="0"/>
      </c:catAx>
      <c:valAx>
        <c:axId val="2113479112"/>
        <c:scaling>
          <c:orientation val="minMax"/>
          <c:max val="1.0"/>
        </c:scaling>
        <c:delete val="1"/>
        <c:axPos val="l"/>
        <c:majorGridlines/>
        <c:numFmt formatCode="0%" sourceLinked="1"/>
        <c:majorTickMark val="out"/>
        <c:minorTickMark val="none"/>
        <c:tickLblPos val="nextTo"/>
        <c:crossAx val="2113476168"/>
        <c:crosses val="autoZero"/>
        <c:crossBetween val="between"/>
        <c:majorUnit val="0.2"/>
      </c:valAx>
    </c:plotArea>
    <c:legend>
      <c:legendPos val="b"/>
      <c:layout>
        <c:manualLayout>
          <c:xMode val="edge"/>
          <c:yMode val="edge"/>
          <c:x val="0.00045496274849052"/>
          <c:y val="0.940136939404314"/>
          <c:w val="0.348518422646012"/>
          <c:h val="0.059863087289527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7F613-99C4-4702-BB0C-FCBCA975605F}" type="datetimeFigureOut">
              <a:rPr lang="en-GB" smtClean="0"/>
              <a:t>22/09/15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57262-59D7-40C0-BDE8-4D826AF373C1}" type="slidenum">
              <a:rPr lang="en-GB" smtClean="0"/>
              <a:t>‹#›</a:t>
            </a:fld>
            <a:endParaRPr lang="en-GB"/>
          </a:p>
        </p:txBody>
      </p:sp>
    </p:spTree>
    <p:extLst>
      <p:ext uri="{BB962C8B-B14F-4D97-AF65-F5344CB8AC3E}">
        <p14:creationId xmlns:p14="http://schemas.microsoft.com/office/powerpoint/2010/main" val="3655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4</a:t>
            </a:fld>
            <a:endParaRPr lang="en-GB"/>
          </a:p>
        </p:txBody>
      </p:sp>
    </p:spTree>
    <p:extLst>
      <p:ext uri="{BB962C8B-B14F-4D97-AF65-F5344CB8AC3E}">
        <p14:creationId xmlns:p14="http://schemas.microsoft.com/office/powerpoint/2010/main" val="3331258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0" y="0"/>
            <a:ext cx="12193588" cy="6858000"/>
          </a:xfrm>
        </p:spPr>
        <p:txBody>
          <a:bodyPr/>
          <a:lstStyle/>
          <a:p>
            <a:endParaRPr lang="en-GB"/>
          </a:p>
        </p:txBody>
      </p:sp>
      <p:sp>
        <p:nvSpPr>
          <p:cNvPr id="2"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smtClean="0"/>
              <a:t>Master title style</a:t>
            </a:r>
            <a:endParaRPr lang="en-GB" dirty="0"/>
          </a:p>
        </p:txBody>
      </p:sp>
      <p:sp>
        <p:nvSpPr>
          <p:cNvPr id="3"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Text Placeholder 21"/>
          <p:cNvSpPr>
            <a:spLocks noGrp="1"/>
          </p:cNvSpPr>
          <p:nvPr>
            <p:ph type="body" sz="quarter" idx="13" hasCustomPrompt="1"/>
          </p:nvPr>
        </p:nvSpPr>
        <p:spPr>
          <a:xfrm>
            <a:off x="423863" y="2590800"/>
            <a:ext cx="5667375" cy="838200"/>
          </a:xfrm>
        </p:spPr>
        <p:txBody>
          <a:bodyPr>
            <a:noAutofit/>
          </a:bodyPr>
          <a:lstStyle>
            <a:lvl1pPr marL="0" indent="0">
              <a:buFont typeface="Arial" panose="020B0604020202020204" pitchFamily="34" charset="0"/>
              <a:buNone/>
              <a:defRPr sz="1400" b="0">
                <a:solidFill>
                  <a:schemeClr val="bg1"/>
                </a:solidFill>
                <a:latin typeface="+mn-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382350653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Date</a:t>
            </a:r>
            <a:endParaRPr lang="en-GB"/>
          </a:p>
        </p:txBody>
      </p:sp>
      <p:sp>
        <p:nvSpPr>
          <p:cNvPr id="4" name="Footer Placeholder 3"/>
          <p:cNvSpPr>
            <a:spLocks noGrp="1"/>
          </p:cNvSpPr>
          <p:nvPr>
            <p:ph type="ftr" sz="quarter" idx="11"/>
          </p:nvPr>
        </p:nvSpPr>
        <p:spPr/>
        <p:txBody>
          <a:bodyPr/>
          <a:lstStyle/>
          <a:p>
            <a:r>
              <a:rPr lang="en-GB" smtClean="0"/>
              <a:t>Document Title</a:t>
            </a:r>
            <a:endParaRPr lang="en-GB"/>
          </a:p>
        </p:txBody>
      </p:sp>
      <p:sp>
        <p:nvSpPr>
          <p:cNvPr id="5" name="Slide Number Placeholder 4"/>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51378675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Date</a:t>
            </a:r>
            <a:endParaRPr lang="en-GB"/>
          </a:p>
        </p:txBody>
      </p:sp>
      <p:sp>
        <p:nvSpPr>
          <p:cNvPr id="3" name="Footer Placeholder 2"/>
          <p:cNvSpPr>
            <a:spLocks noGrp="1"/>
          </p:cNvSpPr>
          <p:nvPr>
            <p:ph type="ftr" sz="quarter" idx="11"/>
          </p:nvPr>
        </p:nvSpPr>
        <p:spPr/>
        <p:txBody>
          <a:bodyPr/>
          <a:lstStyle/>
          <a:p>
            <a:r>
              <a:rPr lang="en-GB" smtClean="0"/>
              <a:t>Document Title</a:t>
            </a:r>
            <a:endParaRPr lang="en-GB"/>
          </a:p>
        </p:txBody>
      </p:sp>
      <p:sp>
        <p:nvSpPr>
          <p:cNvPr id="4" name="Slide Number Placeholder 3"/>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197197606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0" name="Picture Placeholder 18"/>
          <p:cNvSpPr>
            <a:spLocks noGrp="1"/>
          </p:cNvSpPr>
          <p:nvPr>
            <p:ph type="pic" sz="quarter" idx="14"/>
          </p:nvPr>
        </p:nvSpPr>
        <p:spPr>
          <a:xfrm>
            <a:off x="0" y="0"/>
            <a:ext cx="12193588" cy="6858000"/>
          </a:xfrm>
        </p:spPr>
        <p:txBody>
          <a:bodyPr/>
          <a:lstStyle/>
          <a:p>
            <a:endParaRPr lang="en-GB"/>
          </a:p>
        </p:txBody>
      </p:sp>
      <p:sp>
        <p:nvSpPr>
          <p:cNvPr id="2"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Master title style</a:t>
            </a:r>
            <a:endParaRPr lang="en-GB" dirty="0"/>
          </a:p>
        </p:txBody>
      </p:sp>
      <p:sp>
        <p:nvSpPr>
          <p:cNvPr id="3"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108726096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5"/>
        </a:solidFill>
        <a:effectLst/>
      </p:bgPr>
    </p:bg>
    <p:spTree>
      <p:nvGrpSpPr>
        <p:cNvPr id="1" name=""/>
        <p:cNvGrpSpPr/>
        <p:nvPr/>
      </p:nvGrpSpPr>
      <p:grpSpPr>
        <a:xfrm>
          <a:off x="0" y="0"/>
          <a:ext cx="0" cy="0"/>
          <a:chOff x="0" y="0"/>
          <a:chExt cx="0" cy="0"/>
        </a:xfrm>
      </p:grpSpPr>
      <p:sp>
        <p:nvSpPr>
          <p:cNvPr id="33" name="Freeform 5"/>
          <p:cNvSpPr>
            <a:spLocks noEditPoints="1"/>
          </p:cNvSpPr>
          <p:nvPr userDrawn="1"/>
        </p:nvSpPr>
        <p:spPr bwMode="auto">
          <a:xfrm>
            <a:off x="6735763" y="420688"/>
            <a:ext cx="5459412" cy="6438900"/>
          </a:xfrm>
          <a:custGeom>
            <a:avLst/>
            <a:gdLst>
              <a:gd name="T0" fmla="*/ 854 w 14460"/>
              <a:gd name="T1" fmla="*/ 11113 h 17052"/>
              <a:gd name="T2" fmla="*/ 10779 w 14460"/>
              <a:gd name="T3" fmla="*/ 890 h 17052"/>
              <a:gd name="T4" fmla="*/ 14460 w 14460"/>
              <a:gd name="T5" fmla="*/ 1601 h 17052"/>
              <a:gd name="T6" fmla="*/ 14460 w 14460"/>
              <a:gd name="T7" fmla="*/ 111 h 17052"/>
              <a:gd name="T8" fmla="*/ 12988 w 14460"/>
              <a:gd name="T9" fmla="*/ 15 h 17052"/>
              <a:gd name="T10" fmla="*/ 12536 w 14460"/>
              <a:gd name="T11" fmla="*/ 12 h 17052"/>
              <a:gd name="T12" fmla="*/ 10268 w 14460"/>
              <a:gd name="T13" fmla="*/ 49 h 17052"/>
              <a:gd name="T14" fmla="*/ 0 w 14460"/>
              <a:gd name="T15" fmla="*/ 11113 h 17052"/>
              <a:gd name="T16" fmla="*/ 1661 w 14460"/>
              <a:gd name="T17" fmla="*/ 17052 h 17052"/>
              <a:gd name="T18" fmla="*/ 2686 w 14460"/>
              <a:gd name="T19" fmla="*/ 17051 h 17052"/>
              <a:gd name="T20" fmla="*/ 854 w 14460"/>
              <a:gd name="T21" fmla="*/ 11113 h 17052"/>
              <a:gd name="T22" fmla="*/ 11662 w 14460"/>
              <a:gd name="T23" fmla="*/ 3753 h 17052"/>
              <a:gd name="T24" fmla="*/ 14460 w 14460"/>
              <a:gd name="T25" fmla="*/ 4783 h 17052"/>
              <a:gd name="T26" fmla="*/ 14460 w 14460"/>
              <a:gd name="T27" fmla="*/ 3772 h 17052"/>
              <a:gd name="T28" fmla="*/ 10779 w 14460"/>
              <a:gd name="T29" fmla="*/ 2847 h 17052"/>
              <a:gd name="T30" fmla="*/ 4645 w 14460"/>
              <a:gd name="T31" fmla="*/ 5805 h 17052"/>
              <a:gd name="T32" fmla="*/ 2742 w 14460"/>
              <a:gd name="T33" fmla="*/ 11132 h 17052"/>
              <a:gd name="T34" fmla="*/ 4199 w 14460"/>
              <a:gd name="T35" fmla="*/ 17032 h 17052"/>
              <a:gd name="T36" fmla="*/ 5212 w 14460"/>
              <a:gd name="T37" fmla="*/ 17051 h 17052"/>
              <a:gd name="T38" fmla="*/ 3596 w 14460"/>
              <a:gd name="T39" fmla="*/ 11132 h 17052"/>
              <a:gd name="T40" fmla="*/ 5315 w 14460"/>
              <a:gd name="T41" fmla="*/ 6334 h 17052"/>
              <a:gd name="T42" fmla="*/ 9131 w 14460"/>
              <a:gd name="T43" fmla="*/ 3882 h 17052"/>
              <a:gd name="T44" fmla="*/ 5700 w 14460"/>
              <a:gd name="T45" fmla="*/ 11113 h 17052"/>
              <a:gd name="T46" fmla="*/ 7755 w 14460"/>
              <a:gd name="T47" fmla="*/ 17051 h 17052"/>
              <a:gd name="T48" fmla="*/ 8994 w 14460"/>
              <a:gd name="T49" fmla="*/ 17051 h 17052"/>
              <a:gd name="T50" fmla="*/ 6554 w 14460"/>
              <a:gd name="T51" fmla="*/ 11113 h 17052"/>
              <a:gd name="T52" fmla="*/ 11662 w 14460"/>
              <a:gd name="T53" fmla="*/ 3753 h 17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60" h="17052">
                <a:moveTo>
                  <a:pt x="854" y="11113"/>
                </a:moveTo>
                <a:cubicBezTo>
                  <a:pt x="854" y="5285"/>
                  <a:pt x="5121" y="890"/>
                  <a:pt x="10779" y="890"/>
                </a:cubicBezTo>
                <a:cubicBezTo>
                  <a:pt x="12114" y="890"/>
                  <a:pt x="13352" y="1139"/>
                  <a:pt x="14460" y="1601"/>
                </a:cubicBezTo>
                <a:cubicBezTo>
                  <a:pt x="14460" y="111"/>
                  <a:pt x="14460" y="111"/>
                  <a:pt x="14460" y="111"/>
                </a:cubicBezTo>
                <a:cubicBezTo>
                  <a:pt x="13980" y="47"/>
                  <a:pt x="13488" y="15"/>
                  <a:pt x="12988" y="15"/>
                </a:cubicBezTo>
                <a:cubicBezTo>
                  <a:pt x="12891" y="18"/>
                  <a:pt x="12725" y="14"/>
                  <a:pt x="12536" y="12"/>
                </a:cubicBezTo>
                <a:cubicBezTo>
                  <a:pt x="11600" y="4"/>
                  <a:pt x="10656" y="0"/>
                  <a:pt x="10268" y="49"/>
                </a:cubicBezTo>
                <a:cubicBezTo>
                  <a:pt x="4379" y="305"/>
                  <a:pt x="0" y="4974"/>
                  <a:pt x="0" y="11113"/>
                </a:cubicBezTo>
                <a:cubicBezTo>
                  <a:pt x="0" y="13313"/>
                  <a:pt x="605" y="15344"/>
                  <a:pt x="1661" y="17052"/>
                </a:cubicBezTo>
                <a:cubicBezTo>
                  <a:pt x="2686" y="17051"/>
                  <a:pt x="2686" y="17051"/>
                  <a:pt x="2686" y="17051"/>
                </a:cubicBezTo>
                <a:cubicBezTo>
                  <a:pt x="1528" y="15386"/>
                  <a:pt x="854" y="13343"/>
                  <a:pt x="854" y="11113"/>
                </a:cubicBezTo>
                <a:moveTo>
                  <a:pt x="11662" y="3753"/>
                </a:moveTo>
                <a:cubicBezTo>
                  <a:pt x="12713" y="3877"/>
                  <a:pt x="13659" y="4225"/>
                  <a:pt x="14460" y="4783"/>
                </a:cubicBezTo>
                <a:cubicBezTo>
                  <a:pt x="14460" y="3772"/>
                  <a:pt x="14460" y="3772"/>
                  <a:pt x="14460" y="3772"/>
                </a:cubicBezTo>
                <a:cubicBezTo>
                  <a:pt x="13397" y="3163"/>
                  <a:pt x="12151" y="2847"/>
                  <a:pt x="10779" y="2847"/>
                </a:cubicBezTo>
                <a:cubicBezTo>
                  <a:pt x="8295" y="2847"/>
                  <a:pt x="6174" y="3870"/>
                  <a:pt x="4645" y="5805"/>
                </a:cubicBezTo>
                <a:cubicBezTo>
                  <a:pt x="3471" y="7290"/>
                  <a:pt x="2742" y="9332"/>
                  <a:pt x="2742" y="11132"/>
                </a:cubicBezTo>
                <a:cubicBezTo>
                  <a:pt x="2742" y="13350"/>
                  <a:pt x="3265" y="15356"/>
                  <a:pt x="4199" y="17032"/>
                </a:cubicBezTo>
                <a:cubicBezTo>
                  <a:pt x="5212" y="17051"/>
                  <a:pt x="5212" y="17051"/>
                  <a:pt x="5212" y="17051"/>
                </a:cubicBezTo>
                <a:cubicBezTo>
                  <a:pt x="4181" y="15414"/>
                  <a:pt x="3596" y="13392"/>
                  <a:pt x="3596" y="11132"/>
                </a:cubicBezTo>
                <a:cubicBezTo>
                  <a:pt x="3596" y="9515"/>
                  <a:pt x="4254" y="7676"/>
                  <a:pt x="5315" y="6334"/>
                </a:cubicBezTo>
                <a:cubicBezTo>
                  <a:pt x="6324" y="5057"/>
                  <a:pt x="7624" y="4227"/>
                  <a:pt x="9131" y="3882"/>
                </a:cubicBezTo>
                <a:cubicBezTo>
                  <a:pt x="6990" y="5286"/>
                  <a:pt x="5700" y="7900"/>
                  <a:pt x="5700" y="11113"/>
                </a:cubicBezTo>
                <a:cubicBezTo>
                  <a:pt x="5700" y="13535"/>
                  <a:pt x="6456" y="15594"/>
                  <a:pt x="7755" y="17051"/>
                </a:cubicBezTo>
                <a:cubicBezTo>
                  <a:pt x="8994" y="17051"/>
                  <a:pt x="8994" y="17051"/>
                  <a:pt x="8994" y="17051"/>
                </a:cubicBezTo>
                <a:cubicBezTo>
                  <a:pt x="7468" y="15744"/>
                  <a:pt x="6554" y="13651"/>
                  <a:pt x="6554" y="11113"/>
                </a:cubicBezTo>
                <a:cubicBezTo>
                  <a:pt x="6554" y="7274"/>
                  <a:pt x="8557" y="4393"/>
                  <a:pt x="11662" y="375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r>
              <a:rPr lang="en-US" smtClean="0"/>
              <a:t>Date</a:t>
            </a:r>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B75849A-DCBB-42F1-AFA6-094BC757D811}" type="slidenum">
              <a:rPr lang="en-GB" smtClean="0"/>
              <a:pPr/>
              <a:t>‹#›</a:t>
            </a:fld>
            <a:endParaRPr lang="en-GB"/>
          </a:p>
        </p:txBody>
      </p:sp>
      <p:grpSp>
        <p:nvGrpSpPr>
          <p:cNvPr id="18" name="Group 17"/>
          <p:cNvGrpSpPr>
            <a:grpSpLocks noChangeAspect="1"/>
          </p:cNvGrpSpPr>
          <p:nvPr userDrawn="1"/>
        </p:nvGrpSpPr>
        <p:grpSpPr>
          <a:xfrm>
            <a:off x="431006" y="6329881"/>
            <a:ext cx="1476000" cy="196205"/>
            <a:chOff x="6905625" y="4194175"/>
            <a:chExt cx="3152775" cy="419100"/>
          </a:xfrm>
          <a:solidFill>
            <a:schemeClr val="bg1"/>
          </a:solidFill>
        </p:grpSpPr>
        <p:sp>
          <p:nvSpPr>
            <p:cNvPr id="1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8" name="Straight Connector 27"/>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smtClean="0"/>
              <a:t>Master title style</a:t>
            </a:r>
            <a:endParaRPr lang="en-GB" dirty="0"/>
          </a:p>
        </p:txBody>
      </p:sp>
      <p:sp>
        <p:nvSpPr>
          <p:cNvPr id="35"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spTree>
    <p:extLst>
      <p:ext uri="{BB962C8B-B14F-4D97-AF65-F5344CB8AC3E}">
        <p14:creationId xmlns:p14="http://schemas.microsoft.com/office/powerpoint/2010/main" val="214582045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tx2"/>
        </a:solidFill>
        <a:effectLst/>
      </p:bgPr>
    </p:bg>
    <p:spTree>
      <p:nvGrpSpPr>
        <p:cNvPr id="1" name=""/>
        <p:cNvGrpSpPr/>
        <p:nvPr/>
      </p:nvGrpSpPr>
      <p:grpSpPr>
        <a:xfrm>
          <a:off x="0" y="0"/>
          <a:ext cx="0" cy="0"/>
          <a:chOff x="0" y="0"/>
          <a:chExt cx="0" cy="0"/>
        </a:xfrm>
      </p:grpSpPr>
      <p:sp>
        <p:nvSpPr>
          <p:cNvPr id="33" name="Freeform 5"/>
          <p:cNvSpPr>
            <a:spLocks noEditPoints="1"/>
          </p:cNvSpPr>
          <p:nvPr userDrawn="1"/>
        </p:nvSpPr>
        <p:spPr bwMode="auto">
          <a:xfrm>
            <a:off x="6735763" y="420688"/>
            <a:ext cx="5459412" cy="6438900"/>
          </a:xfrm>
          <a:custGeom>
            <a:avLst/>
            <a:gdLst>
              <a:gd name="T0" fmla="*/ 854 w 14460"/>
              <a:gd name="T1" fmla="*/ 11113 h 17052"/>
              <a:gd name="T2" fmla="*/ 10779 w 14460"/>
              <a:gd name="T3" fmla="*/ 890 h 17052"/>
              <a:gd name="T4" fmla="*/ 14460 w 14460"/>
              <a:gd name="T5" fmla="*/ 1601 h 17052"/>
              <a:gd name="T6" fmla="*/ 14460 w 14460"/>
              <a:gd name="T7" fmla="*/ 111 h 17052"/>
              <a:gd name="T8" fmla="*/ 12988 w 14460"/>
              <a:gd name="T9" fmla="*/ 15 h 17052"/>
              <a:gd name="T10" fmla="*/ 12536 w 14460"/>
              <a:gd name="T11" fmla="*/ 12 h 17052"/>
              <a:gd name="T12" fmla="*/ 10268 w 14460"/>
              <a:gd name="T13" fmla="*/ 49 h 17052"/>
              <a:gd name="T14" fmla="*/ 0 w 14460"/>
              <a:gd name="T15" fmla="*/ 11113 h 17052"/>
              <a:gd name="T16" fmla="*/ 1661 w 14460"/>
              <a:gd name="T17" fmla="*/ 17052 h 17052"/>
              <a:gd name="T18" fmla="*/ 2686 w 14460"/>
              <a:gd name="T19" fmla="*/ 17051 h 17052"/>
              <a:gd name="T20" fmla="*/ 854 w 14460"/>
              <a:gd name="T21" fmla="*/ 11113 h 17052"/>
              <a:gd name="T22" fmla="*/ 11662 w 14460"/>
              <a:gd name="T23" fmla="*/ 3753 h 17052"/>
              <a:gd name="T24" fmla="*/ 14460 w 14460"/>
              <a:gd name="T25" fmla="*/ 4783 h 17052"/>
              <a:gd name="T26" fmla="*/ 14460 w 14460"/>
              <a:gd name="T27" fmla="*/ 3772 h 17052"/>
              <a:gd name="T28" fmla="*/ 10779 w 14460"/>
              <a:gd name="T29" fmla="*/ 2847 h 17052"/>
              <a:gd name="T30" fmla="*/ 4645 w 14460"/>
              <a:gd name="T31" fmla="*/ 5805 h 17052"/>
              <a:gd name="T32" fmla="*/ 2742 w 14460"/>
              <a:gd name="T33" fmla="*/ 11132 h 17052"/>
              <a:gd name="T34" fmla="*/ 4199 w 14460"/>
              <a:gd name="T35" fmla="*/ 17032 h 17052"/>
              <a:gd name="T36" fmla="*/ 5212 w 14460"/>
              <a:gd name="T37" fmla="*/ 17051 h 17052"/>
              <a:gd name="T38" fmla="*/ 3596 w 14460"/>
              <a:gd name="T39" fmla="*/ 11132 h 17052"/>
              <a:gd name="T40" fmla="*/ 5315 w 14460"/>
              <a:gd name="T41" fmla="*/ 6334 h 17052"/>
              <a:gd name="T42" fmla="*/ 9131 w 14460"/>
              <a:gd name="T43" fmla="*/ 3882 h 17052"/>
              <a:gd name="T44" fmla="*/ 5700 w 14460"/>
              <a:gd name="T45" fmla="*/ 11113 h 17052"/>
              <a:gd name="T46" fmla="*/ 7755 w 14460"/>
              <a:gd name="T47" fmla="*/ 17051 h 17052"/>
              <a:gd name="T48" fmla="*/ 8994 w 14460"/>
              <a:gd name="T49" fmla="*/ 17051 h 17052"/>
              <a:gd name="T50" fmla="*/ 6554 w 14460"/>
              <a:gd name="T51" fmla="*/ 11113 h 17052"/>
              <a:gd name="T52" fmla="*/ 11662 w 14460"/>
              <a:gd name="T53" fmla="*/ 3753 h 17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60" h="17052">
                <a:moveTo>
                  <a:pt x="854" y="11113"/>
                </a:moveTo>
                <a:cubicBezTo>
                  <a:pt x="854" y="5285"/>
                  <a:pt x="5121" y="890"/>
                  <a:pt x="10779" y="890"/>
                </a:cubicBezTo>
                <a:cubicBezTo>
                  <a:pt x="12114" y="890"/>
                  <a:pt x="13352" y="1139"/>
                  <a:pt x="14460" y="1601"/>
                </a:cubicBezTo>
                <a:cubicBezTo>
                  <a:pt x="14460" y="111"/>
                  <a:pt x="14460" y="111"/>
                  <a:pt x="14460" y="111"/>
                </a:cubicBezTo>
                <a:cubicBezTo>
                  <a:pt x="13980" y="47"/>
                  <a:pt x="13488" y="15"/>
                  <a:pt x="12988" y="15"/>
                </a:cubicBezTo>
                <a:cubicBezTo>
                  <a:pt x="12891" y="18"/>
                  <a:pt x="12725" y="14"/>
                  <a:pt x="12536" y="12"/>
                </a:cubicBezTo>
                <a:cubicBezTo>
                  <a:pt x="11600" y="4"/>
                  <a:pt x="10656" y="0"/>
                  <a:pt x="10268" y="49"/>
                </a:cubicBezTo>
                <a:cubicBezTo>
                  <a:pt x="4379" y="305"/>
                  <a:pt x="0" y="4974"/>
                  <a:pt x="0" y="11113"/>
                </a:cubicBezTo>
                <a:cubicBezTo>
                  <a:pt x="0" y="13313"/>
                  <a:pt x="605" y="15344"/>
                  <a:pt x="1661" y="17052"/>
                </a:cubicBezTo>
                <a:cubicBezTo>
                  <a:pt x="2686" y="17051"/>
                  <a:pt x="2686" y="17051"/>
                  <a:pt x="2686" y="17051"/>
                </a:cubicBezTo>
                <a:cubicBezTo>
                  <a:pt x="1528" y="15386"/>
                  <a:pt x="854" y="13343"/>
                  <a:pt x="854" y="11113"/>
                </a:cubicBezTo>
                <a:moveTo>
                  <a:pt x="11662" y="3753"/>
                </a:moveTo>
                <a:cubicBezTo>
                  <a:pt x="12713" y="3877"/>
                  <a:pt x="13659" y="4225"/>
                  <a:pt x="14460" y="4783"/>
                </a:cubicBezTo>
                <a:cubicBezTo>
                  <a:pt x="14460" y="3772"/>
                  <a:pt x="14460" y="3772"/>
                  <a:pt x="14460" y="3772"/>
                </a:cubicBezTo>
                <a:cubicBezTo>
                  <a:pt x="13397" y="3163"/>
                  <a:pt x="12151" y="2847"/>
                  <a:pt x="10779" y="2847"/>
                </a:cubicBezTo>
                <a:cubicBezTo>
                  <a:pt x="8295" y="2847"/>
                  <a:pt x="6174" y="3870"/>
                  <a:pt x="4645" y="5805"/>
                </a:cubicBezTo>
                <a:cubicBezTo>
                  <a:pt x="3471" y="7290"/>
                  <a:pt x="2742" y="9332"/>
                  <a:pt x="2742" y="11132"/>
                </a:cubicBezTo>
                <a:cubicBezTo>
                  <a:pt x="2742" y="13350"/>
                  <a:pt x="3265" y="15356"/>
                  <a:pt x="4199" y="17032"/>
                </a:cubicBezTo>
                <a:cubicBezTo>
                  <a:pt x="5212" y="17051"/>
                  <a:pt x="5212" y="17051"/>
                  <a:pt x="5212" y="17051"/>
                </a:cubicBezTo>
                <a:cubicBezTo>
                  <a:pt x="4181" y="15414"/>
                  <a:pt x="3596" y="13392"/>
                  <a:pt x="3596" y="11132"/>
                </a:cubicBezTo>
                <a:cubicBezTo>
                  <a:pt x="3596" y="9515"/>
                  <a:pt x="4254" y="7676"/>
                  <a:pt x="5315" y="6334"/>
                </a:cubicBezTo>
                <a:cubicBezTo>
                  <a:pt x="6324" y="5057"/>
                  <a:pt x="7624" y="4227"/>
                  <a:pt x="9131" y="3882"/>
                </a:cubicBezTo>
                <a:cubicBezTo>
                  <a:pt x="6990" y="5286"/>
                  <a:pt x="5700" y="7900"/>
                  <a:pt x="5700" y="11113"/>
                </a:cubicBezTo>
                <a:cubicBezTo>
                  <a:pt x="5700" y="13535"/>
                  <a:pt x="6456" y="15594"/>
                  <a:pt x="7755" y="17051"/>
                </a:cubicBezTo>
                <a:cubicBezTo>
                  <a:pt x="8994" y="17051"/>
                  <a:pt x="8994" y="17051"/>
                  <a:pt x="8994" y="17051"/>
                </a:cubicBezTo>
                <a:cubicBezTo>
                  <a:pt x="7468" y="15744"/>
                  <a:pt x="6554" y="13651"/>
                  <a:pt x="6554" y="11113"/>
                </a:cubicBezTo>
                <a:cubicBezTo>
                  <a:pt x="6554" y="7274"/>
                  <a:pt x="8557" y="4393"/>
                  <a:pt x="11662" y="3753"/>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r>
              <a:rPr lang="en-US" smtClean="0"/>
              <a:t>Date</a:t>
            </a:r>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B75849A-DCBB-42F1-AFA6-094BC757D811}" type="slidenum">
              <a:rPr lang="en-GB" smtClean="0"/>
              <a:pPr/>
              <a:t>‹#›</a:t>
            </a:fld>
            <a:endParaRPr lang="en-GB"/>
          </a:p>
        </p:txBody>
      </p:sp>
      <p:grpSp>
        <p:nvGrpSpPr>
          <p:cNvPr id="18" name="Group 17"/>
          <p:cNvGrpSpPr>
            <a:grpSpLocks noChangeAspect="1"/>
          </p:cNvGrpSpPr>
          <p:nvPr userDrawn="1"/>
        </p:nvGrpSpPr>
        <p:grpSpPr>
          <a:xfrm>
            <a:off x="431006" y="6329881"/>
            <a:ext cx="1476000" cy="196205"/>
            <a:chOff x="6905625" y="4194175"/>
            <a:chExt cx="3152775" cy="419100"/>
          </a:xfrm>
          <a:solidFill>
            <a:schemeClr val="bg1"/>
          </a:solidFill>
        </p:grpSpPr>
        <p:sp>
          <p:nvSpPr>
            <p:cNvPr id="1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8" name="Straight Connector 27"/>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smtClean="0"/>
              <a:t>Master title style</a:t>
            </a:r>
            <a:endParaRPr lang="en-GB" dirty="0"/>
          </a:p>
        </p:txBody>
      </p:sp>
      <p:sp>
        <p:nvSpPr>
          <p:cNvPr id="35"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spTree>
    <p:extLst>
      <p:ext uri="{BB962C8B-B14F-4D97-AF65-F5344CB8AC3E}">
        <p14:creationId xmlns:p14="http://schemas.microsoft.com/office/powerpoint/2010/main" val="365147739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38150" y="1495427"/>
            <a:ext cx="8286750" cy="2860674"/>
          </a:xfrm>
        </p:spPr>
        <p:txBody>
          <a:bodyPr numCol="3" spcCol="360000"/>
          <a:lstStyle>
            <a:lvl1pPr marL="342900" indent="-342900">
              <a:spcBef>
                <a:spcPts val="1200"/>
              </a:spcBef>
              <a:buFont typeface="+mj-lt"/>
              <a:buAutoNum type="arabicPeriod"/>
              <a:defRPr sz="1400">
                <a:latin typeface="+mn-lt"/>
              </a:defRPr>
            </a:lvl1pPr>
            <a:lvl2pPr marL="355600" indent="0">
              <a:lnSpc>
                <a:spcPct val="100000"/>
              </a:lnSpc>
              <a:spcBef>
                <a:spcPts val="0"/>
              </a:spcBef>
              <a:defRPr sz="1400"/>
            </a:lvl2pPr>
            <a:lvl3pPr marL="536575" indent="-180975">
              <a:defRPr/>
            </a:lvl3pPr>
            <a:lvl4pPr marL="717550" indent="-180975">
              <a:defRPr/>
            </a:lvl4pPr>
            <a:lvl5pPr marL="898525"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78523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279757886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38150" y="1495426"/>
            <a:ext cx="9094733" cy="4089399"/>
          </a:xfrm>
        </p:spPr>
        <p:txBody>
          <a:bodyPr numCol="2" spcCol="360000"/>
          <a:lstStyle>
            <a:lvl1pPr marL="179388" indent="-179388">
              <a:spcBef>
                <a:spcPts val="1500"/>
              </a:spcBef>
              <a:buFont typeface="Arial" panose="020B0604020202020204" pitchFamily="34" charset="0"/>
              <a:buChar char="•"/>
              <a:defRPr/>
            </a:lvl1pPr>
            <a:lvl2pPr marL="357188" indent="-177800">
              <a:buFont typeface="Arial" panose="020B0604020202020204" pitchFamily="34" charset="0"/>
              <a:buChar char="•"/>
              <a:defRPr/>
            </a:lvl2pPr>
            <a:lvl3pPr marL="538163" indent="-180975">
              <a:defRPr/>
            </a:lvl3pPr>
            <a:lvl4pPr marL="714375" indent="-177800">
              <a:defRPr/>
            </a:lvl4pPr>
            <a:lvl5pPr marL="890588"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160021529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graphic plus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253405" y="1495426"/>
            <a:ext cx="7522511" cy="4089399"/>
          </a:xfrm>
        </p:spPr>
        <p:txBody>
          <a:bodyPr numCol="2" spcCol="360000"/>
          <a:lstStyle>
            <a:lvl1pPr marL="0" indent="0">
              <a:spcBef>
                <a:spcPts val="1500"/>
              </a:spcBef>
              <a:buFont typeface="Arial" panose="020B0604020202020204" pitchFamily="34" charset="0"/>
              <a:buNone/>
              <a:defRPr/>
            </a:lvl1pPr>
            <a:lvl2pPr marL="0" indent="0">
              <a:spcBef>
                <a:spcPts val="1500"/>
              </a:spcBef>
              <a:buFont typeface="Arial" panose="020B0604020202020204" pitchFamily="34" charset="0"/>
              <a:buNone/>
              <a:defRPr/>
            </a:lvl2pPr>
            <a:lvl3pPr marL="180975" indent="-180975">
              <a:defRPr/>
            </a:lvl3pPr>
            <a:lvl4pPr marL="357188" indent="-177800">
              <a:defRPr/>
            </a:lvl4pPr>
            <a:lvl5pPr marL="533400"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88834129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Date Placeholder 4"/>
          <p:cNvSpPr>
            <a:spLocks noGrp="1"/>
          </p:cNvSpPr>
          <p:nvPr>
            <p:ph type="dt" sz="half" idx="10"/>
          </p:nvPr>
        </p:nvSpPr>
        <p:spPr/>
        <p:txBody>
          <a:bodyPr/>
          <a:lstStyle/>
          <a:p>
            <a:r>
              <a:rPr lang="en-US" smtClean="0"/>
              <a:t>Date</a:t>
            </a:r>
            <a:endParaRPr lang="en-GB"/>
          </a:p>
        </p:txBody>
      </p:sp>
      <p:sp>
        <p:nvSpPr>
          <p:cNvPr id="6" name="Footer Placeholder 5"/>
          <p:cNvSpPr>
            <a:spLocks noGrp="1"/>
          </p:cNvSpPr>
          <p:nvPr>
            <p:ph type="ftr" sz="quarter" idx="11"/>
          </p:nvPr>
        </p:nvSpPr>
        <p:spPr/>
        <p:txBody>
          <a:bodyPr/>
          <a:lstStyle/>
          <a:p>
            <a:r>
              <a:rPr lang="en-GB" smtClean="0"/>
              <a:t>Document Title</a:t>
            </a:r>
            <a:endParaRPr lang="en-GB"/>
          </a:p>
        </p:txBody>
      </p:sp>
      <p:sp>
        <p:nvSpPr>
          <p:cNvPr id="7" name="Slide Number Placeholder 6"/>
          <p:cNvSpPr>
            <a:spLocks noGrp="1"/>
          </p:cNvSpPr>
          <p:nvPr>
            <p:ph type="sldNum" sz="quarter" idx="12"/>
          </p:nvPr>
        </p:nvSpPr>
        <p:spPr/>
        <p:txBody>
          <a:bodyPr/>
          <a:lstStyle/>
          <a:p>
            <a:fld id="{DB75849A-DCBB-42F1-AFA6-094BC757D811}" type="slidenum">
              <a:rPr lang="en-GB" smtClean="0"/>
              <a:t>‹#›</a:t>
            </a:fld>
            <a:endParaRPr lang="en-GB"/>
          </a:p>
        </p:txBody>
      </p:sp>
      <p:sp>
        <p:nvSpPr>
          <p:cNvPr id="10" name="Content Placeholder 9"/>
          <p:cNvSpPr>
            <a:spLocks noGrp="1"/>
          </p:cNvSpPr>
          <p:nvPr>
            <p:ph sz="quarter" idx="13"/>
          </p:nvPr>
        </p:nvSpPr>
        <p:spPr>
          <a:xfrm>
            <a:off x="438149" y="1496219"/>
            <a:ext cx="5596955" cy="34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4"/>
          </p:nvPr>
        </p:nvSpPr>
        <p:spPr>
          <a:xfrm>
            <a:off x="6169594" y="1496219"/>
            <a:ext cx="5596955" cy="349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8628667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150" y="1535113"/>
            <a:ext cx="5596953" cy="350837"/>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6169594" y="1535113"/>
            <a:ext cx="5596955" cy="350837"/>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r>
              <a:rPr lang="en-US" smtClean="0"/>
              <a:t>Date</a:t>
            </a:r>
            <a:endParaRPr lang="en-GB"/>
          </a:p>
        </p:txBody>
      </p:sp>
      <p:sp>
        <p:nvSpPr>
          <p:cNvPr id="8" name="Footer Placeholder 7"/>
          <p:cNvSpPr>
            <a:spLocks noGrp="1"/>
          </p:cNvSpPr>
          <p:nvPr>
            <p:ph type="ftr" sz="quarter" idx="11"/>
          </p:nvPr>
        </p:nvSpPr>
        <p:spPr/>
        <p:txBody>
          <a:bodyPr/>
          <a:lstStyle/>
          <a:p>
            <a:r>
              <a:rPr lang="en-GB" smtClean="0"/>
              <a:t>Document Title</a:t>
            </a:r>
            <a:endParaRPr lang="en-GB"/>
          </a:p>
        </p:txBody>
      </p:sp>
      <p:sp>
        <p:nvSpPr>
          <p:cNvPr id="9" name="Slide Number Placeholder 8"/>
          <p:cNvSpPr>
            <a:spLocks noGrp="1"/>
          </p:cNvSpPr>
          <p:nvPr>
            <p:ph type="sldNum" sz="quarter" idx="12"/>
          </p:nvPr>
        </p:nvSpPr>
        <p:spPr/>
        <p:txBody>
          <a:bodyPr/>
          <a:lstStyle/>
          <a:p>
            <a:fld id="{DB75849A-DCBB-42F1-AFA6-094BC757D811}" type="slidenum">
              <a:rPr lang="en-GB" smtClean="0"/>
              <a:t>‹#›</a:t>
            </a:fld>
            <a:endParaRPr lang="en-GB"/>
          </a:p>
        </p:txBody>
      </p:sp>
      <p:sp>
        <p:nvSpPr>
          <p:cNvPr id="10" name="Content Placeholder 9"/>
          <p:cNvSpPr>
            <a:spLocks noGrp="1"/>
          </p:cNvSpPr>
          <p:nvPr>
            <p:ph sz="quarter" idx="13"/>
          </p:nvPr>
        </p:nvSpPr>
        <p:spPr>
          <a:xfrm>
            <a:off x="438149" y="1981994"/>
            <a:ext cx="5596955" cy="34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4"/>
          </p:nvPr>
        </p:nvSpPr>
        <p:spPr>
          <a:xfrm>
            <a:off x="6169594" y="1981994"/>
            <a:ext cx="5596955" cy="34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9346301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098315" y="6308726"/>
            <a:ext cx="4905442" cy="144000"/>
          </a:xfrm>
          <a:prstGeom prst="rect">
            <a:avLst/>
          </a:prstGeom>
        </p:spPr>
        <p:txBody>
          <a:bodyPr vert="horz" lIns="0" tIns="0" rIns="0" bIns="0" rtlCol="0" anchor="ctr">
            <a:noAutofit/>
          </a:bodyPr>
          <a:lstStyle>
            <a:lvl1pPr algn="r">
              <a:defRPr sz="900">
                <a:solidFill>
                  <a:schemeClr val="accent6"/>
                </a:solidFill>
              </a:defRPr>
            </a:lvl1pPr>
          </a:lstStyle>
          <a:p>
            <a:r>
              <a:rPr lang="en-GB" smtClean="0"/>
              <a:t>Document Title</a:t>
            </a:r>
            <a:endParaRPr lang="en-GB" dirty="0"/>
          </a:p>
        </p:txBody>
      </p:sp>
      <p:sp>
        <p:nvSpPr>
          <p:cNvPr id="2" name="Title Placeholder 1"/>
          <p:cNvSpPr>
            <a:spLocks noGrp="1"/>
          </p:cNvSpPr>
          <p:nvPr>
            <p:ph type="title"/>
          </p:nvPr>
        </p:nvSpPr>
        <p:spPr>
          <a:xfrm>
            <a:off x="438150" y="408720"/>
            <a:ext cx="11328400" cy="610455"/>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38150" y="1495426"/>
            <a:ext cx="11328400" cy="400684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a:t>
            </a:r>
          </a:p>
          <a:p>
            <a:pPr lvl="7"/>
            <a:r>
              <a:rPr lang="en-US" dirty="0" smtClean="0"/>
              <a:t>Eight</a:t>
            </a:r>
          </a:p>
          <a:p>
            <a:pPr lvl="8"/>
            <a:r>
              <a:rPr lang="en-US" dirty="0" smtClean="0"/>
              <a:t>nine</a:t>
            </a:r>
          </a:p>
        </p:txBody>
      </p:sp>
      <p:sp>
        <p:nvSpPr>
          <p:cNvPr id="4" name="Date Placeholder 3"/>
          <p:cNvSpPr>
            <a:spLocks noGrp="1"/>
          </p:cNvSpPr>
          <p:nvPr>
            <p:ph type="dt" sz="half" idx="2"/>
          </p:nvPr>
        </p:nvSpPr>
        <p:spPr>
          <a:xfrm>
            <a:off x="11027572" y="6308726"/>
            <a:ext cx="469108" cy="144000"/>
          </a:xfrm>
          <a:prstGeom prst="rect">
            <a:avLst/>
          </a:prstGeom>
        </p:spPr>
        <p:txBody>
          <a:bodyPr vert="horz" lIns="0" tIns="0" rIns="0" bIns="0" rtlCol="0" anchor="ctr">
            <a:noAutofit/>
          </a:bodyPr>
          <a:lstStyle>
            <a:lvl1pPr algn="r">
              <a:defRPr sz="900">
                <a:solidFill>
                  <a:schemeClr val="accent6"/>
                </a:solidFill>
              </a:defRPr>
            </a:lvl1pPr>
          </a:lstStyle>
          <a:p>
            <a:pPr algn="ctr"/>
            <a:r>
              <a:rPr lang="en-US" dirty="0" smtClean="0"/>
              <a:t>Date</a:t>
            </a:r>
            <a:endParaRPr lang="en-GB" dirty="0"/>
          </a:p>
        </p:txBody>
      </p:sp>
      <p:sp>
        <p:nvSpPr>
          <p:cNvPr id="6" name="Slide Number Placeholder 5"/>
          <p:cNvSpPr>
            <a:spLocks noGrp="1"/>
          </p:cNvSpPr>
          <p:nvPr>
            <p:ph type="sldNum" sz="quarter" idx="4"/>
          </p:nvPr>
        </p:nvSpPr>
        <p:spPr>
          <a:xfrm>
            <a:off x="11532394" y="6308726"/>
            <a:ext cx="243521" cy="144000"/>
          </a:xfrm>
          <a:prstGeom prst="rect">
            <a:avLst/>
          </a:prstGeom>
        </p:spPr>
        <p:txBody>
          <a:bodyPr vert="horz" lIns="0" tIns="0" rIns="0" bIns="0" rtlCol="0" anchor="ctr">
            <a:noAutofit/>
          </a:bodyPr>
          <a:lstStyle>
            <a:lvl1pPr algn="r">
              <a:defRPr sz="900">
                <a:solidFill>
                  <a:schemeClr val="accent6"/>
                </a:solidFill>
              </a:defRPr>
            </a:lvl1pPr>
          </a:lstStyle>
          <a:p>
            <a:fld id="{DB75849A-DCBB-42F1-AFA6-094BC757D811}" type="slidenum">
              <a:rPr lang="en-GB" smtClean="0"/>
              <a:pPr/>
              <a:t>‹#›</a:t>
            </a:fld>
            <a:endParaRPr lang="en-GB" dirty="0"/>
          </a:p>
        </p:txBody>
      </p:sp>
      <p:cxnSp>
        <p:nvCxnSpPr>
          <p:cNvPr id="9" name="Straight Connector 8"/>
          <p:cNvCxnSpPr/>
          <p:nvPr userDrawn="1"/>
        </p:nvCxnSpPr>
        <p:spPr>
          <a:xfrm>
            <a:off x="438150" y="6153150"/>
            <a:ext cx="113284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3" name="Group 22"/>
          <p:cNvGrpSpPr>
            <a:grpSpLocks noChangeAspect="1"/>
          </p:cNvGrpSpPr>
          <p:nvPr userDrawn="1"/>
        </p:nvGrpSpPr>
        <p:grpSpPr>
          <a:xfrm>
            <a:off x="431006" y="6329881"/>
            <a:ext cx="1476000" cy="196205"/>
            <a:chOff x="6905625" y="4194175"/>
            <a:chExt cx="3152775" cy="419100"/>
          </a:xfrm>
          <a:solidFill>
            <a:schemeClr val="accent5"/>
          </a:solidFill>
        </p:grpSpPr>
        <p:sp>
          <p:nvSpPr>
            <p:cNvPr id="14"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929513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2" r:id="rId3"/>
    <p:sldLayoutId id="2147483665" r:id="rId4"/>
    <p:sldLayoutId id="2147483650" r:id="rId5"/>
    <p:sldLayoutId id="2147483666" r:id="rId6"/>
    <p:sldLayoutId id="2147483667" r:id="rId7"/>
    <p:sldLayoutId id="2147483652" r:id="rId8"/>
    <p:sldLayoutId id="2147483653" r:id="rId9"/>
    <p:sldLayoutId id="2147483654" r:id="rId10"/>
    <p:sldLayoutId id="2147483655" r:id="rId11"/>
    <p:sldLayoutId id="2147483668" r:id="rId12"/>
  </p:sldLayoutIdLst>
  <p:timing>
    <p:tnLst>
      <p:par>
        <p:cTn xmlns:p14="http://schemas.microsoft.com/office/powerpoint/2010/main" id="1" dur="indefinite" restart="never" nodeType="tmRoot"/>
      </p:par>
    </p:tnLst>
  </p:timing>
  <p:hf hdr="0"/>
  <p:txStyles>
    <p:title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 Type="http://schemas.openxmlformats.org/officeDocument/2006/relationships/slideLayout" Target="../slideLayouts/slideLayout10.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png"/><Relationship Id="rId9" Type="http://schemas.openxmlformats.org/officeDocument/2006/relationships/image" Target="../media/image23.jpeg"/><Relationship Id="rId10" Type="http://schemas.openxmlformats.org/officeDocument/2006/relationships/image" Target="../media/image24.jpeg"/><Relationship Id="rId11" Type="http://schemas.openxmlformats.org/officeDocument/2006/relationships/image" Target="../media/image25.png"/><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5.xml"/><Relationship Id="rId3"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1" Type="http://schemas.openxmlformats.org/officeDocument/2006/relationships/slideLayout" Target="../slideLayouts/slideLayout10.xml"/><Relationship Id="rId2"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94" y="0"/>
            <a:ext cx="12192000" cy="6858000"/>
          </a:xfrm>
        </p:spPr>
      </p:pic>
      <p:sp>
        <p:nvSpPr>
          <p:cNvPr id="5123" name="Title 1"/>
          <p:cNvSpPr>
            <a:spLocks noGrp="1"/>
          </p:cNvSpPr>
          <p:nvPr>
            <p:ph type="ctrTitle"/>
          </p:nvPr>
        </p:nvSpPr>
        <p:spPr/>
        <p:txBody>
          <a:bodyPr/>
          <a:lstStyle/>
          <a:p>
            <a:r>
              <a:rPr lang="en-GB" dirty="0" smtClean="0"/>
              <a:t>Out of Home works </a:t>
            </a:r>
            <a:br>
              <a:rPr lang="en-GB" dirty="0" smtClean="0"/>
            </a:br>
            <a:r>
              <a:rPr lang="en-GB" dirty="0" smtClean="0"/>
              <a:t>for Telecoms brands</a:t>
            </a:r>
          </a:p>
        </p:txBody>
      </p:sp>
      <p:grpSp>
        <p:nvGrpSpPr>
          <p:cNvPr id="6" name="Group 5"/>
          <p:cNvGrpSpPr>
            <a:grpSpLocks noChangeAspect="1"/>
          </p:cNvGrpSpPr>
          <p:nvPr/>
        </p:nvGrpSpPr>
        <p:grpSpPr>
          <a:xfrm>
            <a:off x="438149" y="6230422"/>
            <a:ext cx="1476000" cy="196205"/>
            <a:chOff x="6905625" y="4194175"/>
            <a:chExt cx="3152775" cy="419100"/>
          </a:xfrm>
          <a:solidFill>
            <a:schemeClr val="bg1"/>
          </a:solidFill>
        </p:grpSpPr>
        <p:sp>
          <p:nvSpPr>
            <p:cNvPr id="7"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211005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r>
              <a:rPr lang="en-GB" smtClean="0">
                <a:sym typeface="Trebuchet MS" pitchFamily="34" charset="0"/>
              </a:rPr>
              <a:t>Higher exposure to OOH increases search and purchase for telecom products</a:t>
            </a:r>
            <a:endParaRPr lang="en-GB" dirty="0">
              <a:sym typeface="Trebuchet MS" pitchFamily="34" charset="0"/>
            </a:endParaRPr>
          </a:p>
        </p:txBody>
      </p:sp>
      <p:sp>
        <p:nvSpPr>
          <p:cNvPr id="5" name="TextBox 4"/>
          <p:cNvSpPr txBox="1"/>
          <p:nvPr/>
        </p:nvSpPr>
        <p:spPr>
          <a:xfrm>
            <a:off x="438150" y="5584825"/>
            <a:ext cx="5761897"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i="1" dirty="0"/>
              <a:t>The Customer Journey 2012</a:t>
            </a:r>
          </a:p>
        </p:txBody>
      </p:sp>
      <p:sp>
        <p:nvSpPr>
          <p:cNvPr id="9" name="Text Placeholder 5"/>
          <p:cNvSpPr txBox="1">
            <a:spLocks/>
          </p:cNvSpPr>
          <p:nvPr/>
        </p:nvSpPr>
        <p:spPr bwMode="auto">
          <a:xfrm>
            <a:off x="438150" y="1296988"/>
            <a:ext cx="7968732"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sz="1600" b="1" dirty="0">
                <a:latin typeface="Arial" pitchFamily="34" charset="0"/>
                <a:cs typeface="Arial" pitchFamily="34" charset="0"/>
                <a:sym typeface="Trebuchet MS" pitchFamily="34" charset="0"/>
              </a:rPr>
              <a:t>More exposure to OOH appears to have an effect on online search and purchase, especially at the highest exposure (e.g. 5+ exposures</a:t>
            </a:r>
            <a:r>
              <a:rPr lang="en-GB" sz="1600" b="1" dirty="0" smtClean="0">
                <a:latin typeface="Arial" pitchFamily="34" charset="0"/>
                <a:cs typeface="Arial" pitchFamily="34" charset="0"/>
                <a:sym typeface="Trebuchet MS" pitchFamily="34" charset="0"/>
              </a:rPr>
              <a:t>)</a:t>
            </a:r>
            <a:endParaRPr lang="en-GB" sz="1600" b="1" dirty="0">
              <a:latin typeface="Arial" pitchFamily="34" charset="0"/>
              <a:cs typeface="Arial" pitchFamily="34" charset="0"/>
              <a:sym typeface="Trebuchet MS" pitchFamily="34"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790317931"/>
              </p:ext>
            </p:extLst>
          </p:nvPr>
        </p:nvGraphicFramePr>
        <p:xfrm>
          <a:off x="438150" y="2244725"/>
          <a:ext cx="11328400" cy="3257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6164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Being connected is vital for the Out of Home audience</a:t>
            </a:r>
            <a:br>
              <a:rPr lang="en-GB" smtClean="0"/>
            </a:b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45358576"/>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All Adults</a:t>
            </a:r>
          </a:p>
        </p:txBody>
      </p:sp>
      <p:sp>
        <p:nvSpPr>
          <p:cNvPr id="2" name="TextBox 1"/>
          <p:cNvSpPr txBox="1"/>
          <p:nvPr/>
        </p:nvSpPr>
        <p:spPr>
          <a:xfrm>
            <a:off x="438150" y="1296988"/>
            <a:ext cx="864057" cy="230832"/>
          </a:xfrm>
          <a:prstGeom prst="rect">
            <a:avLst/>
          </a:prstGeom>
          <a:noFill/>
        </p:spPr>
        <p:txBody>
          <a:bodyPr wrap="square" rtlCol="0">
            <a:spAutoFit/>
          </a:bodyPr>
          <a:lstStyle/>
          <a:p>
            <a:r>
              <a:rPr lang="en-GB" sz="900" dirty="0" smtClean="0"/>
              <a:t>Index</a:t>
            </a:r>
            <a:endParaRPr lang="en-GB" sz="900" dirty="0"/>
          </a:p>
        </p:txBody>
      </p:sp>
    </p:spTree>
    <p:extLst>
      <p:ext uri="{BB962C8B-B14F-4D97-AF65-F5344CB8AC3E}">
        <p14:creationId xmlns:p14="http://schemas.microsoft.com/office/powerpoint/2010/main" val="5980179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All Adults</a:t>
            </a:r>
          </a:p>
        </p:txBody>
      </p:sp>
      <p:sp>
        <p:nvSpPr>
          <p:cNvPr id="2" name="TextBox 1"/>
          <p:cNvSpPr txBox="1"/>
          <p:nvPr/>
        </p:nvSpPr>
        <p:spPr>
          <a:xfrm>
            <a:off x="438150" y="1296988"/>
            <a:ext cx="864057" cy="230832"/>
          </a:xfrm>
          <a:prstGeom prst="rect">
            <a:avLst/>
          </a:prstGeom>
          <a:noFill/>
        </p:spPr>
        <p:txBody>
          <a:bodyPr wrap="square" rtlCol="0">
            <a:spAutoFit/>
          </a:bodyPr>
          <a:lstStyle/>
          <a:p>
            <a:r>
              <a:rPr lang="en-GB" sz="900" dirty="0" smtClean="0"/>
              <a:t>Index</a:t>
            </a:r>
            <a:endParaRPr lang="en-GB" sz="900" dirty="0"/>
          </a:p>
        </p:txBody>
      </p:sp>
      <p:sp>
        <p:nvSpPr>
          <p:cNvPr id="3" name="Title 2"/>
          <p:cNvSpPr>
            <a:spLocks noGrp="1"/>
          </p:cNvSpPr>
          <p:nvPr>
            <p:ph type="title"/>
          </p:nvPr>
        </p:nvSpPr>
        <p:spPr/>
        <p:txBody>
          <a:bodyPr/>
          <a:lstStyle/>
          <a:p>
            <a:r>
              <a:rPr lang="en-GB" smtClean="0"/>
              <a:t>Heavy mobile phone users are more heavily exposed to OOH than other media</a:t>
            </a:r>
            <a:br>
              <a:rPr lang="en-GB" smtClean="0"/>
            </a:b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29893216"/>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53807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Out of Home targets high spenders</a:t>
            </a:r>
            <a:br>
              <a:rPr lang="en-GB" smtClean="0"/>
            </a:b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62955151"/>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4"/>
          <p:cNvSpPr txBox="1">
            <a:spLocks noChangeArrowheads="1"/>
          </p:cNvSpPr>
          <p:nvPr/>
        </p:nvSpPr>
        <p:spPr bwMode="auto">
          <a:xfrm>
            <a:off x="438150" y="5587868"/>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All mobile phone owners</a:t>
            </a:r>
          </a:p>
        </p:txBody>
      </p:sp>
      <p:sp>
        <p:nvSpPr>
          <p:cNvPr id="2" name="TextBox 1"/>
          <p:cNvSpPr txBox="1"/>
          <p:nvPr/>
        </p:nvSpPr>
        <p:spPr>
          <a:xfrm>
            <a:off x="438150" y="1295771"/>
            <a:ext cx="864057" cy="230832"/>
          </a:xfrm>
          <a:prstGeom prst="rect">
            <a:avLst/>
          </a:prstGeom>
          <a:noFill/>
        </p:spPr>
        <p:txBody>
          <a:bodyPr wrap="square" rtlCol="0">
            <a:spAutoFit/>
          </a:bodyPr>
          <a:lstStyle/>
          <a:p>
            <a:r>
              <a:rPr lang="en-GB" sz="900" dirty="0" smtClean="0"/>
              <a:t>Index</a:t>
            </a:r>
            <a:endParaRPr lang="en-GB" sz="900" dirty="0"/>
          </a:p>
        </p:txBody>
      </p:sp>
    </p:spTree>
    <p:extLst>
      <p:ext uri="{BB962C8B-B14F-4D97-AF65-F5344CB8AC3E}">
        <p14:creationId xmlns:p14="http://schemas.microsoft.com/office/powerpoint/2010/main" val="31562852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All mobile phone owners / most important factors when selecting a mobile network provider</a:t>
            </a:r>
          </a:p>
        </p:txBody>
      </p:sp>
      <p:sp>
        <p:nvSpPr>
          <p:cNvPr id="2" name="TextBox 1"/>
          <p:cNvSpPr txBox="1"/>
          <p:nvPr/>
        </p:nvSpPr>
        <p:spPr>
          <a:xfrm>
            <a:off x="438150" y="1283625"/>
            <a:ext cx="864057" cy="230832"/>
          </a:xfrm>
          <a:prstGeom prst="rect">
            <a:avLst/>
          </a:prstGeom>
          <a:noFill/>
        </p:spPr>
        <p:txBody>
          <a:bodyPr wrap="square" rtlCol="0">
            <a:spAutoFit/>
          </a:bodyPr>
          <a:lstStyle/>
          <a:p>
            <a:r>
              <a:rPr lang="en-GB" sz="900" dirty="0" smtClean="0"/>
              <a:t>Index</a:t>
            </a:r>
            <a:endParaRPr lang="en-GB" sz="900" dirty="0"/>
          </a:p>
        </p:txBody>
      </p:sp>
      <p:sp>
        <p:nvSpPr>
          <p:cNvPr id="3" name="Title 2"/>
          <p:cNvSpPr>
            <a:spLocks noGrp="1"/>
          </p:cNvSpPr>
          <p:nvPr>
            <p:ph type="title"/>
          </p:nvPr>
        </p:nvSpPr>
        <p:spPr/>
        <p:txBody>
          <a:bodyPr/>
          <a:lstStyle/>
          <a:p>
            <a:r>
              <a:rPr lang="en-GB" smtClean="0"/>
              <a:t>Out of Home audience considers brand before cost for mobile network selection</a:t>
            </a:r>
            <a:br>
              <a:rPr lang="en-GB" smtClean="0"/>
            </a:b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02613760"/>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80749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Out of Home audience considers brand before cost for selecting a landline network</a:t>
            </a:r>
            <a:br>
              <a:rPr lang="en-GB" smtClean="0"/>
            </a:b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47105558"/>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All adults / most important factors when selecting a landline network provider</a:t>
            </a:r>
          </a:p>
        </p:txBody>
      </p:sp>
      <p:sp>
        <p:nvSpPr>
          <p:cNvPr id="2" name="TextBox 1"/>
          <p:cNvSpPr txBox="1"/>
          <p:nvPr/>
        </p:nvSpPr>
        <p:spPr>
          <a:xfrm>
            <a:off x="438150" y="1296988"/>
            <a:ext cx="864057" cy="230832"/>
          </a:xfrm>
          <a:prstGeom prst="rect">
            <a:avLst/>
          </a:prstGeom>
          <a:noFill/>
        </p:spPr>
        <p:txBody>
          <a:bodyPr wrap="square" rtlCol="0">
            <a:spAutoFit/>
          </a:bodyPr>
          <a:lstStyle/>
          <a:p>
            <a:r>
              <a:rPr lang="en-GB" sz="900" dirty="0" smtClean="0"/>
              <a:t>Index</a:t>
            </a:r>
            <a:endParaRPr lang="en-GB" sz="900" dirty="0"/>
          </a:p>
        </p:txBody>
      </p:sp>
    </p:spTree>
    <p:extLst>
      <p:ext uri="{BB962C8B-B14F-4D97-AF65-F5344CB8AC3E}">
        <p14:creationId xmlns:p14="http://schemas.microsoft.com/office/powerpoint/2010/main" val="15783193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Out of Home is a key medium for Telecoms brands</a:t>
            </a:r>
            <a:br>
              <a:rPr lang="en-GB" smtClean="0"/>
            </a:b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9788180"/>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35894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Leading Telecoms brands trust Out of </a:t>
            </a:r>
            <a:r>
              <a:rPr lang="en-GB" dirty="0" smtClean="0"/>
              <a:t>Home</a:t>
            </a:r>
            <a:endParaRPr lang="en-GB" dirty="0"/>
          </a:p>
        </p:txBody>
      </p:sp>
      <p:sp>
        <p:nvSpPr>
          <p:cNvPr id="64" name="Rectangle 63"/>
          <p:cNvSpPr/>
          <p:nvPr/>
        </p:nvSpPr>
        <p:spPr>
          <a:xfrm>
            <a:off x="418975" y="1298675"/>
            <a:ext cx="2269515" cy="1456762"/>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r>
              <a:rPr lang="en-GB" dirty="0">
                <a:solidFill>
                  <a:srgbClr val="000000">
                    <a:lumMod val="50000"/>
                    <a:lumOff val="50000"/>
                  </a:srgbClr>
                </a:solidFill>
              </a:rPr>
              <a:t>£18.3m</a:t>
            </a:r>
          </a:p>
        </p:txBody>
      </p:sp>
      <p:sp>
        <p:nvSpPr>
          <p:cNvPr id="65" name="Rectangle 64"/>
          <p:cNvSpPr/>
          <p:nvPr/>
        </p:nvSpPr>
        <p:spPr>
          <a:xfrm>
            <a:off x="2688490" y="1298675"/>
            <a:ext cx="2269515" cy="1456762"/>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dirty="0">
                <a:solidFill>
                  <a:srgbClr val="000000">
                    <a:lumMod val="50000"/>
                    <a:lumOff val="50000"/>
                  </a:srgbClr>
                </a:solidFill>
              </a:rPr>
              <a:t>EE</a:t>
            </a:r>
          </a:p>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r>
              <a:rPr lang="en-GB" dirty="0">
                <a:solidFill>
                  <a:srgbClr val="000000">
                    <a:lumMod val="50000"/>
                    <a:lumOff val="50000"/>
                  </a:srgbClr>
                </a:solidFill>
              </a:rPr>
              <a:t>£16.4m</a:t>
            </a:r>
          </a:p>
        </p:txBody>
      </p:sp>
      <p:sp>
        <p:nvSpPr>
          <p:cNvPr id="66" name="Rectangle 65"/>
          <p:cNvSpPr/>
          <p:nvPr/>
        </p:nvSpPr>
        <p:spPr>
          <a:xfrm>
            <a:off x="4958004" y="1298675"/>
            <a:ext cx="2269515" cy="1456762"/>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r>
              <a:rPr lang="en-GB" dirty="0">
                <a:solidFill>
                  <a:srgbClr val="000000">
                    <a:lumMod val="50000"/>
                    <a:lumOff val="50000"/>
                  </a:srgbClr>
                </a:solidFill>
              </a:rPr>
              <a:t>£10.1m</a:t>
            </a:r>
          </a:p>
        </p:txBody>
      </p:sp>
      <p:sp>
        <p:nvSpPr>
          <p:cNvPr id="67" name="Rectangle 66"/>
          <p:cNvSpPr/>
          <p:nvPr/>
        </p:nvSpPr>
        <p:spPr>
          <a:xfrm>
            <a:off x="7227521" y="1298675"/>
            <a:ext cx="2269515" cy="1456762"/>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r>
              <a:rPr lang="en-GB" dirty="0">
                <a:solidFill>
                  <a:srgbClr val="000000">
                    <a:lumMod val="50000"/>
                    <a:lumOff val="50000"/>
                  </a:srgbClr>
                </a:solidFill>
              </a:rPr>
              <a:t>£9.8m</a:t>
            </a:r>
          </a:p>
        </p:txBody>
      </p:sp>
      <p:sp>
        <p:nvSpPr>
          <p:cNvPr id="68" name="Rectangle 67"/>
          <p:cNvSpPr/>
          <p:nvPr/>
        </p:nvSpPr>
        <p:spPr>
          <a:xfrm>
            <a:off x="9497035" y="1298675"/>
            <a:ext cx="2269515" cy="1456762"/>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r>
              <a:rPr lang="en-GB" dirty="0">
                <a:solidFill>
                  <a:srgbClr val="000000">
                    <a:lumMod val="50000"/>
                    <a:lumOff val="50000"/>
                  </a:srgbClr>
                </a:solidFill>
              </a:rPr>
              <a:t>£8.7m</a:t>
            </a:r>
          </a:p>
        </p:txBody>
      </p:sp>
      <p:sp>
        <p:nvSpPr>
          <p:cNvPr id="69" name="Rectangle 68"/>
          <p:cNvSpPr/>
          <p:nvPr/>
        </p:nvSpPr>
        <p:spPr>
          <a:xfrm>
            <a:off x="418975" y="2755437"/>
            <a:ext cx="2269515" cy="1456762"/>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dirty="0">
                <a:solidFill>
                  <a:srgbClr val="000000">
                    <a:lumMod val="50000"/>
                    <a:lumOff val="50000"/>
                  </a:srgbClr>
                </a:solidFill>
              </a:rPr>
              <a:t>  </a:t>
            </a:r>
          </a:p>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r>
              <a:rPr lang="en-GB" dirty="0">
                <a:solidFill>
                  <a:srgbClr val="000000">
                    <a:lumMod val="50000"/>
                    <a:lumOff val="50000"/>
                  </a:srgbClr>
                </a:solidFill>
              </a:rPr>
              <a:t>£7.8m</a:t>
            </a:r>
          </a:p>
        </p:txBody>
      </p:sp>
      <p:sp>
        <p:nvSpPr>
          <p:cNvPr id="70" name="Rectangle 69"/>
          <p:cNvSpPr/>
          <p:nvPr/>
        </p:nvSpPr>
        <p:spPr>
          <a:xfrm>
            <a:off x="2688490" y="2755437"/>
            <a:ext cx="2269515" cy="1456762"/>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r>
              <a:rPr lang="en-GB" dirty="0">
                <a:solidFill>
                  <a:srgbClr val="000000">
                    <a:lumMod val="50000"/>
                    <a:lumOff val="50000"/>
                  </a:srgbClr>
                </a:solidFill>
              </a:rPr>
              <a:t>£6.6m</a:t>
            </a:r>
          </a:p>
        </p:txBody>
      </p:sp>
      <p:sp>
        <p:nvSpPr>
          <p:cNvPr id="71" name="Rectangle 70"/>
          <p:cNvSpPr/>
          <p:nvPr/>
        </p:nvSpPr>
        <p:spPr>
          <a:xfrm>
            <a:off x="4958004" y="2755437"/>
            <a:ext cx="2269515" cy="1456762"/>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r>
              <a:rPr lang="en-GB" dirty="0">
                <a:solidFill>
                  <a:srgbClr val="000000">
                    <a:lumMod val="50000"/>
                    <a:lumOff val="50000"/>
                  </a:srgbClr>
                </a:solidFill>
              </a:rPr>
              <a:t>£4.4m</a:t>
            </a:r>
          </a:p>
        </p:txBody>
      </p:sp>
      <p:sp>
        <p:nvSpPr>
          <p:cNvPr id="72" name="Rectangle 71"/>
          <p:cNvSpPr/>
          <p:nvPr/>
        </p:nvSpPr>
        <p:spPr>
          <a:xfrm>
            <a:off x="7227521" y="2755437"/>
            <a:ext cx="2269515" cy="1456762"/>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r>
              <a:rPr lang="en-GB" dirty="0">
                <a:solidFill>
                  <a:srgbClr val="000000">
                    <a:lumMod val="50000"/>
                    <a:lumOff val="50000"/>
                  </a:srgbClr>
                </a:solidFill>
              </a:rPr>
              <a:t>£4.3m</a:t>
            </a:r>
          </a:p>
        </p:txBody>
      </p:sp>
      <p:sp>
        <p:nvSpPr>
          <p:cNvPr id="73" name="Rectangle 72"/>
          <p:cNvSpPr/>
          <p:nvPr/>
        </p:nvSpPr>
        <p:spPr>
          <a:xfrm>
            <a:off x="9497035" y="2755437"/>
            <a:ext cx="2269515" cy="1456762"/>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r>
              <a:rPr lang="en-GB" dirty="0">
                <a:solidFill>
                  <a:srgbClr val="000000">
                    <a:lumMod val="50000"/>
                    <a:lumOff val="50000"/>
                  </a:srgbClr>
                </a:solidFill>
              </a:rPr>
              <a:t>£2.6m</a:t>
            </a:r>
          </a:p>
        </p:txBody>
      </p:sp>
      <p:sp>
        <p:nvSpPr>
          <p:cNvPr id="74" name="Rectangle 73"/>
          <p:cNvSpPr/>
          <p:nvPr/>
        </p:nvSpPr>
        <p:spPr>
          <a:xfrm>
            <a:off x="418975" y="4212200"/>
            <a:ext cx="2269515" cy="1456762"/>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dirty="0">
                <a:solidFill>
                  <a:srgbClr val="000000">
                    <a:lumMod val="50000"/>
                    <a:lumOff val="50000"/>
                  </a:srgbClr>
                </a:solidFill>
              </a:rPr>
              <a:t>  </a:t>
            </a:r>
          </a:p>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r>
              <a:rPr lang="en-GB" dirty="0">
                <a:solidFill>
                  <a:srgbClr val="000000">
                    <a:lumMod val="50000"/>
                    <a:lumOff val="50000"/>
                  </a:srgbClr>
                </a:solidFill>
              </a:rPr>
              <a:t>£2.1m</a:t>
            </a:r>
          </a:p>
        </p:txBody>
      </p:sp>
      <p:sp>
        <p:nvSpPr>
          <p:cNvPr id="75" name="Rectangle 74"/>
          <p:cNvSpPr/>
          <p:nvPr/>
        </p:nvSpPr>
        <p:spPr>
          <a:xfrm>
            <a:off x="2688490" y="4212200"/>
            <a:ext cx="2269515" cy="1456762"/>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r>
              <a:rPr lang="en-GB" dirty="0">
                <a:solidFill>
                  <a:srgbClr val="000000">
                    <a:lumMod val="50000"/>
                    <a:lumOff val="50000"/>
                  </a:srgbClr>
                </a:solidFill>
              </a:rPr>
              <a:t>£1.7m</a:t>
            </a:r>
          </a:p>
        </p:txBody>
      </p:sp>
      <p:sp>
        <p:nvSpPr>
          <p:cNvPr id="76" name="Rectangle 75"/>
          <p:cNvSpPr/>
          <p:nvPr/>
        </p:nvSpPr>
        <p:spPr>
          <a:xfrm>
            <a:off x="4958004" y="4212200"/>
            <a:ext cx="2269515" cy="1456762"/>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r>
              <a:rPr lang="en-GB" dirty="0">
                <a:solidFill>
                  <a:srgbClr val="000000">
                    <a:lumMod val="50000"/>
                    <a:lumOff val="50000"/>
                  </a:srgbClr>
                </a:solidFill>
              </a:rPr>
              <a:t>£1.2m</a:t>
            </a:r>
          </a:p>
        </p:txBody>
      </p:sp>
      <p:sp>
        <p:nvSpPr>
          <p:cNvPr id="77" name="Rectangle 76"/>
          <p:cNvSpPr/>
          <p:nvPr/>
        </p:nvSpPr>
        <p:spPr>
          <a:xfrm>
            <a:off x="7227521" y="4212200"/>
            <a:ext cx="2269515" cy="1456762"/>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r>
              <a:rPr lang="en-GB" dirty="0">
                <a:solidFill>
                  <a:srgbClr val="000000">
                    <a:lumMod val="50000"/>
                    <a:lumOff val="50000"/>
                  </a:srgbClr>
                </a:solidFill>
              </a:rPr>
              <a:t>£1.0m</a:t>
            </a:r>
          </a:p>
        </p:txBody>
      </p:sp>
      <p:sp>
        <p:nvSpPr>
          <p:cNvPr id="78" name="Rectangle 77"/>
          <p:cNvSpPr/>
          <p:nvPr/>
        </p:nvSpPr>
        <p:spPr>
          <a:xfrm>
            <a:off x="9497035" y="4212200"/>
            <a:ext cx="2269515" cy="1456762"/>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endParaRPr lang="en-GB" dirty="0">
              <a:solidFill>
                <a:srgbClr val="000000">
                  <a:lumMod val="50000"/>
                  <a:lumOff val="50000"/>
                </a:srgbClr>
              </a:solidFill>
            </a:endParaRPr>
          </a:p>
          <a:p>
            <a:pPr algn="ctr"/>
            <a:r>
              <a:rPr lang="en-GB" dirty="0">
                <a:solidFill>
                  <a:srgbClr val="000000">
                    <a:lumMod val="50000"/>
                    <a:lumOff val="50000"/>
                  </a:srgbClr>
                </a:solidFill>
              </a:rPr>
              <a:t>£0.8m</a:t>
            </a:r>
          </a:p>
        </p:txBody>
      </p:sp>
      <p:pic>
        <p:nvPicPr>
          <p:cNvPr id="79" name="Picture 78"/>
          <p:cNvPicPr>
            <a:picLocks noChangeAspect="1"/>
          </p:cNvPicPr>
          <p:nvPr/>
        </p:nvPicPr>
        <p:blipFill>
          <a:blip r:embed="rId2"/>
          <a:stretch>
            <a:fillRect/>
          </a:stretch>
        </p:blipFill>
        <p:spPr>
          <a:xfrm>
            <a:off x="3181528" y="1491717"/>
            <a:ext cx="1325539" cy="778133"/>
          </a:xfrm>
          <a:prstGeom prst="rect">
            <a:avLst/>
          </a:prstGeom>
        </p:spPr>
      </p:pic>
      <p:pic>
        <p:nvPicPr>
          <p:cNvPr id="80" name="Picture 79"/>
          <p:cNvPicPr>
            <a:picLocks noChangeAspect="1"/>
          </p:cNvPicPr>
          <p:nvPr/>
        </p:nvPicPr>
        <p:blipFill>
          <a:blip r:embed="rId3"/>
          <a:stretch>
            <a:fillRect/>
          </a:stretch>
        </p:blipFill>
        <p:spPr>
          <a:xfrm>
            <a:off x="10259710" y="1521401"/>
            <a:ext cx="718764" cy="718764"/>
          </a:xfrm>
          <a:prstGeom prst="rect">
            <a:avLst/>
          </a:prstGeom>
        </p:spPr>
      </p:pic>
      <p:pic>
        <p:nvPicPr>
          <p:cNvPr id="81" name="Picture 80"/>
          <p:cNvPicPr>
            <a:picLocks noChangeAspect="1"/>
          </p:cNvPicPr>
          <p:nvPr/>
        </p:nvPicPr>
        <p:blipFill>
          <a:blip r:embed="rId4"/>
          <a:stretch>
            <a:fillRect/>
          </a:stretch>
        </p:blipFill>
        <p:spPr>
          <a:xfrm>
            <a:off x="5568717" y="1417118"/>
            <a:ext cx="1065253" cy="770693"/>
          </a:xfrm>
          <a:prstGeom prst="rect">
            <a:avLst/>
          </a:prstGeom>
        </p:spPr>
      </p:pic>
      <p:pic>
        <p:nvPicPr>
          <p:cNvPr id="82" name="Picture 10" descr="http://gadgetynews.com/wp-content/uploads/2012/09/EE-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1182" y="1409440"/>
            <a:ext cx="1122190" cy="783303"/>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p:cNvPicPr>
            <a:picLocks noChangeAspect="1"/>
          </p:cNvPicPr>
          <p:nvPr/>
        </p:nvPicPr>
        <p:blipFill>
          <a:blip r:embed="rId6"/>
          <a:stretch>
            <a:fillRect/>
          </a:stretch>
        </p:blipFill>
        <p:spPr>
          <a:xfrm>
            <a:off x="834188" y="2987898"/>
            <a:ext cx="1439088" cy="721813"/>
          </a:xfrm>
          <a:prstGeom prst="rect">
            <a:avLst/>
          </a:prstGeom>
        </p:spPr>
      </p:pic>
      <p:pic>
        <p:nvPicPr>
          <p:cNvPr id="84" name="Picture 83"/>
          <p:cNvPicPr>
            <a:picLocks noChangeAspect="1"/>
          </p:cNvPicPr>
          <p:nvPr/>
        </p:nvPicPr>
        <p:blipFill>
          <a:blip r:embed="rId7"/>
          <a:stretch>
            <a:fillRect/>
          </a:stretch>
        </p:blipFill>
        <p:spPr>
          <a:xfrm>
            <a:off x="3189697" y="3241025"/>
            <a:ext cx="1377191" cy="329763"/>
          </a:xfrm>
          <a:prstGeom prst="rect">
            <a:avLst/>
          </a:prstGeom>
        </p:spPr>
      </p:pic>
      <p:pic>
        <p:nvPicPr>
          <p:cNvPr id="85" name="Picture 84"/>
          <p:cNvPicPr>
            <a:picLocks noChangeAspect="1"/>
          </p:cNvPicPr>
          <p:nvPr/>
        </p:nvPicPr>
        <p:blipFill>
          <a:blip r:embed="rId8"/>
          <a:stretch>
            <a:fillRect/>
          </a:stretch>
        </p:blipFill>
        <p:spPr>
          <a:xfrm>
            <a:off x="5806122" y="2899317"/>
            <a:ext cx="590442" cy="750663"/>
          </a:xfrm>
          <a:prstGeom prst="rect">
            <a:avLst/>
          </a:prstGeom>
        </p:spPr>
      </p:pic>
      <p:pic>
        <p:nvPicPr>
          <p:cNvPr id="86" name="Picture 85"/>
          <p:cNvPicPr>
            <a:picLocks noChangeAspect="1"/>
          </p:cNvPicPr>
          <p:nvPr/>
        </p:nvPicPr>
        <p:blipFill>
          <a:blip r:embed="rId9"/>
          <a:stretch>
            <a:fillRect/>
          </a:stretch>
        </p:blipFill>
        <p:spPr>
          <a:xfrm>
            <a:off x="8022407" y="2834764"/>
            <a:ext cx="679740" cy="815216"/>
          </a:xfrm>
          <a:prstGeom prst="rect">
            <a:avLst/>
          </a:prstGeom>
        </p:spPr>
      </p:pic>
      <p:pic>
        <p:nvPicPr>
          <p:cNvPr id="87" name="Picture 86"/>
          <p:cNvPicPr>
            <a:picLocks noChangeAspect="1"/>
          </p:cNvPicPr>
          <p:nvPr/>
        </p:nvPicPr>
        <p:blipFill>
          <a:blip r:embed="rId10"/>
          <a:stretch>
            <a:fillRect/>
          </a:stretch>
        </p:blipFill>
        <p:spPr>
          <a:xfrm>
            <a:off x="10149134" y="2998531"/>
            <a:ext cx="1077392" cy="638318"/>
          </a:xfrm>
          <a:prstGeom prst="rect">
            <a:avLst/>
          </a:prstGeom>
        </p:spPr>
      </p:pic>
      <p:pic>
        <p:nvPicPr>
          <p:cNvPr id="88" name="Picture 87"/>
          <p:cNvPicPr>
            <a:picLocks noChangeAspect="1"/>
          </p:cNvPicPr>
          <p:nvPr/>
        </p:nvPicPr>
        <p:blipFill rotWithShape="1">
          <a:blip r:embed="rId11"/>
          <a:srcRect b="8806"/>
          <a:stretch/>
        </p:blipFill>
        <p:spPr>
          <a:xfrm>
            <a:off x="970236" y="4402247"/>
            <a:ext cx="1166993" cy="798168"/>
          </a:xfrm>
          <a:prstGeom prst="rect">
            <a:avLst/>
          </a:prstGeom>
        </p:spPr>
      </p:pic>
      <p:pic>
        <p:nvPicPr>
          <p:cNvPr id="89" name="Picture 88"/>
          <p:cNvPicPr>
            <a:picLocks noChangeAspect="1"/>
          </p:cNvPicPr>
          <p:nvPr/>
        </p:nvPicPr>
        <p:blipFill>
          <a:blip r:embed="rId12"/>
          <a:stretch>
            <a:fillRect/>
          </a:stretch>
        </p:blipFill>
        <p:spPr>
          <a:xfrm>
            <a:off x="3047483" y="4502222"/>
            <a:ext cx="1495542" cy="598217"/>
          </a:xfrm>
          <a:prstGeom prst="rect">
            <a:avLst/>
          </a:prstGeom>
        </p:spPr>
      </p:pic>
      <p:pic>
        <p:nvPicPr>
          <p:cNvPr id="90" name="Picture 89"/>
          <p:cNvPicPr>
            <a:picLocks noChangeAspect="1"/>
          </p:cNvPicPr>
          <p:nvPr/>
        </p:nvPicPr>
        <p:blipFill rotWithShape="1">
          <a:blip r:embed="rId13"/>
          <a:srcRect l="9136" t="22721" r="6217" b="22723"/>
          <a:stretch/>
        </p:blipFill>
        <p:spPr>
          <a:xfrm>
            <a:off x="7673661" y="4535542"/>
            <a:ext cx="1377233" cy="664872"/>
          </a:xfrm>
          <a:prstGeom prst="rect">
            <a:avLst/>
          </a:prstGeom>
        </p:spPr>
      </p:pic>
      <p:pic>
        <p:nvPicPr>
          <p:cNvPr id="91" name="Picture 90"/>
          <p:cNvPicPr>
            <a:picLocks noChangeAspect="1"/>
          </p:cNvPicPr>
          <p:nvPr/>
        </p:nvPicPr>
        <p:blipFill>
          <a:blip r:embed="rId14"/>
          <a:stretch>
            <a:fillRect/>
          </a:stretch>
        </p:blipFill>
        <p:spPr>
          <a:xfrm>
            <a:off x="10115695" y="4579149"/>
            <a:ext cx="1032194" cy="487600"/>
          </a:xfrm>
          <a:prstGeom prst="rect">
            <a:avLst/>
          </a:prstGeom>
        </p:spPr>
      </p:pic>
      <p:pic>
        <p:nvPicPr>
          <p:cNvPr id="92" name="Picture 91"/>
          <p:cNvPicPr>
            <a:picLocks noChangeAspect="1"/>
          </p:cNvPicPr>
          <p:nvPr/>
        </p:nvPicPr>
        <p:blipFill>
          <a:blip r:embed="rId15"/>
          <a:stretch>
            <a:fillRect/>
          </a:stretch>
        </p:blipFill>
        <p:spPr>
          <a:xfrm>
            <a:off x="5690806" y="4402872"/>
            <a:ext cx="821074" cy="781804"/>
          </a:xfrm>
          <a:prstGeom prst="rect">
            <a:avLst/>
          </a:prstGeom>
        </p:spPr>
      </p:pic>
      <p:pic>
        <p:nvPicPr>
          <p:cNvPr id="93" name="Picture 92"/>
          <p:cNvPicPr>
            <a:picLocks noChangeAspect="1"/>
          </p:cNvPicPr>
          <p:nvPr/>
        </p:nvPicPr>
        <p:blipFill>
          <a:blip r:embed="rId16"/>
          <a:stretch>
            <a:fillRect/>
          </a:stretch>
        </p:blipFill>
        <p:spPr>
          <a:xfrm>
            <a:off x="955516" y="1504579"/>
            <a:ext cx="1196433" cy="745665"/>
          </a:xfrm>
          <a:prstGeom prst="rect">
            <a:avLst/>
          </a:prstGeom>
        </p:spPr>
      </p:pic>
    </p:spTree>
    <p:extLst>
      <p:ext uri="{BB962C8B-B14F-4D97-AF65-F5344CB8AC3E}">
        <p14:creationId xmlns:p14="http://schemas.microsoft.com/office/powerpoint/2010/main" val="4167047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8" descr="https://encrypted-tbn3.gstatic.com/images?q=tbn:ANd9GcQhb6_FXXWJYKBkLbueAjgTCuX3NWDdJISKql1yCtuiqDidNDJK"/>
          <p:cNvPicPr>
            <a:picLocks noChangeAspect="1" noChangeArrowheads="1"/>
          </p:cNvPicPr>
          <p:nvPr/>
        </p:nvPicPr>
        <p:blipFill rotWithShape="1">
          <a:blip r:embed="rId3">
            <a:extLst>
              <a:ext uri="{28A0092B-C50C-407E-A947-70E740481C1C}">
                <a14:useLocalDpi xmlns:a14="http://schemas.microsoft.com/office/drawing/2010/main" val="0"/>
              </a:ext>
            </a:extLst>
          </a:blip>
          <a:srcRect l="3367" t="8426" r="5739" b="11019"/>
          <a:stretch/>
        </p:blipFill>
        <p:spPr bwMode="auto">
          <a:xfrm>
            <a:off x="5066483" y="2430579"/>
            <a:ext cx="2038724" cy="15320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170" name="Title 4"/>
          <p:cNvSpPr>
            <a:spLocks noGrp="1"/>
          </p:cNvSpPr>
          <p:nvPr>
            <p:ph type="title"/>
          </p:nvPr>
        </p:nvSpPr>
        <p:spPr/>
        <p:txBody>
          <a:bodyPr/>
          <a:lstStyle/>
          <a:p>
            <a:r>
              <a:rPr lang="en-GB" smtClean="0"/>
              <a:t>People who see a lot of Out of Home are active and frequent travellers</a:t>
            </a:r>
            <a:endParaRPr lang="en-GB" dirty="0" smtClean="0"/>
          </a:p>
        </p:txBody>
      </p:sp>
      <p:pic>
        <p:nvPicPr>
          <p:cNvPr id="23" name="Picture 2" descr="http://i.dailymail.co.uk/i/pix/2013/07/03/article-2354592-1AA3BA94000005DC-264_634x5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609" y="1238599"/>
            <a:ext cx="1436463" cy="126653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4" name="Picture 4" descr="http://bloggingkeys.com/wp-content/uploads/2013/05/Full-Time-Blogg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956" y="2430580"/>
            <a:ext cx="1509239" cy="10011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5" name="Picture 6" descr="http://www.houseandleisure.co.za/wp-content/themes/toolbox/scripts/timthumb.php?src=http://www.houseandleisure.co.za/wp-content/uploads/2013/12/FI-UpMarket.jpg&amp;h=375&amp;w=640&amp;zc=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6842" y="2015690"/>
            <a:ext cx="1199948" cy="70309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8" name="Picture 36" descr="https://corporate.nh-hoteles.es/library/PHPThumb/thumb.php?width=483&amp;height=226&amp;file=/upload/files/RSC/SuOpinionCuenta483x22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344"/>
          <a:stretch/>
        </p:blipFill>
        <p:spPr bwMode="auto">
          <a:xfrm>
            <a:off x="5118140" y="1183287"/>
            <a:ext cx="1935410" cy="9773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310813" y="2810503"/>
            <a:ext cx="1728801" cy="646331"/>
          </a:xfrm>
          <a:prstGeom prst="rect">
            <a:avLst/>
          </a:prstGeom>
          <a:noFill/>
        </p:spPr>
        <p:txBody>
          <a:bodyPr wrap="square" rtlCol="0">
            <a:spAutoFit/>
          </a:bodyPr>
          <a:lstStyle/>
          <a:p>
            <a:pPr>
              <a:buSzPct val="150000"/>
            </a:pPr>
            <a:r>
              <a:rPr lang="en-GB" sz="1200" dirty="0"/>
              <a:t>Young, in full time</a:t>
            </a:r>
          </a:p>
          <a:p>
            <a:pPr>
              <a:buSzPct val="150000"/>
            </a:pPr>
            <a:r>
              <a:rPr lang="en-GB" sz="1200" dirty="0"/>
              <a:t>employment, highly</a:t>
            </a:r>
          </a:p>
          <a:p>
            <a:pPr>
              <a:buSzPct val="150000"/>
            </a:pPr>
            <a:r>
              <a:rPr lang="en-GB" sz="1200" dirty="0"/>
              <a:t>mobile and </a:t>
            </a:r>
            <a:r>
              <a:rPr lang="en-GB" sz="1200" dirty="0" smtClean="0"/>
              <a:t>upscale</a:t>
            </a:r>
            <a:endParaRPr lang="en-GB" sz="1200" dirty="0"/>
          </a:p>
        </p:txBody>
      </p:sp>
      <p:sp>
        <p:nvSpPr>
          <p:cNvPr id="30" name="TextBox 29"/>
          <p:cNvSpPr txBox="1"/>
          <p:nvPr/>
        </p:nvSpPr>
        <p:spPr>
          <a:xfrm>
            <a:off x="8378890" y="4289259"/>
            <a:ext cx="3351293" cy="938719"/>
          </a:xfrm>
          <a:prstGeom prst="rect">
            <a:avLst/>
          </a:prstGeom>
          <a:noFill/>
        </p:spPr>
        <p:txBody>
          <a:bodyPr wrap="square" rtlCol="0">
            <a:spAutoFit/>
          </a:bodyPr>
          <a:lstStyle/>
          <a:p>
            <a:pPr marL="447675" indent="-265113" algn="r">
              <a:buSzPct val="150000"/>
            </a:pPr>
            <a:r>
              <a:rPr lang="en-GB" sz="1100" dirty="0"/>
              <a:t>Technophiles willing </a:t>
            </a:r>
            <a:r>
              <a:rPr lang="en-GB" sz="1100" dirty="0" smtClean="0"/>
              <a:t/>
            </a:r>
            <a:br>
              <a:rPr lang="en-GB" sz="1100" dirty="0" smtClean="0"/>
            </a:br>
            <a:r>
              <a:rPr lang="en-GB" sz="1100" dirty="0" smtClean="0"/>
              <a:t>to invest </a:t>
            </a:r>
            <a:r>
              <a:rPr lang="en-GB" sz="1100" dirty="0"/>
              <a:t>in latest tech. </a:t>
            </a:r>
            <a:r>
              <a:rPr lang="en-GB" sz="1100" dirty="0" smtClean="0"/>
              <a:t/>
            </a:r>
            <a:br>
              <a:rPr lang="en-GB" sz="1100" dirty="0" smtClean="0"/>
            </a:br>
            <a:r>
              <a:rPr lang="en-GB" sz="1100" dirty="0" smtClean="0"/>
              <a:t>Brand</a:t>
            </a:r>
            <a:r>
              <a:rPr lang="en-GB" sz="1100" dirty="0"/>
              <a:t>, image and reputation more important to this audience than cost when selecting landline/mobile networks</a:t>
            </a:r>
          </a:p>
        </p:txBody>
      </p:sp>
      <p:sp>
        <p:nvSpPr>
          <p:cNvPr id="31" name="TextBox 30"/>
          <p:cNvSpPr txBox="1"/>
          <p:nvPr/>
        </p:nvSpPr>
        <p:spPr>
          <a:xfrm>
            <a:off x="7105207" y="1164645"/>
            <a:ext cx="2039376" cy="1015663"/>
          </a:xfrm>
          <a:prstGeom prst="rect">
            <a:avLst/>
          </a:prstGeom>
          <a:noFill/>
        </p:spPr>
        <p:txBody>
          <a:bodyPr wrap="square" rtlCol="0">
            <a:spAutoFit/>
          </a:bodyPr>
          <a:lstStyle/>
          <a:p>
            <a:pPr>
              <a:buSzPct val="150000"/>
            </a:pPr>
            <a:r>
              <a:rPr lang="en-GB" sz="1200" dirty="0"/>
              <a:t>Heavily opinionated about telecoms products and happy to share their views with others, both off and online</a:t>
            </a:r>
          </a:p>
        </p:txBody>
      </p:sp>
      <p:cxnSp>
        <p:nvCxnSpPr>
          <p:cNvPr id="32" name="Straight Arrow Connector 31"/>
          <p:cNvCxnSpPr>
            <a:stCxn id="27" idx="1"/>
          </p:cNvCxnSpPr>
          <p:nvPr/>
        </p:nvCxnSpPr>
        <p:spPr>
          <a:xfrm flipH="1" flipV="1">
            <a:off x="4161453" y="3165148"/>
            <a:ext cx="9050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8" idx="2"/>
          </p:cNvCxnSpPr>
          <p:nvPr/>
        </p:nvCxnSpPr>
        <p:spPr>
          <a:xfrm flipH="1" flipV="1">
            <a:off x="6085845" y="2160657"/>
            <a:ext cx="5134" cy="269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7" idx="3"/>
          </p:cNvCxnSpPr>
          <p:nvPr/>
        </p:nvCxnSpPr>
        <p:spPr>
          <a:xfrm flipV="1">
            <a:off x="7105207" y="3191355"/>
            <a:ext cx="10678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02924" y="2828407"/>
            <a:ext cx="2074119" cy="415498"/>
          </a:xfrm>
          <a:prstGeom prst="rect">
            <a:avLst/>
          </a:prstGeom>
          <a:noFill/>
        </p:spPr>
        <p:txBody>
          <a:bodyPr wrap="square" rtlCol="0">
            <a:spAutoFit/>
          </a:bodyPr>
          <a:lstStyle/>
          <a:p>
            <a:pPr marL="447675" indent="-265113" algn="ctr" eaLnBrk="1" hangingPunct="1">
              <a:buSzPct val="150000"/>
            </a:pPr>
            <a:r>
              <a:rPr lang="en-GB" sz="1050" b="1" dirty="0" smtClean="0">
                <a:solidFill>
                  <a:schemeClr val="bg1"/>
                </a:solidFill>
              </a:rPr>
              <a:t>HEAVY</a:t>
            </a:r>
          </a:p>
          <a:p>
            <a:pPr marL="447675" indent="-265113" algn="ctr" eaLnBrk="1" hangingPunct="1">
              <a:buSzPct val="150000"/>
            </a:pPr>
            <a:r>
              <a:rPr lang="en-GB" sz="1050" b="1" dirty="0" smtClean="0">
                <a:solidFill>
                  <a:schemeClr val="bg1"/>
                </a:solidFill>
              </a:rPr>
              <a:t>OOH CONSUMPTION</a:t>
            </a:r>
            <a:endParaRPr lang="en-GB" sz="1050" b="1" dirty="0">
              <a:solidFill>
                <a:schemeClr val="bg1"/>
              </a:solidFill>
            </a:endParaRPr>
          </a:p>
        </p:txBody>
      </p:sp>
      <p:sp>
        <p:nvSpPr>
          <p:cNvPr id="36" name="TextBox 35"/>
          <p:cNvSpPr txBox="1"/>
          <p:nvPr/>
        </p:nvSpPr>
        <p:spPr>
          <a:xfrm>
            <a:off x="1166300" y="4377972"/>
            <a:ext cx="2388654" cy="1200329"/>
          </a:xfrm>
          <a:prstGeom prst="rect">
            <a:avLst/>
          </a:prstGeom>
          <a:noFill/>
        </p:spPr>
        <p:txBody>
          <a:bodyPr wrap="square" rtlCol="0">
            <a:spAutoFit/>
          </a:bodyPr>
          <a:lstStyle/>
          <a:p>
            <a:pPr algn="r">
              <a:spcAft>
                <a:spcPts val="600"/>
              </a:spcAft>
              <a:buSzPct val="150000"/>
            </a:pPr>
            <a:r>
              <a:rPr lang="en-GB" sz="1200" dirty="0"/>
              <a:t>Heavy usage mobiles for both personal and business use including downloads (games, music, videos) onto mobiles, shopping, search social media when out and about.</a:t>
            </a:r>
          </a:p>
        </p:txBody>
      </p:sp>
      <p:cxnSp>
        <p:nvCxnSpPr>
          <p:cNvPr id="37" name="Straight Arrow Connector 36"/>
          <p:cNvCxnSpPr>
            <a:stCxn id="27" idx="2"/>
          </p:cNvCxnSpPr>
          <p:nvPr/>
        </p:nvCxnSpPr>
        <p:spPr>
          <a:xfrm>
            <a:off x="6085845" y="3962674"/>
            <a:ext cx="1" cy="281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20" descr="http://cdnetr.a.cdnify.io/images/Daily/Insight/mobile_technologies_power_importanc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2794" y="4069765"/>
            <a:ext cx="2131776" cy="142118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1" name="Picture 28" descr="http://graphics8.nytimes.com/images/2009/02/22/travel/22cultured60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71368" y="1297480"/>
            <a:ext cx="1873971" cy="11400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2" name="Picture 30" descr="http://averylimobroker.com/wp-content/uploads/2014/05/san-diego-nightlife-club-transportation-services-fre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53806" y="2191627"/>
            <a:ext cx="1214445" cy="104928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50" name="Picture 49"/>
          <p:cNvPicPr>
            <a:picLocks noChangeAspect="1"/>
          </p:cNvPicPr>
          <p:nvPr/>
        </p:nvPicPr>
        <p:blipFill rotWithShape="1">
          <a:blip r:embed="rId11"/>
          <a:srcRect l="1433" t="22289" r="1472" b="23891"/>
          <a:stretch/>
        </p:blipFill>
        <p:spPr>
          <a:xfrm rot="19237006">
            <a:off x="7243450" y="4029202"/>
            <a:ext cx="2083377" cy="1125933"/>
          </a:xfrm>
          <a:prstGeom prst="roundRect">
            <a:avLst>
              <a:gd name="adj" fmla="val 10714"/>
            </a:avLst>
          </a:prstGeom>
          <a:effectLst>
            <a:outerShdw blurRad="76200" dir="13500000" sy="23000" kx="1200000" algn="br" rotWithShape="0">
              <a:prstClr val="black">
                <a:alpha val="20000"/>
              </a:prstClr>
            </a:outerShdw>
          </a:effectLst>
        </p:spPr>
      </p:pic>
      <p:sp>
        <p:nvSpPr>
          <p:cNvPr id="54" name="TextBox 53"/>
          <p:cNvSpPr txBox="1"/>
          <p:nvPr/>
        </p:nvSpPr>
        <p:spPr>
          <a:xfrm>
            <a:off x="10404282" y="2598134"/>
            <a:ext cx="1362268" cy="430887"/>
          </a:xfrm>
          <a:prstGeom prst="rect">
            <a:avLst/>
          </a:prstGeom>
          <a:noFill/>
        </p:spPr>
        <p:txBody>
          <a:bodyPr wrap="square" rtlCol="0">
            <a:spAutoFit/>
          </a:bodyPr>
          <a:lstStyle/>
          <a:p>
            <a:pPr marL="447675" indent="-265113" algn="r">
              <a:buSzPct val="150000"/>
            </a:pPr>
            <a:r>
              <a:rPr lang="en-GB" sz="1100" dirty="0"/>
              <a:t>Cultured, </a:t>
            </a:r>
            <a:r>
              <a:rPr lang="en-GB" sz="1100" dirty="0" smtClean="0"/>
              <a:t/>
            </a:r>
            <a:br>
              <a:rPr lang="en-GB" sz="1100" dirty="0" smtClean="0"/>
            </a:br>
            <a:r>
              <a:rPr lang="en-GB" sz="1100" dirty="0" smtClean="0"/>
              <a:t>and social</a:t>
            </a:r>
            <a:endParaRPr lang="en-GB" sz="1100" dirty="0"/>
          </a:p>
        </p:txBody>
      </p:sp>
    </p:spTree>
    <p:extLst>
      <p:ext uri="{BB962C8B-B14F-4D97-AF65-F5344CB8AC3E}">
        <p14:creationId xmlns:p14="http://schemas.microsoft.com/office/powerpoint/2010/main" val="29576522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All Adults</a:t>
            </a:r>
          </a:p>
        </p:txBody>
      </p:sp>
      <p:sp>
        <p:nvSpPr>
          <p:cNvPr id="2" name="TextBox 1"/>
          <p:cNvSpPr txBox="1"/>
          <p:nvPr/>
        </p:nvSpPr>
        <p:spPr>
          <a:xfrm>
            <a:off x="438150" y="1296641"/>
            <a:ext cx="864057" cy="230832"/>
          </a:xfrm>
          <a:prstGeom prst="rect">
            <a:avLst/>
          </a:prstGeom>
          <a:noFill/>
        </p:spPr>
        <p:txBody>
          <a:bodyPr wrap="square" rtlCol="0">
            <a:spAutoFit/>
          </a:bodyPr>
          <a:lstStyle/>
          <a:p>
            <a:r>
              <a:rPr lang="en-GB" sz="900" dirty="0" smtClean="0"/>
              <a:t>Index</a:t>
            </a:r>
            <a:endParaRPr lang="en-GB" sz="900" dirty="0"/>
          </a:p>
        </p:txBody>
      </p:sp>
      <p:sp>
        <p:nvSpPr>
          <p:cNvPr id="3" name="Title 2"/>
          <p:cNvSpPr>
            <a:spLocks noGrp="1"/>
          </p:cNvSpPr>
          <p:nvPr>
            <p:ph type="title"/>
          </p:nvPr>
        </p:nvSpPr>
        <p:spPr/>
        <p:txBody>
          <a:bodyPr/>
          <a:lstStyle/>
          <a:p>
            <a:r>
              <a:rPr lang="en-GB" smtClean="0"/>
              <a:t>Mobility and connectivity is a defining feature of the Out of Home audience</a:t>
            </a:r>
            <a:br>
              <a:rPr lang="en-GB" smtClean="0"/>
            </a:b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03364636"/>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34665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150" y="1288899"/>
            <a:ext cx="864057" cy="230832"/>
          </a:xfrm>
          <a:prstGeom prst="rect">
            <a:avLst/>
          </a:prstGeom>
          <a:noFill/>
        </p:spPr>
        <p:txBody>
          <a:bodyPr wrap="square" rtlCol="0">
            <a:spAutoFit/>
          </a:bodyPr>
          <a:lstStyle/>
          <a:p>
            <a:r>
              <a:rPr lang="en-GB" sz="900" dirty="0" smtClean="0"/>
              <a:t>Index</a:t>
            </a:r>
            <a:endParaRPr lang="en-GB" sz="900" dirty="0"/>
          </a:p>
        </p:txBody>
      </p:sp>
      <p:sp>
        <p:nvSpPr>
          <p:cNvPr id="3" name="Title 2"/>
          <p:cNvSpPr>
            <a:spLocks noGrp="1"/>
          </p:cNvSpPr>
          <p:nvPr>
            <p:ph type="title"/>
          </p:nvPr>
        </p:nvSpPr>
        <p:spPr/>
        <p:txBody>
          <a:bodyPr/>
          <a:lstStyle/>
          <a:p>
            <a:r>
              <a:rPr lang="en-GB" dirty="0" smtClean="0"/>
              <a:t>The Out of Home audience is connected and screen-savvy</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72036031"/>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All Adults</a:t>
            </a:r>
          </a:p>
        </p:txBody>
      </p:sp>
    </p:spTree>
    <p:extLst>
      <p:ext uri="{BB962C8B-B14F-4D97-AF65-F5344CB8AC3E}">
        <p14:creationId xmlns:p14="http://schemas.microsoft.com/office/powerpoint/2010/main" val="17583094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150" y="1296641"/>
            <a:ext cx="864057" cy="230832"/>
          </a:xfrm>
          <a:prstGeom prst="rect">
            <a:avLst/>
          </a:prstGeom>
          <a:noFill/>
        </p:spPr>
        <p:txBody>
          <a:bodyPr wrap="square" rtlCol="0">
            <a:spAutoFit/>
          </a:bodyPr>
          <a:lstStyle/>
          <a:p>
            <a:r>
              <a:rPr lang="en-GB" sz="900" dirty="0" smtClean="0"/>
              <a:t>Index</a:t>
            </a:r>
            <a:endParaRPr lang="en-GB" sz="900" dirty="0"/>
          </a:p>
        </p:txBody>
      </p:sp>
      <p:sp>
        <p:nvSpPr>
          <p:cNvPr id="3" name="Title 2"/>
          <p:cNvSpPr>
            <a:spLocks noGrp="1"/>
          </p:cNvSpPr>
          <p:nvPr>
            <p:ph type="title"/>
          </p:nvPr>
        </p:nvSpPr>
        <p:spPr/>
        <p:txBody>
          <a:bodyPr/>
          <a:lstStyle/>
          <a:p>
            <a:r>
              <a:rPr lang="en-GB" smtClean="0"/>
              <a:t>Technology is second nature to the Out of Home audience</a:t>
            </a:r>
            <a:br>
              <a:rPr lang="en-GB" smtClean="0"/>
            </a:b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06553250"/>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All Adults</a:t>
            </a:r>
          </a:p>
        </p:txBody>
      </p:sp>
    </p:spTree>
    <p:extLst>
      <p:ext uri="{BB962C8B-B14F-4D97-AF65-F5344CB8AC3E}">
        <p14:creationId xmlns:p14="http://schemas.microsoft.com/office/powerpoint/2010/main" val="39234816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567568423"/>
              </p:ext>
            </p:extLst>
          </p:nvPr>
        </p:nvGraphicFramePr>
        <p:xfrm>
          <a:off x="438150" y="2244723"/>
          <a:ext cx="2491662" cy="3257552"/>
        </p:xfrm>
        <a:graphic>
          <a:graphicData uri="http://schemas.openxmlformats.org/drawingml/2006/chart">
            <c:chart xmlns:c="http://schemas.openxmlformats.org/drawingml/2006/chart" xmlns:r="http://schemas.openxmlformats.org/officeDocument/2006/relationships" r:id="rId2"/>
          </a:graphicData>
        </a:graphic>
      </p:graphicFrame>
      <p:sp>
        <p:nvSpPr>
          <p:cNvPr id="7170" name="Title 4"/>
          <p:cNvSpPr>
            <a:spLocks noGrp="1"/>
          </p:cNvSpPr>
          <p:nvPr>
            <p:ph type="title"/>
          </p:nvPr>
        </p:nvSpPr>
        <p:spPr/>
        <p:txBody>
          <a:bodyPr/>
          <a:lstStyle/>
          <a:p>
            <a:r>
              <a:rPr lang="en-GB" dirty="0"/>
              <a:t>Heavily OOH-exposed people are actively engaged with telecoms</a:t>
            </a:r>
            <a:endParaRPr lang="en-GB" dirty="0" smtClean="0"/>
          </a:p>
        </p:txBody>
      </p:sp>
      <p:graphicFrame>
        <p:nvGraphicFramePr>
          <p:cNvPr id="7" name="Chart 6"/>
          <p:cNvGraphicFramePr/>
          <p:nvPr>
            <p:extLst>
              <p:ext uri="{D42A27DB-BD31-4B8C-83A1-F6EECF244321}">
                <p14:modId xmlns:p14="http://schemas.microsoft.com/office/powerpoint/2010/main" val="1292960645"/>
              </p:ext>
            </p:extLst>
          </p:nvPr>
        </p:nvGraphicFramePr>
        <p:xfrm>
          <a:off x="3230109" y="2244724"/>
          <a:ext cx="8536441" cy="31273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230109" y="1998502"/>
            <a:ext cx="1248464" cy="246221"/>
          </a:xfrm>
          <a:prstGeom prst="rect">
            <a:avLst/>
          </a:prstGeom>
          <a:noFill/>
        </p:spPr>
        <p:txBody>
          <a:bodyPr wrap="square" rtlCol="0">
            <a:spAutoFit/>
          </a:bodyPr>
          <a:lstStyle/>
          <a:p>
            <a:r>
              <a:rPr lang="en-GB" sz="1000" dirty="0" smtClean="0"/>
              <a:t>Index</a:t>
            </a:r>
            <a:endParaRPr lang="en-GB" sz="1000" dirty="0"/>
          </a:p>
        </p:txBody>
      </p:sp>
      <p:sp>
        <p:nvSpPr>
          <p:cNvPr id="13" name="Text Placeholder 5"/>
          <p:cNvSpPr txBox="1">
            <a:spLocks/>
          </p:cNvSpPr>
          <p:nvPr/>
        </p:nvSpPr>
        <p:spPr bwMode="auto">
          <a:xfrm>
            <a:off x="438150" y="1296988"/>
            <a:ext cx="7968732" cy="7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pPr>
              <a:lnSpc>
                <a:spcPct val="100000"/>
              </a:lnSpc>
            </a:pPr>
            <a:r>
              <a:rPr lang="en-GB" sz="1600" b="1" dirty="0"/>
              <a:t>Those heavily exposed to Out of Home are also actively interested in telecoms products and very likely to influence others about telecom products and services</a:t>
            </a:r>
          </a:p>
          <a:p>
            <a:pPr>
              <a:lnSpc>
                <a:spcPct val="100000"/>
              </a:lnSpc>
            </a:pPr>
            <a:endParaRPr lang="en-GB" sz="1600" b="1" dirty="0"/>
          </a:p>
        </p:txBody>
      </p:sp>
      <p:sp>
        <p:nvSpPr>
          <p:cNvPr id="10"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All Adults</a:t>
            </a:r>
          </a:p>
        </p:txBody>
      </p:sp>
    </p:spTree>
    <p:extLst>
      <p:ext uri="{BB962C8B-B14F-4D97-AF65-F5344CB8AC3E}">
        <p14:creationId xmlns:p14="http://schemas.microsoft.com/office/powerpoint/2010/main" val="39683518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005500154"/>
              </p:ext>
            </p:extLst>
          </p:nvPr>
        </p:nvGraphicFramePr>
        <p:xfrm>
          <a:off x="3408589" y="2244725"/>
          <a:ext cx="5377997" cy="3257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738886351"/>
              </p:ext>
            </p:extLst>
          </p:nvPr>
        </p:nvGraphicFramePr>
        <p:xfrm>
          <a:off x="436407" y="2244725"/>
          <a:ext cx="2688756" cy="32575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38150" y="5584825"/>
            <a:ext cx="5761897" cy="23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i="1" dirty="0"/>
              <a:t>The Customer Journey 2012</a:t>
            </a:r>
          </a:p>
          <a:p>
            <a:r>
              <a:rPr lang="en-GB" i="1" dirty="0"/>
              <a:t>Searched from home/work</a:t>
            </a:r>
          </a:p>
        </p:txBody>
      </p:sp>
      <p:graphicFrame>
        <p:nvGraphicFramePr>
          <p:cNvPr id="8" name="Chart 7"/>
          <p:cNvGraphicFramePr>
            <a:graphicFrameLocks/>
          </p:cNvGraphicFramePr>
          <p:nvPr>
            <p:extLst>
              <p:ext uri="{D42A27DB-BD31-4B8C-83A1-F6EECF244321}">
                <p14:modId xmlns:p14="http://schemas.microsoft.com/office/powerpoint/2010/main" val="3209701768"/>
              </p:ext>
            </p:extLst>
          </p:nvPr>
        </p:nvGraphicFramePr>
        <p:xfrm>
          <a:off x="9048171" y="2244725"/>
          <a:ext cx="2688756" cy="3257550"/>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9"/>
          <p:cNvSpPr>
            <a:spLocks noGrp="1"/>
          </p:cNvSpPr>
          <p:nvPr>
            <p:ph type="title"/>
          </p:nvPr>
        </p:nvSpPr>
        <p:spPr/>
        <p:txBody>
          <a:bodyPr/>
          <a:lstStyle/>
          <a:p>
            <a:r>
              <a:rPr lang="en-GB" dirty="0" smtClean="0"/>
              <a:t>Out of Home drives telecom </a:t>
            </a:r>
            <a:r>
              <a:rPr lang="en-GB" smtClean="0"/>
              <a:t>search</a:t>
            </a:r>
            <a:r>
              <a:rPr lang="en-GB" smtClean="0"/>
              <a:t>, consideration </a:t>
            </a:r>
            <a:r>
              <a:rPr lang="en-GB" dirty="0" smtClean="0"/>
              <a:t>and purchase</a:t>
            </a:r>
            <a:br>
              <a:rPr lang="en-GB" dirty="0" smtClean="0"/>
            </a:br>
            <a:endParaRPr lang="en-GB" dirty="0"/>
          </a:p>
        </p:txBody>
      </p:sp>
      <p:sp>
        <p:nvSpPr>
          <p:cNvPr id="12" name="Text Placeholder 5"/>
          <p:cNvSpPr txBox="1">
            <a:spLocks/>
          </p:cNvSpPr>
          <p:nvPr/>
        </p:nvSpPr>
        <p:spPr bwMode="auto">
          <a:xfrm>
            <a:off x="438150" y="1296988"/>
            <a:ext cx="1115156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sz="1600" b="1" dirty="0">
                <a:latin typeface="Arial" pitchFamily="34" charset="0"/>
                <a:cs typeface="Arial" pitchFamily="34" charset="0"/>
                <a:sym typeface="Trebuchet MS" pitchFamily="34" charset="0"/>
              </a:rPr>
              <a:t>Those seeing OOH ads are more likely to search, learn about companies or purchase products and services they’ve seen advertised, but people in the market for telecom products are even more likely to do so</a:t>
            </a:r>
          </a:p>
        </p:txBody>
      </p:sp>
    </p:spTree>
    <p:extLst>
      <p:ext uri="{BB962C8B-B14F-4D97-AF65-F5344CB8AC3E}">
        <p14:creationId xmlns:p14="http://schemas.microsoft.com/office/powerpoint/2010/main" val="21437111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utSmart">
  <a:themeElements>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680</TotalTime>
  <Words>750</Words>
  <Application>Microsoft Macintosh PowerPoint</Application>
  <PresentationFormat>Custom</PresentationFormat>
  <Paragraphs>127</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OutSmart</vt:lpstr>
      <vt:lpstr>Out of Home works  for Telecoms brands</vt:lpstr>
      <vt:lpstr>Out of Home is a key medium for Telecoms brands </vt:lpstr>
      <vt:lpstr>Leading Telecoms brands trust Out of Home</vt:lpstr>
      <vt:lpstr>People who see a lot of Out of Home are active and frequent travellers</vt:lpstr>
      <vt:lpstr>Mobility and connectivity is a defining feature of the Out of Home audience </vt:lpstr>
      <vt:lpstr>The Out of Home audience is connected and screen-savvy</vt:lpstr>
      <vt:lpstr>Technology is second nature to the Out of Home audience </vt:lpstr>
      <vt:lpstr>Heavily OOH-exposed people are actively engaged with telecoms</vt:lpstr>
      <vt:lpstr>Out of Home drives telecom search, consideration and purchase </vt:lpstr>
      <vt:lpstr>Higher exposure to OOH increases search and purchase for telecom products</vt:lpstr>
      <vt:lpstr>Being connected is vital for the Out of Home audience </vt:lpstr>
      <vt:lpstr>Heavy mobile phone users are more heavily exposed to OOH than other media </vt:lpstr>
      <vt:lpstr>Out of Home targets high spenders </vt:lpstr>
      <vt:lpstr>Out of Home audience considers brand before cost for mobile network selection </vt:lpstr>
      <vt:lpstr>Out of Home audience considers brand before cost for selecting a landline network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Batt</dc:creator>
  <cp:lastModifiedBy>Jamie Collins-Adams</cp:lastModifiedBy>
  <cp:revision>77</cp:revision>
  <dcterms:created xsi:type="dcterms:W3CDTF">2015-08-31T12:50:51Z</dcterms:created>
  <dcterms:modified xsi:type="dcterms:W3CDTF">2015-09-22T14:49:10Z</dcterms:modified>
</cp:coreProperties>
</file>