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7" d="100"/>
          <a:sy n="127" d="100"/>
        </p:scale>
        <p:origin x="-96" y="-616"/>
      </p:cViewPr>
      <p:guideLst>
        <p:guide orient="horz" pos="2160"/>
        <p:guide orient="horz" pos="943"/>
        <p:guide orient="horz" pos="3493"/>
        <p:guide orient="horz" pos="3571"/>
        <p:guide orient="horz" pos="1414"/>
        <p:guide orient="horz" pos="3466"/>
        <p:guide orient="horz" pos="817"/>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Traveled by Air past 12mths</c:v>
                </c:pt>
                <c:pt idx="1">
                  <c:v>1-4 Business Trips past 12mths</c:v>
                </c:pt>
                <c:pt idx="2">
                  <c:v>Holiday abroad past 12mths</c:v>
                </c:pt>
              </c:strCache>
            </c:strRef>
          </c:cat>
          <c:val>
            <c:numRef>
              <c:f>Sheet1!$B$2:$B$4</c:f>
              <c:numCache>
                <c:formatCode>#,##0.0</c:formatCode>
                <c:ptCount val="3"/>
                <c:pt idx="0">
                  <c:v>112.1</c:v>
                </c:pt>
                <c:pt idx="1">
                  <c:v>133.7</c:v>
                </c:pt>
                <c:pt idx="2">
                  <c:v>107.4</c:v>
                </c:pt>
              </c:numCache>
            </c:numRef>
          </c:val>
        </c:ser>
        <c:ser>
          <c:idx val="1"/>
          <c:order val="1"/>
          <c:tx>
            <c:strRef>
              <c:f>Sheet1!$C$1</c:f>
              <c:strCache>
                <c:ptCount val="1"/>
                <c:pt idx="0">
                  <c:v>Heavy Newspapers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Traveled by Air past 12mths</c:v>
                </c:pt>
                <c:pt idx="1">
                  <c:v>1-4 Business Trips past 12mths</c:v>
                </c:pt>
                <c:pt idx="2">
                  <c:v>Holiday abroad past 12mths</c:v>
                </c:pt>
              </c:strCache>
            </c:strRef>
          </c:cat>
          <c:val>
            <c:numRef>
              <c:f>Sheet1!$C$2:$C$4</c:f>
              <c:numCache>
                <c:formatCode>#,##0.0</c:formatCode>
                <c:ptCount val="3"/>
                <c:pt idx="0">
                  <c:v>96.5</c:v>
                </c:pt>
                <c:pt idx="1">
                  <c:v>86.3</c:v>
                </c:pt>
                <c:pt idx="2">
                  <c:v>100.7</c:v>
                </c:pt>
              </c:numCache>
            </c:numRef>
          </c:val>
        </c:ser>
        <c:ser>
          <c:idx val="2"/>
          <c:order val="2"/>
          <c:tx>
            <c:strRef>
              <c:f>Sheet1!$G$1</c:f>
              <c:strCache>
                <c:ptCount val="1"/>
                <c:pt idx="0">
                  <c:v>Heavy Internet</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Traveled by Air past 12mths</c:v>
                </c:pt>
                <c:pt idx="1">
                  <c:v>1-4 Business Trips past 12mths</c:v>
                </c:pt>
                <c:pt idx="2">
                  <c:v>Holiday abroad past 12mths</c:v>
                </c:pt>
              </c:strCache>
            </c:strRef>
          </c:cat>
          <c:val>
            <c:numRef>
              <c:f>Sheet1!$G$2:$G$4</c:f>
              <c:numCache>
                <c:formatCode>#,##0.0</c:formatCode>
                <c:ptCount val="3"/>
                <c:pt idx="0">
                  <c:v>109.6</c:v>
                </c:pt>
                <c:pt idx="1">
                  <c:v>120.9</c:v>
                </c:pt>
                <c:pt idx="2">
                  <c:v>100.5</c:v>
                </c:pt>
              </c:numCache>
            </c:numRef>
          </c:val>
        </c:ser>
        <c:ser>
          <c:idx val="3"/>
          <c:order val="3"/>
          <c:tx>
            <c:strRef>
              <c:f>Sheet1!$F$1</c:f>
              <c:strCache>
                <c:ptCount val="1"/>
                <c:pt idx="0">
                  <c:v>Heavy Radio</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Traveled by Air past 12mths</c:v>
                </c:pt>
                <c:pt idx="1">
                  <c:v>1-4 Business Trips past 12mths</c:v>
                </c:pt>
                <c:pt idx="2">
                  <c:v>Holiday abroad past 12mths</c:v>
                </c:pt>
              </c:strCache>
            </c:strRef>
          </c:cat>
          <c:val>
            <c:numRef>
              <c:f>Sheet1!$F$2:$F$4</c:f>
              <c:numCache>
                <c:formatCode>#,##0.0</c:formatCode>
                <c:ptCount val="3"/>
                <c:pt idx="0">
                  <c:v>100.5</c:v>
                </c:pt>
                <c:pt idx="1">
                  <c:v>100.5</c:v>
                </c:pt>
                <c:pt idx="2">
                  <c:v>103.7</c:v>
                </c:pt>
              </c:numCache>
            </c:numRef>
          </c:val>
        </c:ser>
        <c:ser>
          <c:idx val="4"/>
          <c:order val="4"/>
          <c:tx>
            <c:strRef>
              <c:f>Sheet1!$D$1</c:f>
              <c:strCache>
                <c:ptCount val="1"/>
                <c:pt idx="0">
                  <c:v>Heavy Magazines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Traveled by Air past 12mths</c:v>
                </c:pt>
                <c:pt idx="1">
                  <c:v>1-4 Business Trips past 12mths</c:v>
                </c:pt>
                <c:pt idx="2">
                  <c:v>Holiday abroad past 12mths</c:v>
                </c:pt>
              </c:strCache>
            </c:strRef>
          </c:cat>
          <c:val>
            <c:numRef>
              <c:f>Sheet1!$D$2:$D$4</c:f>
              <c:numCache>
                <c:formatCode>#,##0.0</c:formatCode>
                <c:ptCount val="3"/>
                <c:pt idx="0">
                  <c:v>100.4</c:v>
                </c:pt>
                <c:pt idx="1">
                  <c:v>101.2</c:v>
                </c:pt>
                <c:pt idx="2">
                  <c:v>103.9</c:v>
                </c:pt>
              </c:numCache>
            </c:numRef>
          </c:val>
        </c:ser>
        <c:ser>
          <c:idx val="5"/>
          <c:order val="5"/>
          <c:tx>
            <c:strRef>
              <c:f>Sheet1!$E$1</c:f>
              <c:strCache>
                <c:ptCount val="1"/>
                <c:pt idx="0">
                  <c:v>Heavy TV</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Traveled by Air past 12mths</c:v>
                </c:pt>
                <c:pt idx="1">
                  <c:v>1-4 Business Trips past 12mths</c:v>
                </c:pt>
                <c:pt idx="2">
                  <c:v>Holiday abroad past 12mths</c:v>
                </c:pt>
              </c:strCache>
            </c:strRef>
          </c:cat>
          <c:val>
            <c:numRef>
              <c:f>Sheet1!$E$2:$E$4</c:f>
              <c:numCache>
                <c:formatCode>#,##0.0</c:formatCode>
                <c:ptCount val="3"/>
                <c:pt idx="0">
                  <c:v>78.6</c:v>
                </c:pt>
                <c:pt idx="1">
                  <c:v>71.4</c:v>
                </c:pt>
                <c:pt idx="2">
                  <c:v>72.9</c:v>
                </c:pt>
              </c:numCache>
            </c:numRef>
          </c:val>
        </c:ser>
        <c:dLbls>
          <c:showLegendKey val="0"/>
          <c:showVal val="1"/>
          <c:showCatName val="0"/>
          <c:showSerName val="0"/>
          <c:showPercent val="0"/>
          <c:showBubbleSize val="0"/>
        </c:dLbls>
        <c:gapWidth val="500"/>
        <c:overlap val="-27"/>
        <c:axId val="2079807160"/>
        <c:axId val="2079809784"/>
      </c:barChart>
      <c:catAx>
        <c:axId val="2079807160"/>
        <c:scaling>
          <c:orientation val="minMax"/>
        </c:scaling>
        <c:delete val="0"/>
        <c:axPos val="b"/>
        <c:majorTickMark val="out"/>
        <c:minorTickMark val="none"/>
        <c:tickLblPos val="nextTo"/>
        <c:crossAx val="2079809784"/>
        <c:crosses val="autoZero"/>
        <c:auto val="1"/>
        <c:lblAlgn val="ctr"/>
        <c:lblOffset val="100"/>
        <c:noMultiLvlLbl val="0"/>
      </c:catAx>
      <c:valAx>
        <c:axId val="2079809784"/>
        <c:scaling>
          <c:orientation val="minMax"/>
        </c:scaling>
        <c:delete val="0"/>
        <c:axPos val="l"/>
        <c:majorGridlines/>
        <c:numFmt formatCode="#,##0" sourceLinked="0"/>
        <c:majorTickMark val="out"/>
        <c:minorTickMark val="none"/>
        <c:tickLblPos val="nextTo"/>
        <c:crossAx val="207980716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Sheet1!$B$1</c:f>
              <c:strCache>
                <c:ptCount val="1"/>
                <c:pt idx="0">
                  <c:v>Heavy OOH Users</c:v>
                </c:pt>
              </c:strCache>
            </c:strRef>
          </c:tx>
          <c:invertIfNegative val="0"/>
          <c:dPt>
            <c:idx val="0"/>
            <c:invertIfNegative val="0"/>
            <c:bubble3D val="0"/>
            <c:spPr>
              <a:solidFill>
                <a:srgbClr val="8B2CB1"/>
              </a:solidFill>
            </c:spPr>
          </c:dPt>
          <c:dPt>
            <c:idx val="1"/>
            <c:invertIfNegative val="0"/>
            <c:bubble3D val="0"/>
            <c:spPr>
              <a:solidFill>
                <a:srgbClr val="FF7E0E"/>
              </a:solidFill>
            </c:spPr>
          </c:dPt>
          <c:dPt>
            <c:idx val="2"/>
            <c:invertIfNegative val="0"/>
            <c:bubble3D val="0"/>
            <c:spPr>
              <a:solidFill>
                <a:srgbClr val="99C900"/>
              </a:solidFill>
            </c:spPr>
          </c:dPt>
          <c:dPt>
            <c:idx val="3"/>
            <c:invertIfNegative val="0"/>
            <c:bubble3D val="0"/>
            <c:spPr>
              <a:solidFill>
                <a:srgbClr val="00C6B7"/>
              </a:solidFill>
            </c:spPr>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Seen Any Ads Anytime</c:v>
                </c:pt>
                <c:pt idx="1">
                  <c:v>Seen any OOH Anytime</c:v>
                </c:pt>
                <c:pt idx="2">
                  <c:v>Seen Any Ads Past 30 minutes</c:v>
                </c:pt>
                <c:pt idx="3">
                  <c:v>Seen Any OOH Past 30 minutes</c:v>
                </c:pt>
              </c:strCache>
            </c:strRef>
          </c:cat>
          <c:val>
            <c:numRef>
              <c:f>Sheet1!$B$2:$B$5</c:f>
              <c:numCache>
                <c:formatCode>0%</c:formatCode>
                <c:ptCount val="4"/>
                <c:pt idx="0">
                  <c:v>0.98</c:v>
                </c:pt>
                <c:pt idx="1">
                  <c:v>0.9</c:v>
                </c:pt>
                <c:pt idx="2">
                  <c:v>0.43</c:v>
                </c:pt>
                <c:pt idx="3">
                  <c:v>0.34</c:v>
                </c:pt>
              </c:numCache>
            </c:numRef>
          </c:val>
        </c:ser>
        <c:dLbls>
          <c:showLegendKey val="0"/>
          <c:showVal val="0"/>
          <c:showCatName val="0"/>
          <c:showSerName val="0"/>
          <c:showPercent val="0"/>
          <c:showBubbleSize val="0"/>
        </c:dLbls>
        <c:gapWidth val="150"/>
        <c:overlap val="-27"/>
        <c:axId val="2107578104"/>
        <c:axId val="2106781800"/>
      </c:barChart>
      <c:catAx>
        <c:axId val="2107578104"/>
        <c:scaling>
          <c:orientation val="minMax"/>
        </c:scaling>
        <c:delete val="0"/>
        <c:axPos val="b"/>
        <c:majorTickMark val="out"/>
        <c:minorTickMark val="none"/>
        <c:tickLblPos val="nextTo"/>
        <c:crossAx val="2106781800"/>
        <c:crosses val="autoZero"/>
        <c:auto val="1"/>
        <c:lblAlgn val="ctr"/>
        <c:lblOffset val="100"/>
        <c:noMultiLvlLbl val="0"/>
      </c:catAx>
      <c:valAx>
        <c:axId val="2106781800"/>
        <c:scaling>
          <c:orientation val="minMax"/>
          <c:max val="1.0"/>
        </c:scaling>
        <c:delete val="0"/>
        <c:axPos val="l"/>
        <c:majorGridlines/>
        <c:numFmt formatCode="0%" sourceLinked="1"/>
        <c:majorTickMark val="out"/>
        <c:minorTickMark val="none"/>
        <c:tickLblPos val="nextTo"/>
        <c:crossAx val="2107578104"/>
        <c:crosses val="autoZero"/>
        <c:crossBetween val="between"/>
        <c:majorUnit val="0.2"/>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Out of Home</c:v>
                </c:pt>
                <c:pt idx="1">
                  <c:v>TV</c:v>
                </c:pt>
                <c:pt idx="2">
                  <c:v>Radio</c:v>
                </c:pt>
                <c:pt idx="3">
                  <c:v>Online</c:v>
                </c:pt>
                <c:pt idx="4">
                  <c:v>Print</c:v>
                </c:pt>
              </c:strCache>
            </c:strRef>
          </c:cat>
          <c:val>
            <c:numRef>
              <c:f>Sheet1!$B$2:$B$6</c:f>
              <c:numCache>
                <c:formatCode>"£"#,##0.00_);[Red]\("£"#,##0.00\)</c:formatCode>
                <c:ptCount val="5"/>
                <c:pt idx="0">
                  <c:v>5.01</c:v>
                </c:pt>
                <c:pt idx="1">
                  <c:v>4.29</c:v>
                </c:pt>
                <c:pt idx="2">
                  <c:v>3.08</c:v>
                </c:pt>
                <c:pt idx="3">
                  <c:v>2.49</c:v>
                </c:pt>
                <c:pt idx="4">
                  <c:v>2.43</c:v>
                </c:pt>
              </c:numCache>
            </c:numRef>
          </c:val>
        </c:ser>
        <c:dLbls>
          <c:showLegendKey val="0"/>
          <c:showVal val="0"/>
          <c:showCatName val="0"/>
          <c:showSerName val="0"/>
          <c:showPercent val="0"/>
          <c:showBubbleSize val="0"/>
        </c:dLbls>
        <c:gapWidth val="150"/>
        <c:overlap val="-27"/>
        <c:axId val="2106810392"/>
        <c:axId val="2106824552"/>
      </c:barChart>
      <c:catAx>
        <c:axId val="2106810392"/>
        <c:scaling>
          <c:orientation val="minMax"/>
        </c:scaling>
        <c:delete val="0"/>
        <c:axPos val="b"/>
        <c:majorTickMark val="out"/>
        <c:minorTickMark val="none"/>
        <c:tickLblPos val="nextTo"/>
        <c:crossAx val="2106824552"/>
        <c:crosses val="autoZero"/>
        <c:auto val="1"/>
        <c:lblAlgn val="ctr"/>
        <c:lblOffset val="100"/>
        <c:noMultiLvlLbl val="0"/>
      </c:catAx>
      <c:valAx>
        <c:axId val="2106824552"/>
        <c:scaling>
          <c:orientation val="minMax"/>
        </c:scaling>
        <c:delete val="0"/>
        <c:axPos val="l"/>
        <c:majorGridlines/>
        <c:numFmt formatCode="&quot;£&quot;#,##0.00_);[Red]\(&quot;£&quot;#,##0.00\)" sourceLinked="1"/>
        <c:majorTickMark val="out"/>
        <c:minorTickMark val="none"/>
        <c:tickLblPos val="nextTo"/>
        <c:crossAx val="2106810392"/>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Beach holiday past 12mths</c:v>
                </c:pt>
                <c:pt idx="1">
                  <c:v>Golfing holiday past 12mths</c:v>
                </c:pt>
                <c:pt idx="2">
                  <c:v>Skiing/winter sports past 12mths</c:v>
                </c:pt>
              </c:strCache>
            </c:strRef>
          </c:cat>
          <c:val>
            <c:numRef>
              <c:f>Sheet1!$B$2:$B$4</c:f>
              <c:numCache>
                <c:formatCode>General</c:formatCode>
                <c:ptCount val="3"/>
                <c:pt idx="0">
                  <c:v>105.4</c:v>
                </c:pt>
                <c:pt idx="1">
                  <c:v>151.6</c:v>
                </c:pt>
                <c:pt idx="2">
                  <c:v>170.8</c:v>
                </c:pt>
              </c:numCache>
            </c:numRef>
          </c:val>
        </c:ser>
        <c:ser>
          <c:idx val="1"/>
          <c:order val="1"/>
          <c:tx>
            <c:strRef>
              <c:f>Sheet1!$C$1</c:f>
              <c:strCache>
                <c:ptCount val="1"/>
                <c:pt idx="0">
                  <c:v>Heavy Newspapers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Beach holiday past 12mths</c:v>
                </c:pt>
                <c:pt idx="1">
                  <c:v>Golfing holiday past 12mths</c:v>
                </c:pt>
                <c:pt idx="2">
                  <c:v>Skiing/winter sports past 12mths</c:v>
                </c:pt>
              </c:strCache>
            </c:strRef>
          </c:cat>
          <c:val>
            <c:numRef>
              <c:f>Sheet1!$C$2:$C$4</c:f>
              <c:numCache>
                <c:formatCode>General</c:formatCode>
                <c:ptCount val="3"/>
                <c:pt idx="0">
                  <c:v>97.7</c:v>
                </c:pt>
                <c:pt idx="1">
                  <c:v>114.2</c:v>
                </c:pt>
                <c:pt idx="2">
                  <c:v>48.7</c:v>
                </c:pt>
              </c:numCache>
            </c:numRef>
          </c:val>
        </c:ser>
        <c:ser>
          <c:idx val="2"/>
          <c:order val="2"/>
          <c:tx>
            <c:strRef>
              <c:f>Sheet1!$D$1</c:f>
              <c:strCache>
                <c:ptCount val="1"/>
                <c:pt idx="0">
                  <c:v>Heavy Magazines</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Beach holiday past 12mths</c:v>
                </c:pt>
                <c:pt idx="1">
                  <c:v>Golfing holiday past 12mths</c:v>
                </c:pt>
                <c:pt idx="2">
                  <c:v>Skiing/winter sports past 12mths</c:v>
                </c:pt>
              </c:strCache>
            </c:strRef>
          </c:cat>
          <c:val>
            <c:numRef>
              <c:f>Sheet1!$D$2:$D$4</c:f>
              <c:numCache>
                <c:formatCode>General</c:formatCode>
                <c:ptCount val="3"/>
                <c:pt idx="0">
                  <c:v>102.9</c:v>
                </c:pt>
                <c:pt idx="1">
                  <c:v>143.0</c:v>
                </c:pt>
                <c:pt idx="2">
                  <c:v>159.0</c:v>
                </c:pt>
              </c:numCache>
            </c:numRef>
          </c:val>
        </c:ser>
        <c:ser>
          <c:idx val="3"/>
          <c:order val="3"/>
          <c:tx>
            <c:strRef>
              <c:f>Sheet1!$E$1</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Beach holiday past 12mths</c:v>
                </c:pt>
                <c:pt idx="1">
                  <c:v>Golfing holiday past 12mths</c:v>
                </c:pt>
                <c:pt idx="2">
                  <c:v>Skiing/winter sports past 12mths</c:v>
                </c:pt>
              </c:strCache>
            </c:strRef>
          </c:cat>
          <c:val>
            <c:numRef>
              <c:f>Sheet1!$E$2:$E$4</c:f>
              <c:numCache>
                <c:formatCode>General</c:formatCode>
                <c:ptCount val="3"/>
                <c:pt idx="0">
                  <c:v>84.5</c:v>
                </c:pt>
                <c:pt idx="1">
                  <c:v>91.0</c:v>
                </c:pt>
                <c:pt idx="2">
                  <c:v>30.0</c:v>
                </c:pt>
              </c:numCache>
            </c:numRef>
          </c:val>
        </c:ser>
        <c:ser>
          <c:idx val="4"/>
          <c:order val="4"/>
          <c:tx>
            <c:strRef>
              <c:f>Sheet1!$F$1</c:f>
              <c:strCache>
                <c:ptCount val="1"/>
                <c:pt idx="0">
                  <c:v>Heavy Radio</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Beach holiday past 12mths</c:v>
                </c:pt>
                <c:pt idx="1">
                  <c:v>Golfing holiday past 12mths</c:v>
                </c:pt>
                <c:pt idx="2">
                  <c:v>Skiing/winter sports past 12mths</c:v>
                </c:pt>
              </c:strCache>
            </c:strRef>
          </c:cat>
          <c:val>
            <c:numRef>
              <c:f>Sheet1!$F$2:$F$4</c:f>
              <c:numCache>
                <c:formatCode>General</c:formatCode>
                <c:ptCount val="3"/>
                <c:pt idx="0">
                  <c:v>100.0</c:v>
                </c:pt>
                <c:pt idx="1">
                  <c:v>86.8</c:v>
                </c:pt>
                <c:pt idx="2">
                  <c:v>63.9</c:v>
                </c:pt>
              </c:numCache>
            </c:numRef>
          </c:val>
        </c:ser>
        <c:ser>
          <c:idx val="5"/>
          <c:order val="5"/>
          <c:tx>
            <c:strRef>
              <c:f>Sheet1!$G$1</c:f>
              <c:strCache>
                <c:ptCount val="1"/>
                <c:pt idx="0">
                  <c:v>Heavy Internet</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Beach holiday past 12mths</c:v>
                </c:pt>
                <c:pt idx="1">
                  <c:v>Golfing holiday past 12mths</c:v>
                </c:pt>
                <c:pt idx="2">
                  <c:v>Skiing/winter sports past 12mths</c:v>
                </c:pt>
              </c:strCache>
            </c:strRef>
          </c:cat>
          <c:val>
            <c:numRef>
              <c:f>Sheet1!$G$2:$G$4</c:f>
              <c:numCache>
                <c:formatCode>General</c:formatCode>
                <c:ptCount val="3"/>
                <c:pt idx="0">
                  <c:v>98.2</c:v>
                </c:pt>
                <c:pt idx="1">
                  <c:v>82.2</c:v>
                </c:pt>
                <c:pt idx="2">
                  <c:v>142.8</c:v>
                </c:pt>
              </c:numCache>
            </c:numRef>
          </c:val>
        </c:ser>
        <c:dLbls>
          <c:showLegendKey val="0"/>
          <c:showVal val="1"/>
          <c:showCatName val="0"/>
          <c:showSerName val="0"/>
          <c:showPercent val="0"/>
          <c:showBubbleSize val="0"/>
        </c:dLbls>
        <c:gapWidth val="500"/>
        <c:overlap val="-27"/>
        <c:axId val="2074192024"/>
        <c:axId val="2087109880"/>
      </c:barChart>
      <c:catAx>
        <c:axId val="2074192024"/>
        <c:scaling>
          <c:orientation val="minMax"/>
        </c:scaling>
        <c:delete val="0"/>
        <c:axPos val="b"/>
        <c:majorTickMark val="out"/>
        <c:minorTickMark val="none"/>
        <c:tickLblPos val="nextTo"/>
        <c:crossAx val="2087109880"/>
        <c:crosses val="autoZero"/>
        <c:auto val="1"/>
        <c:lblAlgn val="ctr"/>
        <c:lblOffset val="100"/>
        <c:noMultiLvlLbl val="0"/>
      </c:catAx>
      <c:valAx>
        <c:axId val="2087109880"/>
        <c:scaling>
          <c:orientation val="minMax"/>
        </c:scaling>
        <c:delete val="0"/>
        <c:axPos val="l"/>
        <c:majorGridlines/>
        <c:numFmt formatCode="General" sourceLinked="1"/>
        <c:majorTickMark val="out"/>
        <c:minorTickMark val="none"/>
        <c:tickLblPos val="nextTo"/>
        <c:crossAx val="2074192024"/>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 highest spend on holidays/short breaks past 12 mths</c:v>
                </c:pt>
              </c:strCache>
            </c:strRef>
          </c:cat>
          <c:val>
            <c:numRef>
              <c:f>Sheet1!$B$2</c:f>
              <c:numCache>
                <c:formatCode>###,###,###,###,##0.0############</c:formatCode>
                <c:ptCount val="1"/>
                <c:pt idx="0">
                  <c:v>21.3</c:v>
                </c:pt>
              </c:numCache>
            </c:numRef>
          </c:val>
        </c:ser>
        <c:ser>
          <c:idx val="1"/>
          <c:order val="1"/>
          <c:tx>
            <c:strRef>
              <c:f>Sheet1!$G$1</c:f>
              <c:strCache>
                <c:ptCount val="1"/>
                <c:pt idx="0">
                  <c:v>Heavy Internet</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 highest spend on holidays/short breaks past 12 mths</c:v>
                </c:pt>
              </c:strCache>
            </c:strRef>
          </c:cat>
          <c:val>
            <c:numRef>
              <c:f>Sheet1!$G$2</c:f>
              <c:numCache>
                <c:formatCode>###,###,###,###,##0.0############</c:formatCode>
                <c:ptCount val="1"/>
                <c:pt idx="0">
                  <c:v>17.0</c:v>
                </c:pt>
              </c:numCache>
            </c:numRef>
          </c:val>
        </c:ser>
        <c:ser>
          <c:idx val="2"/>
          <c:order val="2"/>
          <c:tx>
            <c:strRef>
              <c:f>Sheet1!$F$1</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 highest spend on holidays/short breaks past 12 mths</c:v>
                </c:pt>
              </c:strCache>
            </c:strRef>
          </c:cat>
          <c:val>
            <c:numRef>
              <c:f>Sheet1!$F$2</c:f>
              <c:numCache>
                <c:formatCode>###,###,###,###,##0.0############</c:formatCode>
                <c:ptCount val="1"/>
                <c:pt idx="0">
                  <c:v>16.5</c:v>
                </c:pt>
              </c:numCache>
            </c:numRef>
          </c:val>
        </c:ser>
        <c:ser>
          <c:idx val="3"/>
          <c:order val="3"/>
          <c:tx>
            <c:strRef>
              <c:f>Sheet1!$C$1</c:f>
              <c:strCache>
                <c:ptCount val="1"/>
                <c:pt idx="0">
                  <c:v>Heavy Newspapers</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 highest spend on holidays/short breaks past 12 mths</c:v>
                </c:pt>
              </c:strCache>
            </c:strRef>
          </c:cat>
          <c:val>
            <c:numRef>
              <c:f>Sheet1!$C$2</c:f>
              <c:numCache>
                <c:formatCode>###,###,###,###,##0.0############</c:formatCode>
                <c:ptCount val="1"/>
                <c:pt idx="0">
                  <c:v>15.6</c:v>
                </c:pt>
              </c:numCache>
            </c:numRef>
          </c:val>
        </c:ser>
        <c:ser>
          <c:idx val="4"/>
          <c:order val="4"/>
          <c:tx>
            <c:strRef>
              <c:f>Sheet1!$E$1</c:f>
              <c:strCache>
                <c:ptCount val="1"/>
                <c:pt idx="0">
                  <c:v>Heavy TV</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 highest spend on holidays/short breaks past 12 mths</c:v>
                </c:pt>
              </c:strCache>
            </c:strRef>
          </c:cat>
          <c:val>
            <c:numRef>
              <c:f>Sheet1!$E$2</c:f>
              <c:numCache>
                <c:formatCode>###,###,###,###,##0.0############</c:formatCode>
                <c:ptCount val="1"/>
                <c:pt idx="0">
                  <c:v>14.5</c:v>
                </c:pt>
              </c:numCache>
            </c:numRef>
          </c:val>
        </c:ser>
        <c:ser>
          <c:idx val="5"/>
          <c:order val="5"/>
          <c:tx>
            <c:strRef>
              <c:f>Sheet1!$D$1</c:f>
              <c:strCache>
                <c:ptCount val="1"/>
                <c:pt idx="0">
                  <c:v>Heavy Magazines</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 highest spend on holidays/short breaks past 12 mths</c:v>
                </c:pt>
              </c:strCache>
            </c:strRef>
          </c:cat>
          <c:val>
            <c:numRef>
              <c:f>Sheet1!$D$2</c:f>
              <c:numCache>
                <c:formatCode>###,###,###,###,##0.0############</c:formatCode>
                <c:ptCount val="1"/>
                <c:pt idx="0">
                  <c:v>13.2</c:v>
                </c:pt>
              </c:numCache>
            </c:numRef>
          </c:val>
        </c:ser>
        <c:dLbls>
          <c:showLegendKey val="0"/>
          <c:showVal val="1"/>
          <c:showCatName val="0"/>
          <c:showSerName val="0"/>
          <c:showPercent val="0"/>
          <c:showBubbleSize val="0"/>
        </c:dLbls>
        <c:gapWidth val="500"/>
        <c:overlap val="-27"/>
        <c:axId val="2088030200"/>
        <c:axId val="2107460776"/>
      </c:barChart>
      <c:catAx>
        <c:axId val="2088030200"/>
        <c:scaling>
          <c:orientation val="minMax"/>
        </c:scaling>
        <c:delete val="0"/>
        <c:axPos val="b"/>
        <c:majorTickMark val="out"/>
        <c:minorTickMark val="none"/>
        <c:tickLblPos val="nextTo"/>
        <c:crossAx val="2107460776"/>
        <c:crosses val="autoZero"/>
        <c:auto val="1"/>
        <c:lblAlgn val="ctr"/>
        <c:lblOffset val="100"/>
        <c:noMultiLvlLbl val="0"/>
      </c:catAx>
      <c:valAx>
        <c:axId val="2107460776"/>
        <c:scaling>
          <c:orientation val="minMax"/>
        </c:scaling>
        <c:delete val="0"/>
        <c:axPos val="l"/>
        <c:majorGridlines/>
        <c:numFmt formatCode="###,###,###,###,##0.0############" sourceLinked="1"/>
        <c:majorTickMark val="out"/>
        <c:minorTickMark val="none"/>
        <c:tickLblPos val="nextTo"/>
        <c:crossAx val="208803020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Heavy OOH Users</c:v>
                </c:pt>
              </c:strCache>
            </c:strRef>
          </c:tx>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I like holidays where activities are organised</c:v>
                </c:pt>
                <c:pt idx="1">
                  <c:v>I like to take holidays off the beaten track</c:v>
                </c:pt>
                <c:pt idx="2">
                  <c:v>I like the idea of travelling abroad</c:v>
                </c:pt>
                <c:pt idx="3">
                  <c:v>I try to go somewhere different every time</c:v>
                </c:pt>
              </c:strCache>
            </c:strRef>
          </c:cat>
          <c:val>
            <c:numRef>
              <c:f>Sheet1!$B$2:$B$5</c:f>
              <c:numCache>
                <c:formatCode>General</c:formatCode>
                <c:ptCount val="4"/>
                <c:pt idx="0">
                  <c:v>136.0</c:v>
                </c:pt>
                <c:pt idx="1">
                  <c:v>118.0</c:v>
                </c:pt>
                <c:pt idx="2">
                  <c:v>114.0</c:v>
                </c:pt>
                <c:pt idx="3">
                  <c:v>112.0</c:v>
                </c:pt>
              </c:numCache>
            </c:numRef>
          </c:val>
        </c:ser>
        <c:dLbls>
          <c:showLegendKey val="0"/>
          <c:showVal val="0"/>
          <c:showCatName val="0"/>
          <c:showSerName val="0"/>
          <c:showPercent val="0"/>
          <c:showBubbleSize val="0"/>
        </c:dLbls>
        <c:gapWidth val="150"/>
        <c:overlap val="-27"/>
        <c:axId val="2107297576"/>
        <c:axId val="2088016840"/>
      </c:barChart>
      <c:catAx>
        <c:axId val="2107297576"/>
        <c:scaling>
          <c:orientation val="minMax"/>
        </c:scaling>
        <c:delete val="0"/>
        <c:axPos val="b"/>
        <c:majorTickMark val="out"/>
        <c:minorTickMark val="none"/>
        <c:tickLblPos val="nextTo"/>
        <c:crossAx val="2088016840"/>
        <c:crosses val="autoZero"/>
        <c:auto val="1"/>
        <c:lblAlgn val="ctr"/>
        <c:lblOffset val="100"/>
        <c:noMultiLvlLbl val="0"/>
      </c:catAx>
      <c:valAx>
        <c:axId val="2088016840"/>
        <c:scaling>
          <c:orientation val="minMax"/>
        </c:scaling>
        <c:delete val="0"/>
        <c:axPos val="l"/>
        <c:majorGridlines/>
        <c:numFmt formatCode="General" sourceLinked="1"/>
        <c:majorTickMark val="out"/>
        <c:minorTickMark val="none"/>
        <c:tickLblPos val="nextTo"/>
        <c:crossAx val="2107297576"/>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I like the idea of travelling abroad</c:v>
                </c:pt>
              </c:strCache>
            </c:strRef>
          </c:tx>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I really like to try new drinks</c:v>
                </c:pt>
              </c:strCache>
            </c:strRef>
          </c:cat>
          <c:val>
            <c:numRef>
              <c:f>Sheet1!$B$2</c:f>
              <c:numCache>
                <c:formatCode>0%</c:formatCode>
                <c:ptCount val="1"/>
                <c:pt idx="0">
                  <c:v>0.75</c:v>
                </c:pt>
              </c:numCache>
            </c:numRef>
          </c:val>
        </c:ser>
        <c:dLbls>
          <c:showLegendKey val="0"/>
          <c:showVal val="0"/>
          <c:showCatName val="0"/>
          <c:showSerName val="0"/>
          <c:showPercent val="0"/>
          <c:showBubbleSize val="0"/>
        </c:dLbls>
        <c:gapWidth val="150"/>
        <c:overlap val="-27"/>
        <c:axId val="2085522984"/>
        <c:axId val="2085525992"/>
      </c:barChart>
      <c:catAx>
        <c:axId val="2085522984"/>
        <c:scaling>
          <c:orientation val="minMax"/>
        </c:scaling>
        <c:delete val="0"/>
        <c:axPos val="b"/>
        <c:majorTickMark val="out"/>
        <c:minorTickMark val="none"/>
        <c:tickLblPos val="nextTo"/>
        <c:txPr>
          <a:bodyPr/>
          <a:lstStyle/>
          <a:p>
            <a:pPr>
              <a:defRPr sz="1050"/>
            </a:pPr>
            <a:endParaRPr lang="en-US"/>
          </a:p>
        </c:txPr>
        <c:crossAx val="2085525992"/>
        <c:crosses val="autoZero"/>
        <c:auto val="1"/>
        <c:lblAlgn val="ctr"/>
        <c:lblOffset val="100"/>
        <c:noMultiLvlLbl val="0"/>
      </c:catAx>
      <c:valAx>
        <c:axId val="2085525992"/>
        <c:scaling>
          <c:orientation val="minMax"/>
          <c:max val="1.0"/>
        </c:scaling>
        <c:delete val="0"/>
        <c:axPos val="l"/>
        <c:majorGridlines/>
        <c:numFmt formatCode="0%" sourceLinked="0"/>
        <c:majorTickMark val="out"/>
        <c:minorTickMark val="none"/>
        <c:tickLblPos val="nextTo"/>
        <c:crossAx val="2085522984"/>
        <c:crosses val="autoZero"/>
        <c:crossBetween val="between"/>
        <c:majorUnit val="0.2"/>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Extensive knowledge of sector</c:v>
                </c:pt>
                <c:pt idx="1">
                  <c:v>Very likely to convince others on brands_sector</c:v>
                </c:pt>
                <c:pt idx="2">
                  <c:v>Post comments/views about sector online</c:v>
                </c:pt>
                <c:pt idx="3">
                  <c:v>Sector Champions </c:v>
                </c:pt>
                <c:pt idx="4">
                  <c:v>Sector Connectors (connect regularly)</c:v>
                </c:pt>
                <c:pt idx="5">
                  <c:v>Sector Influencers (influence many people)</c:v>
                </c:pt>
                <c:pt idx="6">
                  <c:v>Sector Mavens (knowledge exchangers)</c:v>
                </c:pt>
                <c:pt idx="7">
                  <c:v>Sector Salespeople (highly persuasive)</c:v>
                </c:pt>
              </c:strCache>
            </c:strRef>
          </c:cat>
          <c:val>
            <c:numRef>
              <c:f>Sheet1!$B$2:$B$9</c:f>
              <c:numCache>
                <c:formatCode>General</c:formatCode>
                <c:ptCount val="8"/>
                <c:pt idx="0">
                  <c:v>122.0</c:v>
                </c:pt>
                <c:pt idx="1">
                  <c:v>137.0</c:v>
                </c:pt>
                <c:pt idx="2">
                  <c:v>133.0</c:v>
                </c:pt>
                <c:pt idx="3">
                  <c:v>128.0</c:v>
                </c:pt>
                <c:pt idx="4">
                  <c:v>128.0</c:v>
                </c:pt>
                <c:pt idx="5">
                  <c:v>125.0</c:v>
                </c:pt>
                <c:pt idx="6">
                  <c:v>122.0</c:v>
                </c:pt>
                <c:pt idx="7">
                  <c:v>137.0</c:v>
                </c:pt>
              </c:numCache>
            </c:numRef>
          </c:val>
        </c:ser>
        <c:dLbls>
          <c:showLegendKey val="0"/>
          <c:showVal val="0"/>
          <c:showCatName val="0"/>
          <c:showSerName val="0"/>
          <c:showPercent val="0"/>
          <c:showBubbleSize val="0"/>
        </c:dLbls>
        <c:gapWidth val="86"/>
        <c:overlap val="-27"/>
        <c:axId val="2054183368"/>
        <c:axId val="2075159592"/>
      </c:barChart>
      <c:catAx>
        <c:axId val="2054183368"/>
        <c:scaling>
          <c:orientation val="minMax"/>
        </c:scaling>
        <c:delete val="0"/>
        <c:axPos val="b"/>
        <c:majorTickMark val="out"/>
        <c:minorTickMark val="none"/>
        <c:tickLblPos val="nextTo"/>
        <c:txPr>
          <a:bodyPr/>
          <a:lstStyle/>
          <a:p>
            <a:pPr>
              <a:defRPr sz="1000"/>
            </a:pPr>
            <a:endParaRPr lang="en-US"/>
          </a:p>
        </c:txPr>
        <c:crossAx val="2075159592"/>
        <c:crosses val="autoZero"/>
        <c:auto val="1"/>
        <c:lblAlgn val="ctr"/>
        <c:lblOffset val="100"/>
        <c:noMultiLvlLbl val="0"/>
      </c:catAx>
      <c:valAx>
        <c:axId val="2075159592"/>
        <c:scaling>
          <c:orientation val="minMax"/>
        </c:scaling>
        <c:delete val="0"/>
        <c:axPos val="l"/>
        <c:majorGridlines/>
        <c:numFmt formatCode="General" sourceLinked="1"/>
        <c:majorTickMark val="out"/>
        <c:minorTickMark val="none"/>
        <c:tickLblPos val="nextTo"/>
        <c:crossAx val="2054183368"/>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Seen OOH</c:v>
                </c:pt>
              </c:strCache>
            </c:strRef>
          </c:tx>
          <c:spPr>
            <a:solidFill>
              <a:srgbClr val="8B2CB1"/>
            </a:solidFill>
          </c:spPr>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Sheet1!$A$2:$A$3</c:f>
              <c:strCache>
                <c:ptCount val="2"/>
                <c:pt idx="0">
                  <c:v>Learnt about travel companies and products</c:v>
                </c:pt>
                <c:pt idx="1">
                  <c:v>Looked at travel products</c:v>
                </c:pt>
              </c:strCache>
            </c:strRef>
          </c:cat>
          <c:val>
            <c:numRef>
              <c:f>Sheet1!$B$2:$B$3</c:f>
              <c:numCache>
                <c:formatCode>0%</c:formatCode>
                <c:ptCount val="2"/>
                <c:pt idx="0">
                  <c:v>0.41</c:v>
                </c:pt>
                <c:pt idx="1">
                  <c:v>0.33</c:v>
                </c:pt>
              </c:numCache>
            </c:numRef>
          </c:val>
        </c:ser>
        <c:ser>
          <c:idx val="1"/>
          <c:order val="1"/>
          <c:tx>
            <c:strRef>
              <c:f>Sheet1!$C$1</c:f>
              <c:strCache>
                <c:ptCount val="1"/>
                <c:pt idx="0">
                  <c:v>Not seen OOH</c:v>
                </c:pt>
              </c:strCache>
            </c:strRef>
          </c:tx>
          <c:spPr>
            <a:solidFill>
              <a:srgbClr val="FF7E0E"/>
            </a:solidFill>
          </c:spPr>
          <c:invertIfNegative val="0"/>
          <c:dLbls>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Learnt about travel companies and products</c:v>
                </c:pt>
                <c:pt idx="1">
                  <c:v>Looked at travel products</c:v>
                </c:pt>
              </c:strCache>
            </c:strRef>
          </c:cat>
          <c:val>
            <c:numRef>
              <c:f>Sheet1!$C$2:$C$3</c:f>
              <c:numCache>
                <c:formatCode>0%</c:formatCode>
                <c:ptCount val="2"/>
                <c:pt idx="0">
                  <c:v>0.23</c:v>
                </c:pt>
                <c:pt idx="1">
                  <c:v>0.13</c:v>
                </c:pt>
              </c:numCache>
            </c:numRef>
          </c:val>
        </c:ser>
        <c:dLbls>
          <c:showLegendKey val="0"/>
          <c:showVal val="0"/>
          <c:showCatName val="0"/>
          <c:showSerName val="0"/>
          <c:showPercent val="0"/>
          <c:showBubbleSize val="0"/>
        </c:dLbls>
        <c:gapWidth val="150"/>
        <c:overlap val="-27"/>
        <c:axId val="2074139240"/>
        <c:axId val="2074146680"/>
      </c:barChart>
      <c:catAx>
        <c:axId val="2074139240"/>
        <c:scaling>
          <c:orientation val="minMax"/>
        </c:scaling>
        <c:delete val="0"/>
        <c:axPos val="b"/>
        <c:majorTickMark val="out"/>
        <c:minorTickMark val="none"/>
        <c:tickLblPos val="nextTo"/>
        <c:crossAx val="2074146680"/>
        <c:crosses val="autoZero"/>
        <c:auto val="1"/>
        <c:lblAlgn val="ctr"/>
        <c:lblOffset val="100"/>
        <c:noMultiLvlLbl val="0"/>
      </c:catAx>
      <c:valAx>
        <c:axId val="2074146680"/>
        <c:scaling>
          <c:orientation val="minMax"/>
        </c:scaling>
        <c:delete val="0"/>
        <c:axPos val="l"/>
        <c:majorGridlines/>
        <c:numFmt formatCode="0%" sourceLinked="1"/>
        <c:majorTickMark val="out"/>
        <c:minorTickMark val="none"/>
        <c:tickLblPos val="nextTo"/>
        <c:crossAx val="207413924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Outdoor</c:v>
                </c:pt>
              </c:strCache>
            </c:strRef>
          </c:tx>
          <c:spPr>
            <a:solidFill>
              <a:srgbClr val="8B2CB1"/>
            </a:solidFill>
          </c:spPr>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Travel brands</c:v>
                </c:pt>
              </c:strCache>
            </c:strRef>
          </c:cat>
          <c:val>
            <c:numRef>
              <c:f>Sheet1!$B$2</c:f>
              <c:numCache>
                <c:formatCode>0.0%</c:formatCode>
                <c:ptCount val="1"/>
                <c:pt idx="0">
                  <c:v>0.055</c:v>
                </c:pt>
              </c:numCache>
            </c:numRef>
          </c:val>
        </c:ser>
        <c:ser>
          <c:idx val="1"/>
          <c:order val="1"/>
          <c:tx>
            <c:strRef>
              <c:f>Sheet1!$C$1</c:f>
              <c:strCache>
                <c:ptCount val="1"/>
                <c:pt idx="0">
                  <c:v>TV</c:v>
                </c:pt>
              </c:strCache>
            </c:strRef>
          </c:tx>
          <c:spPr>
            <a:solidFill>
              <a:srgbClr val="FF7E0E"/>
            </a:solidFill>
          </c:spPr>
          <c:invertIfNegative val="0"/>
          <c:dLbls>
            <c:showLegendKey val="0"/>
            <c:showVal val="1"/>
            <c:showCatName val="0"/>
            <c:showSerName val="0"/>
            <c:showPercent val="0"/>
            <c:showBubbleSize val="0"/>
            <c:showLeaderLines val="0"/>
          </c:dLbls>
          <c:cat>
            <c:strRef>
              <c:f>Sheet1!$A$2</c:f>
              <c:strCache>
                <c:ptCount val="1"/>
                <c:pt idx="0">
                  <c:v>Travel brands</c:v>
                </c:pt>
              </c:strCache>
            </c:strRef>
          </c:cat>
          <c:val>
            <c:numRef>
              <c:f>Sheet1!$C$2</c:f>
              <c:numCache>
                <c:formatCode>0.0%</c:formatCode>
                <c:ptCount val="1"/>
                <c:pt idx="0">
                  <c:v>0.035</c:v>
                </c:pt>
              </c:numCache>
            </c:numRef>
          </c:val>
        </c:ser>
        <c:dLbls>
          <c:showLegendKey val="0"/>
          <c:showVal val="0"/>
          <c:showCatName val="0"/>
          <c:showSerName val="0"/>
          <c:showPercent val="0"/>
          <c:showBubbleSize val="0"/>
        </c:dLbls>
        <c:gapWidth val="150"/>
        <c:overlap val="-27"/>
        <c:axId val="2087882136"/>
        <c:axId val="2087885112"/>
      </c:barChart>
      <c:catAx>
        <c:axId val="2087882136"/>
        <c:scaling>
          <c:orientation val="minMax"/>
        </c:scaling>
        <c:delete val="0"/>
        <c:axPos val="b"/>
        <c:majorTickMark val="out"/>
        <c:minorTickMark val="none"/>
        <c:tickLblPos val="nextTo"/>
        <c:crossAx val="2087885112"/>
        <c:crosses val="autoZero"/>
        <c:auto val="1"/>
        <c:lblAlgn val="ctr"/>
        <c:lblOffset val="100"/>
        <c:noMultiLvlLbl val="0"/>
      </c:catAx>
      <c:valAx>
        <c:axId val="2087885112"/>
        <c:scaling>
          <c:orientation val="minMax"/>
        </c:scaling>
        <c:delete val="0"/>
        <c:axPos val="l"/>
        <c:majorGridlines/>
        <c:numFmt formatCode="0.0%" sourceLinked="1"/>
        <c:majorTickMark val="out"/>
        <c:minorTickMark val="none"/>
        <c:tickLblPos val="nextTo"/>
        <c:crossAx val="2087882136"/>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Sheet1!$A$2</c:f>
              <c:strCache>
                <c:ptCount val="1"/>
                <c:pt idx="0">
                  <c:v>“Have you seen outdoor advertising for travel and holiday destinations recently?”
</c:v>
                </c:pt>
              </c:strCache>
            </c:strRef>
          </c:tx>
          <c:invertIfNegative val="0"/>
          <c:dPt>
            <c:idx val="0"/>
            <c:invertIfNegative val="0"/>
            <c:bubble3D val="0"/>
            <c:spPr>
              <a:solidFill>
                <a:srgbClr val="8B2CB1"/>
              </a:solidFill>
            </c:spPr>
          </c:dPt>
          <c:dPt>
            <c:idx val="1"/>
            <c:invertIfNegative val="0"/>
            <c:bubble3D val="0"/>
            <c:spPr>
              <a:solidFill>
                <a:srgbClr val="FF7E0E"/>
              </a:solidFill>
            </c:spPr>
          </c:dPt>
          <c:dPt>
            <c:idx val="2"/>
            <c:invertIfNegative val="0"/>
            <c:bubble3D val="0"/>
            <c:spPr>
              <a:solidFill>
                <a:srgbClr val="99C900"/>
              </a:solidFill>
            </c:spPr>
          </c:dPt>
          <c:dPt>
            <c:idx val="3"/>
            <c:invertIfNegative val="0"/>
            <c:bubble3D val="0"/>
            <c:spPr>
              <a:solidFill>
                <a:srgbClr val="00C6B7"/>
              </a:solidFill>
            </c:spPr>
          </c:dPt>
          <c:dPt>
            <c:idx val="4"/>
            <c:invertIfNegative val="0"/>
            <c:bubble3D val="0"/>
            <c:spPr>
              <a:solidFill>
                <a:srgbClr val="E31C79"/>
              </a:solidFill>
            </c:spPr>
          </c:dPt>
          <c:dPt>
            <c:idx val="5"/>
            <c:invertIfNegative val="0"/>
            <c:bubble3D val="0"/>
            <c:spPr>
              <a:solidFill>
                <a:srgbClr val="7A7D81"/>
              </a:solidFill>
            </c:spPr>
          </c:dPt>
          <c:dPt>
            <c:idx val="6"/>
            <c:invertIfNegative val="0"/>
            <c:bubble3D val="0"/>
            <c:spPr>
              <a:solidFill>
                <a:srgbClr val="8B2CB1">
                  <a:lumMod val="60000"/>
                  <a:lumOff val="40000"/>
                </a:srgbClr>
              </a:solidFill>
            </c:spPr>
          </c:dPt>
          <c:dPt>
            <c:idx val="7"/>
            <c:invertIfNegative val="0"/>
            <c:bubble3D val="0"/>
            <c:spPr>
              <a:solidFill>
                <a:srgbClr val="FF7E0E">
                  <a:lumMod val="60000"/>
                  <a:lumOff val="40000"/>
                </a:srgbClr>
              </a:solidFill>
            </c:spPr>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Sheet1!$B$1:$J$1</c:f>
              <c:strCache>
                <c:ptCount val="9"/>
                <c:pt idx="0">
                  <c:v>Adults</c:v>
                </c:pt>
                <c:pt idx="1">
                  <c:v>Male</c:v>
                </c:pt>
                <c:pt idx="2">
                  <c:v>Female</c:v>
                </c:pt>
                <c:pt idx="3">
                  <c:v>18-24</c:v>
                </c:pt>
                <c:pt idx="4">
                  <c:v>25-34</c:v>
                </c:pt>
                <c:pt idx="5">
                  <c:v>35-44</c:v>
                </c:pt>
                <c:pt idx="6">
                  <c:v>ABC1</c:v>
                </c:pt>
                <c:pt idx="7">
                  <c:v>London</c:v>
                </c:pt>
                <c:pt idx="8">
                  <c:v>Urban </c:v>
                </c:pt>
              </c:strCache>
            </c:strRef>
          </c:cat>
          <c:val>
            <c:numRef>
              <c:f>Sheet1!$B$2:$J$2</c:f>
              <c:numCache>
                <c:formatCode>0%</c:formatCode>
                <c:ptCount val="9"/>
                <c:pt idx="0">
                  <c:v>0.316</c:v>
                </c:pt>
                <c:pt idx="1">
                  <c:v>0.3624</c:v>
                </c:pt>
                <c:pt idx="2">
                  <c:v>0.2749</c:v>
                </c:pt>
                <c:pt idx="3">
                  <c:v>0.4159</c:v>
                </c:pt>
                <c:pt idx="4">
                  <c:v>0.3646</c:v>
                </c:pt>
                <c:pt idx="5">
                  <c:v>0.3653</c:v>
                </c:pt>
                <c:pt idx="6">
                  <c:v>0.3572</c:v>
                </c:pt>
                <c:pt idx="7">
                  <c:v>0.4926</c:v>
                </c:pt>
                <c:pt idx="8">
                  <c:v>0.3502</c:v>
                </c:pt>
              </c:numCache>
            </c:numRef>
          </c:val>
        </c:ser>
        <c:dLbls>
          <c:showLegendKey val="0"/>
          <c:showVal val="0"/>
          <c:showCatName val="0"/>
          <c:showSerName val="0"/>
          <c:showPercent val="0"/>
          <c:showBubbleSize val="0"/>
        </c:dLbls>
        <c:gapWidth val="77"/>
        <c:overlap val="-27"/>
        <c:axId val="2105716408"/>
        <c:axId val="2087650568"/>
      </c:barChart>
      <c:catAx>
        <c:axId val="2105716408"/>
        <c:scaling>
          <c:orientation val="minMax"/>
        </c:scaling>
        <c:delete val="0"/>
        <c:axPos val="b"/>
        <c:numFmt formatCode="0%" sourceLinked="1"/>
        <c:majorTickMark val="out"/>
        <c:minorTickMark val="none"/>
        <c:tickLblPos val="nextTo"/>
        <c:txPr>
          <a:bodyPr/>
          <a:lstStyle/>
          <a:p>
            <a:pPr>
              <a:defRPr sz="1100"/>
            </a:pPr>
            <a:endParaRPr lang="en-US"/>
          </a:p>
        </c:txPr>
        <c:crossAx val="2087650568"/>
        <c:crosses val="autoZero"/>
        <c:auto val="1"/>
        <c:lblAlgn val="ctr"/>
        <c:lblOffset val="100"/>
        <c:noMultiLvlLbl val="0"/>
      </c:catAx>
      <c:valAx>
        <c:axId val="2087650568"/>
        <c:scaling>
          <c:orientation val="minMax"/>
        </c:scaling>
        <c:delete val="0"/>
        <c:axPos val="l"/>
        <c:majorGridlines/>
        <c:numFmt formatCode="0%" sourceLinked="1"/>
        <c:majorTickMark val="out"/>
        <c:minorTickMark val="none"/>
        <c:tickLblPos val="nextTo"/>
        <c:txPr>
          <a:bodyPr/>
          <a:lstStyle/>
          <a:p>
            <a:pPr>
              <a:defRPr sz="1100"/>
            </a:pPr>
            <a:endParaRPr lang="en-US"/>
          </a:p>
        </c:txPr>
        <c:crossAx val="2105716408"/>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22/09/15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3</a:t>
            </a:fld>
            <a:endParaRPr lang="en-GB"/>
          </a:p>
        </p:txBody>
      </p:sp>
    </p:spTree>
    <p:extLst>
      <p:ext uri="{BB962C8B-B14F-4D97-AF65-F5344CB8AC3E}">
        <p14:creationId xmlns:p14="http://schemas.microsoft.com/office/powerpoint/2010/main" val="333125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mn-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823506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Date</a:t>
            </a:r>
            <a:endParaRPr lang="en-GB"/>
          </a:p>
        </p:txBody>
      </p:sp>
      <p:sp>
        <p:nvSpPr>
          <p:cNvPr id="4" name="Footer Placeholder 3"/>
          <p:cNvSpPr>
            <a:spLocks noGrp="1"/>
          </p:cNvSpPr>
          <p:nvPr>
            <p:ph type="ftr" sz="quarter" idx="11"/>
          </p:nvPr>
        </p:nvSpPr>
        <p:spPr/>
        <p:txBody>
          <a:bodyPr/>
          <a:lstStyle/>
          <a:p>
            <a:r>
              <a:rPr lang="en-GB" smtClean="0"/>
              <a:t>Document Title</a:t>
            </a:r>
            <a:endParaRPr lang="en-GB"/>
          </a:p>
        </p:txBody>
      </p:sp>
      <p:sp>
        <p:nvSpPr>
          <p:cNvPr id="5" name="Slide Number Placeholder 4"/>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a:t>
            </a:r>
            <a:endParaRPr lang="en-GB"/>
          </a:p>
        </p:txBody>
      </p:sp>
      <p:sp>
        <p:nvSpPr>
          <p:cNvPr id="3" name="Footer Placeholder 2"/>
          <p:cNvSpPr>
            <a:spLocks noGrp="1"/>
          </p:cNvSpPr>
          <p:nvPr>
            <p:ph type="ftr" sz="quarter" idx="11"/>
          </p:nvPr>
        </p:nvSpPr>
        <p:spPr/>
        <p:txBody>
          <a:bodyPr/>
          <a:lstStyle/>
          <a:p>
            <a:r>
              <a:rPr lang="en-GB" smtClean="0"/>
              <a:t>Document Title</a:t>
            </a:r>
            <a:endParaRPr lang="en-GB"/>
          </a:p>
        </p:txBody>
      </p:sp>
      <p:sp>
        <p:nvSpPr>
          <p:cNvPr id="4" name="Slide Number Placeholder 3"/>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0"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21458204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36514773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mn-lt"/>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7852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27975788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6002152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8883412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496219"/>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34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2866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smtClean="0"/>
              <a:t>Date</a:t>
            </a:r>
            <a:endParaRPr lang="en-GB"/>
          </a:p>
        </p:txBody>
      </p:sp>
      <p:sp>
        <p:nvSpPr>
          <p:cNvPr id="8" name="Footer Placeholder 7"/>
          <p:cNvSpPr>
            <a:spLocks noGrp="1"/>
          </p:cNvSpPr>
          <p:nvPr>
            <p:ph type="ftr" sz="quarter" idx="11"/>
          </p:nvPr>
        </p:nvSpPr>
        <p:spPr/>
        <p:txBody>
          <a:bodyPr/>
          <a:lstStyle/>
          <a:p>
            <a:r>
              <a:rPr lang="en-GB" smtClean="0"/>
              <a:t>Document Title</a:t>
            </a:r>
            <a:endParaRPr lang="en-GB"/>
          </a:p>
        </p:txBody>
      </p:sp>
      <p:sp>
        <p:nvSpPr>
          <p:cNvPr id="9" name="Slide Number Placeholder 8"/>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34630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068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noChangeAspect="1"/>
          </p:cNvGrpSpPr>
          <p:nvPr userDrawn="1"/>
        </p:nvGrpSpPr>
        <p:grpSpPr>
          <a:xfrm>
            <a:off x="431006" y="6329881"/>
            <a:ext cx="1476000" cy="196205"/>
            <a:chOff x="6905625" y="4194175"/>
            <a:chExt cx="3152775" cy="419100"/>
          </a:xfrm>
          <a:solidFill>
            <a:schemeClr val="accent5"/>
          </a:solidFill>
        </p:grpSpPr>
        <p:sp>
          <p:nvSpPr>
            <p:cNvPr id="14"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5" r:id="rId4"/>
    <p:sldLayoutId id="2147483650" r:id="rId5"/>
    <p:sldLayoutId id="2147483666" r:id="rId6"/>
    <p:sldLayoutId id="2147483667" r:id="rId7"/>
    <p:sldLayoutId id="2147483652" r:id="rId8"/>
    <p:sldLayoutId id="2147483653" r:id="rId9"/>
    <p:sldLayoutId id="2147483654" r:id="rId10"/>
    <p:sldLayoutId id="2147483655" r:id="rId11"/>
    <p:sldLayoutId id="2147483668" r:id="rId12"/>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png"/><Relationship Id="rId11" Type="http://schemas.openxmlformats.org/officeDocument/2006/relationships/image" Target="../media/image11.jpeg"/><Relationship Id="rId1" Type="http://schemas.openxmlformats.org/officeDocument/2006/relationships/slideLayout" Target="../slideLayouts/slideLayout10.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5.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4" y="0"/>
            <a:ext cx="12192000" cy="6858000"/>
          </a:xfrm>
        </p:spPr>
      </p:pic>
      <p:sp>
        <p:nvSpPr>
          <p:cNvPr id="5123" name="Title 1"/>
          <p:cNvSpPr>
            <a:spLocks noGrp="1"/>
          </p:cNvSpPr>
          <p:nvPr>
            <p:ph type="ctrTitle"/>
          </p:nvPr>
        </p:nvSpPr>
        <p:spPr/>
        <p:txBody>
          <a:bodyPr/>
          <a:lstStyle/>
          <a:p>
            <a:r>
              <a:rPr lang="en-GB" dirty="0" smtClean="0"/>
              <a:t>Out of Home works </a:t>
            </a:r>
            <a:br>
              <a:rPr lang="en-GB" dirty="0" smtClean="0"/>
            </a:br>
            <a:r>
              <a:rPr lang="en-GB" dirty="0" smtClean="0"/>
              <a:t>for Travel brands</a:t>
            </a:r>
          </a:p>
        </p:txBody>
      </p:sp>
      <p:grpSp>
        <p:nvGrpSpPr>
          <p:cNvPr id="6" name="Group 5"/>
          <p:cNvGrpSpPr>
            <a:grpSpLocks noChangeAspect="1"/>
          </p:cNvGrpSpPr>
          <p:nvPr/>
        </p:nvGrpSpPr>
        <p:grpSpPr>
          <a:xfrm>
            <a:off x="438149" y="6230422"/>
            <a:ext cx="1476000" cy="196205"/>
            <a:chOff x="6905625" y="4194175"/>
            <a:chExt cx="3152775" cy="419100"/>
          </a:xfrm>
          <a:solidFill>
            <a:schemeClr val="bg1"/>
          </a:solidFill>
        </p:grpSpPr>
        <p:sp>
          <p:nvSpPr>
            <p:cNvPr id="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1100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GB" smtClean="0"/>
              <a:t>Out of Home drives web search for travel brands, more than TV, press and radio</a:t>
            </a:r>
            <a:endParaRPr lang="en-GB" dirty="0" smtClean="0"/>
          </a:p>
        </p:txBody>
      </p:sp>
      <p:sp>
        <p:nvSpPr>
          <p:cNvPr id="9" name="Content Placeholder 8"/>
          <p:cNvSpPr>
            <a:spLocks noGrp="1"/>
          </p:cNvSpPr>
          <p:nvPr>
            <p:ph sz="quarter" idx="13"/>
          </p:nvPr>
        </p:nvSpPr>
        <p:spPr>
          <a:xfrm>
            <a:off x="438148" y="1496219"/>
            <a:ext cx="4273811" cy="3492000"/>
          </a:xfrm>
        </p:spPr>
        <p:txBody>
          <a:bodyPr/>
          <a:lstStyle/>
          <a:p>
            <a:pPr lvl="2"/>
            <a:r>
              <a:rPr lang="en-GB" sz="1600" b="1" dirty="0">
                <a:solidFill>
                  <a:schemeClr val="tx1"/>
                </a:solidFill>
                <a:latin typeface="Arial" charset="0"/>
                <a:ea typeface="ヒラギノ角ゴ Pro W3" pitchFamily="-65" charset="-128"/>
              </a:rPr>
              <a:t>Mindshare research shows that Out of Home drives web search volume for the advertised brand</a:t>
            </a:r>
          </a:p>
          <a:p>
            <a:pPr lvl="2">
              <a:spcBef>
                <a:spcPts val="1800"/>
              </a:spcBef>
            </a:pPr>
            <a:r>
              <a:rPr lang="en-GB" sz="1600" b="1" dirty="0">
                <a:solidFill>
                  <a:schemeClr val="tx1"/>
                </a:solidFill>
                <a:latin typeface="Arial" charset="0"/>
                <a:ea typeface="ヒラギノ角ゴ Pro W3" pitchFamily="-65" charset="-128"/>
              </a:rPr>
              <a:t>Outdoor generates more search than TV, press and radio</a:t>
            </a:r>
          </a:p>
          <a:p>
            <a:endParaRPr lang="en-GB" dirty="0"/>
          </a:p>
        </p:txBody>
      </p:sp>
      <p:graphicFrame>
        <p:nvGraphicFramePr>
          <p:cNvPr id="14" name="Chart 3"/>
          <p:cNvGraphicFramePr>
            <a:graphicFrameLocks noGrp="1"/>
          </p:cNvGraphicFramePr>
          <p:nvPr>
            <p:ph sz="quarter" idx="14"/>
            <p:extLst>
              <p:ext uri="{D42A27DB-BD31-4B8C-83A1-F6EECF244321}">
                <p14:modId xmlns:p14="http://schemas.microsoft.com/office/powerpoint/2010/main" val="2347914152"/>
              </p:ext>
            </p:extLst>
          </p:nvPr>
        </p:nvGraphicFramePr>
        <p:xfrm>
          <a:off x="6169594" y="2081931"/>
          <a:ext cx="5597525" cy="3490912"/>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 Box 4"/>
          <p:cNvSpPr txBox="1">
            <a:spLocks noChangeArrowheads="1"/>
          </p:cNvSpPr>
          <p:nvPr/>
        </p:nvSpPr>
        <p:spPr bwMode="auto">
          <a:xfrm>
            <a:off x="438150" y="5584825"/>
            <a:ext cx="5596955"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Mindshare “The Branding Power of Outdoor”</a:t>
            </a:r>
          </a:p>
        </p:txBody>
      </p:sp>
      <p:sp>
        <p:nvSpPr>
          <p:cNvPr id="1030" name="Text Box 12"/>
          <p:cNvSpPr txBox="1">
            <a:spLocks noChangeArrowheads="1"/>
          </p:cNvSpPr>
          <p:nvPr/>
        </p:nvSpPr>
        <p:spPr bwMode="auto">
          <a:xfrm>
            <a:off x="6596743" y="1572268"/>
            <a:ext cx="517037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gn="ctr"/>
            <a:r>
              <a:rPr lang="en-GB" sz="1400" dirty="0"/>
              <a:t>Increase in travel brand online search volume caused </a:t>
            </a:r>
            <a:r>
              <a:rPr lang="en-GB" sz="1400" dirty="0" smtClean="0"/>
              <a:t/>
            </a:r>
            <a:br>
              <a:rPr lang="en-GB" sz="1400" dirty="0" smtClean="0"/>
            </a:br>
            <a:r>
              <a:rPr lang="en-GB" sz="1400" dirty="0" smtClean="0"/>
              <a:t>by </a:t>
            </a:r>
            <a:r>
              <a:rPr lang="en-GB" sz="1400" dirty="0"/>
              <a:t>£1m advertising. </a:t>
            </a:r>
          </a:p>
        </p:txBody>
      </p:sp>
      <p:sp>
        <p:nvSpPr>
          <p:cNvPr id="7" name="Text Box 12"/>
          <p:cNvSpPr txBox="1">
            <a:spLocks noChangeArrowheads="1"/>
          </p:cNvSpPr>
          <p:nvPr/>
        </p:nvSpPr>
        <p:spPr bwMode="auto">
          <a:xfrm>
            <a:off x="6169593" y="5682991"/>
            <a:ext cx="4609183"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i="1" dirty="0"/>
              <a:t>Note: press and radio were found to have negligible effect</a:t>
            </a:r>
            <a:endParaRPr lang="en-US" i="1" dirty="0"/>
          </a:p>
        </p:txBody>
      </p:sp>
    </p:spTree>
    <p:extLst>
      <p:ext uri="{BB962C8B-B14F-4D97-AF65-F5344CB8AC3E}">
        <p14:creationId xmlns:p14="http://schemas.microsoft.com/office/powerpoint/2010/main" val="12355839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GB" smtClean="0"/>
              <a:t>Travel and holiday destinations campaigns get noticed with out of home</a:t>
            </a:r>
            <a:endParaRPr lang="en-GB" dirty="0" smtClean="0"/>
          </a:p>
        </p:txBody>
      </p:sp>
      <p:pic>
        <p:nvPicPr>
          <p:cNvPr id="1039" name="Picture 15"/>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a:xfrm>
            <a:off x="438148" y="2254051"/>
            <a:ext cx="5528055" cy="2770225"/>
          </a:xfrm>
        </p:spPr>
      </p:pic>
      <p:graphicFrame>
        <p:nvGraphicFramePr>
          <p:cNvPr id="14" name="Content Placeholder 13"/>
          <p:cNvGraphicFramePr>
            <a:graphicFrameLocks noGrp="1"/>
          </p:cNvGraphicFramePr>
          <p:nvPr>
            <p:ph sz="quarter" idx="14"/>
            <p:extLst>
              <p:ext uri="{D42A27DB-BD31-4B8C-83A1-F6EECF244321}">
                <p14:modId xmlns:p14="http://schemas.microsoft.com/office/powerpoint/2010/main" val="2885712126"/>
              </p:ext>
            </p:extLst>
          </p:nvPr>
        </p:nvGraphicFramePr>
        <p:xfrm>
          <a:off x="6169025" y="2122599"/>
          <a:ext cx="5597525" cy="3350254"/>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Box 1"/>
          <p:cNvSpPr txBox="1">
            <a:spLocks noChangeArrowheads="1"/>
          </p:cNvSpPr>
          <p:nvPr/>
        </p:nvSpPr>
        <p:spPr bwMode="auto">
          <a:xfrm>
            <a:off x="438150" y="1296988"/>
            <a:ext cx="1056279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sz="1600" b="1" dirty="0"/>
              <a:t>“Have you seen outdoor advertising for travel and holiday destinations recently?”</a:t>
            </a:r>
          </a:p>
        </p:txBody>
      </p:sp>
      <p:sp>
        <p:nvSpPr>
          <p:cNvPr id="7" name="Text Box 4"/>
          <p:cNvSpPr txBox="1">
            <a:spLocks noChangeArrowheads="1"/>
          </p:cNvSpPr>
          <p:nvPr/>
        </p:nvSpPr>
        <p:spPr bwMode="auto">
          <a:xfrm>
            <a:off x="438150" y="5584825"/>
            <a:ext cx="8449817"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i="1" dirty="0"/>
              <a:t>Source: </a:t>
            </a:r>
            <a:r>
              <a:rPr lang="en-GB" i="1" dirty="0" err="1"/>
              <a:t>YouGov</a:t>
            </a:r>
            <a:r>
              <a:rPr lang="en-GB" i="1" dirty="0"/>
              <a:t>, August 2012</a:t>
            </a:r>
          </a:p>
          <a:p>
            <a:r>
              <a:rPr lang="en-GB" i="1" dirty="0"/>
              <a:t>Urban are those who live or work in cities or towns</a:t>
            </a:r>
          </a:p>
          <a:p>
            <a:endParaRPr lang="en-GB" i="1" dirty="0"/>
          </a:p>
        </p:txBody>
      </p:sp>
    </p:spTree>
    <p:extLst>
      <p:ext uri="{BB962C8B-B14F-4D97-AF65-F5344CB8AC3E}">
        <p14:creationId xmlns:p14="http://schemas.microsoft.com/office/powerpoint/2010/main" val="15574628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smtClean="0"/>
              <a:t>Over 1/3 of those intending to visit a travel agents have seen OOH in the past 30 mins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90452033"/>
              </p:ext>
            </p:extLst>
          </p:nvPr>
        </p:nvGraphicFramePr>
        <p:xfrm>
          <a:off x="438150" y="1763486"/>
          <a:ext cx="11328400" cy="373878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p:cNvSpPr txBox="1">
            <a:spLocks noChangeArrowheads="1"/>
          </p:cNvSpPr>
          <p:nvPr/>
        </p:nvSpPr>
        <p:spPr bwMode="auto">
          <a:xfrm>
            <a:off x="438150" y="5584825"/>
            <a:ext cx="844981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Last Window of Influence study</a:t>
            </a:r>
          </a:p>
          <a:p>
            <a:r>
              <a:rPr lang="en-GB" dirty="0"/>
              <a:t>Base: All Shoppers/Those intending to visit travel agents today</a:t>
            </a:r>
          </a:p>
        </p:txBody>
      </p:sp>
      <p:sp>
        <p:nvSpPr>
          <p:cNvPr id="11" name="TextBox 10"/>
          <p:cNvSpPr txBox="1"/>
          <p:nvPr/>
        </p:nvSpPr>
        <p:spPr>
          <a:xfrm>
            <a:off x="438150" y="1296988"/>
            <a:ext cx="6192688"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1400" b="1">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Visitors to travel agents, 34% have seen OOH in past 30 minutes</a:t>
            </a:r>
          </a:p>
        </p:txBody>
      </p:sp>
    </p:spTree>
    <p:extLst>
      <p:ext uri="{BB962C8B-B14F-4D97-AF65-F5344CB8AC3E}">
        <p14:creationId xmlns:p14="http://schemas.microsoft.com/office/powerpoint/2010/main" val="26923740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OOH offers best return on investment  (ROI analysis of travel campaigns)</a:t>
            </a:r>
            <a:r>
              <a:rPr lang="en-US" smtClean="0"/>
              <a:t/>
            </a:r>
            <a:br>
              <a:rPr lang="en-US" smtClean="0"/>
            </a:b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3720233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p:cNvSpPr txBox="1">
            <a:spLocks noChangeArrowheads="1"/>
          </p:cNvSpPr>
          <p:nvPr/>
        </p:nvSpPr>
        <p:spPr bwMode="auto">
          <a:xfrm>
            <a:off x="438150" y="5592019"/>
            <a:ext cx="8449817"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BrandScience</a:t>
            </a:r>
            <a:r>
              <a:rPr lang="en-GB" dirty="0"/>
              <a:t> Travel</a:t>
            </a:r>
          </a:p>
        </p:txBody>
      </p:sp>
    </p:spTree>
    <p:extLst>
      <p:ext uri="{BB962C8B-B14F-4D97-AF65-F5344CB8AC3E}">
        <p14:creationId xmlns:p14="http://schemas.microsoft.com/office/powerpoint/2010/main" val="22837541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Leading Travel &amp; Transport brands trust Out of Home</a:t>
            </a:r>
          </a:p>
        </p:txBody>
      </p:sp>
      <p:sp>
        <p:nvSpPr>
          <p:cNvPr id="33" name="Rectangle 32"/>
          <p:cNvSpPr/>
          <p:nvPr/>
        </p:nvSpPr>
        <p:spPr>
          <a:xfrm>
            <a:off x="410740" y="1497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dirty="0" smtClean="0">
              <a:solidFill>
                <a:srgbClr val="000000">
                  <a:lumMod val="50000"/>
                  <a:lumOff val="50000"/>
                </a:srgbClr>
              </a:solidFill>
            </a:endParaRPr>
          </a:p>
          <a:p>
            <a:pPr algn="ctr"/>
            <a:endParaRPr lang="en-GB" sz="2000" dirty="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£5.9m</a:t>
            </a:r>
            <a:endParaRPr lang="en-GB" sz="2000" b="1" dirty="0">
              <a:solidFill>
                <a:srgbClr val="000000">
                  <a:lumMod val="50000"/>
                  <a:lumOff val="50000"/>
                </a:srgbClr>
              </a:solidFill>
            </a:endParaRPr>
          </a:p>
        </p:txBody>
      </p:sp>
      <p:sp>
        <p:nvSpPr>
          <p:cNvPr id="34" name="Rectangle 33"/>
          <p:cNvSpPr/>
          <p:nvPr/>
        </p:nvSpPr>
        <p:spPr>
          <a:xfrm>
            <a:off x="2681902" y="1497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en-GB" sz="2000" b="1" dirty="0" smtClean="0">
                <a:solidFill>
                  <a:srgbClr val="FFFFFF"/>
                </a:solidFill>
              </a:rPr>
              <a:t>EE</a:t>
            </a:r>
          </a:p>
          <a:p>
            <a:pPr algn="ctr"/>
            <a:endParaRPr lang="en-GB" sz="2000" b="1" dirty="0">
              <a:solidFill>
                <a:srgbClr val="FFFFFF"/>
              </a:solidFill>
            </a:endParaRPr>
          </a:p>
          <a:p>
            <a:pPr algn="ctr"/>
            <a:endParaRPr lang="en-GB" sz="2000" b="1" dirty="0" smtClean="0">
              <a:solidFill>
                <a:srgbClr val="FFFFFF"/>
              </a:solidFill>
            </a:endParaRPr>
          </a:p>
          <a:p>
            <a:pPr algn="ctr"/>
            <a:r>
              <a:rPr lang="en-GB" sz="2000" b="1" dirty="0" smtClean="0">
                <a:solidFill>
                  <a:srgbClr val="000000">
                    <a:lumMod val="50000"/>
                    <a:lumOff val="50000"/>
                  </a:srgbClr>
                </a:solidFill>
              </a:rPr>
              <a:t>£4.1m</a:t>
            </a:r>
            <a:endParaRPr lang="en-GB" sz="2000" b="1" dirty="0">
              <a:solidFill>
                <a:srgbClr val="000000">
                  <a:lumMod val="50000"/>
                  <a:lumOff val="50000"/>
                </a:srgbClr>
              </a:solidFill>
            </a:endParaRPr>
          </a:p>
        </p:txBody>
      </p:sp>
      <p:sp>
        <p:nvSpPr>
          <p:cNvPr id="35" name="Rectangle 34"/>
          <p:cNvSpPr/>
          <p:nvPr/>
        </p:nvSpPr>
        <p:spPr>
          <a:xfrm>
            <a:off x="4953064" y="1497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b="1" dirty="0" smtClean="0">
              <a:solidFill>
                <a:srgbClr val="000000">
                  <a:lumMod val="50000"/>
                  <a:lumOff val="50000"/>
                </a:srgbClr>
              </a:solidFill>
            </a:endParaRPr>
          </a:p>
          <a:p>
            <a:pPr algn="ctr"/>
            <a:endParaRPr lang="en-GB" sz="2000" b="1" dirty="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£3.9m</a:t>
            </a:r>
            <a:endParaRPr lang="en-GB" sz="2000" b="1" dirty="0">
              <a:solidFill>
                <a:srgbClr val="000000">
                  <a:lumMod val="50000"/>
                  <a:lumOff val="50000"/>
                </a:srgbClr>
              </a:solidFill>
            </a:endParaRPr>
          </a:p>
        </p:txBody>
      </p:sp>
      <p:sp>
        <p:nvSpPr>
          <p:cNvPr id="36" name="Rectangle 35"/>
          <p:cNvSpPr/>
          <p:nvPr/>
        </p:nvSpPr>
        <p:spPr>
          <a:xfrm>
            <a:off x="7224226" y="1497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dirty="0" smtClean="0">
              <a:solidFill>
                <a:srgbClr val="000000">
                  <a:lumMod val="50000"/>
                  <a:lumOff val="50000"/>
                </a:srgbClr>
              </a:solidFill>
            </a:endParaRPr>
          </a:p>
          <a:p>
            <a:pPr algn="ctr"/>
            <a:endParaRPr lang="en-GB" sz="2000" dirty="0" smtClean="0">
              <a:solidFill>
                <a:srgbClr val="000000">
                  <a:lumMod val="50000"/>
                  <a:lumOff val="50000"/>
                </a:srgbClr>
              </a:solidFill>
            </a:endParaRPr>
          </a:p>
          <a:p>
            <a:pPr algn="ctr"/>
            <a:endParaRPr lang="en-GB" sz="2000" dirty="0">
              <a:solidFill>
                <a:srgbClr val="000000">
                  <a:lumMod val="50000"/>
                  <a:lumOff val="50000"/>
                </a:srgbClr>
              </a:solidFill>
            </a:endParaRPr>
          </a:p>
          <a:p>
            <a:pPr algn="ctr"/>
            <a:r>
              <a:rPr lang="en-GB" sz="2000" b="1" dirty="0" smtClean="0">
                <a:solidFill>
                  <a:srgbClr val="000000">
                    <a:lumMod val="50000"/>
                    <a:lumOff val="50000"/>
                  </a:srgbClr>
                </a:solidFill>
              </a:rPr>
              <a:t>£2m</a:t>
            </a:r>
            <a:endParaRPr lang="en-GB" sz="2000" b="1" dirty="0">
              <a:solidFill>
                <a:srgbClr val="000000">
                  <a:lumMod val="50000"/>
                  <a:lumOff val="50000"/>
                </a:srgbClr>
              </a:solidFill>
            </a:endParaRPr>
          </a:p>
        </p:txBody>
      </p:sp>
      <p:sp>
        <p:nvSpPr>
          <p:cNvPr id="37" name="Rectangle 36"/>
          <p:cNvSpPr/>
          <p:nvPr/>
        </p:nvSpPr>
        <p:spPr>
          <a:xfrm>
            <a:off x="9495388" y="1497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b="1" dirty="0" smtClean="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£1.9m</a:t>
            </a:r>
            <a:endParaRPr lang="en-GB" sz="2000" b="1" dirty="0">
              <a:solidFill>
                <a:srgbClr val="000000">
                  <a:lumMod val="50000"/>
                  <a:lumOff val="50000"/>
                </a:srgbClr>
              </a:solidFill>
            </a:endParaRPr>
          </a:p>
        </p:txBody>
      </p:sp>
      <p:sp>
        <p:nvSpPr>
          <p:cNvPr id="38" name="Rectangle 37"/>
          <p:cNvSpPr/>
          <p:nvPr/>
        </p:nvSpPr>
        <p:spPr>
          <a:xfrm>
            <a:off x="410740" y="3513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en-GB" sz="2000" dirty="0" smtClean="0">
                <a:solidFill>
                  <a:srgbClr val="000000">
                    <a:lumMod val="50000"/>
                    <a:lumOff val="50000"/>
                  </a:srgbClr>
                </a:solidFill>
              </a:rPr>
              <a:t>  </a:t>
            </a:r>
          </a:p>
          <a:p>
            <a:pPr algn="ctr"/>
            <a:endParaRPr lang="en-GB" sz="2000" b="1" dirty="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£1.8m</a:t>
            </a:r>
            <a:endParaRPr lang="en-GB" sz="2000" b="1" dirty="0">
              <a:solidFill>
                <a:srgbClr val="000000">
                  <a:lumMod val="50000"/>
                  <a:lumOff val="50000"/>
                </a:srgbClr>
              </a:solidFill>
            </a:endParaRPr>
          </a:p>
        </p:txBody>
      </p:sp>
      <p:sp>
        <p:nvSpPr>
          <p:cNvPr id="39" name="Rectangle 38"/>
          <p:cNvSpPr/>
          <p:nvPr/>
        </p:nvSpPr>
        <p:spPr>
          <a:xfrm>
            <a:off x="2681902" y="3513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b="1" dirty="0" smtClean="0">
              <a:solidFill>
                <a:srgbClr val="000000">
                  <a:lumMod val="50000"/>
                  <a:lumOff val="50000"/>
                </a:srgbClr>
              </a:solidFill>
            </a:endParaRPr>
          </a:p>
          <a:p>
            <a:pPr algn="ctr"/>
            <a:endParaRPr lang="en-GB" sz="2000" b="1" dirty="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£1.6m</a:t>
            </a:r>
            <a:endParaRPr lang="en-GB" sz="2000" b="1" dirty="0">
              <a:solidFill>
                <a:srgbClr val="000000">
                  <a:lumMod val="50000"/>
                  <a:lumOff val="50000"/>
                </a:srgbClr>
              </a:solidFill>
            </a:endParaRPr>
          </a:p>
        </p:txBody>
      </p:sp>
      <p:sp>
        <p:nvSpPr>
          <p:cNvPr id="40" name="Rectangle 39"/>
          <p:cNvSpPr/>
          <p:nvPr/>
        </p:nvSpPr>
        <p:spPr>
          <a:xfrm>
            <a:off x="4953064" y="3513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b="1" dirty="0" smtClean="0">
              <a:solidFill>
                <a:srgbClr val="000000">
                  <a:lumMod val="50000"/>
                  <a:lumOff val="50000"/>
                </a:srgbClr>
              </a:solidFill>
            </a:endParaRPr>
          </a:p>
          <a:p>
            <a:pPr algn="ctr"/>
            <a:endParaRPr lang="en-GB" sz="2000" b="1" dirty="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£990k</a:t>
            </a:r>
            <a:endParaRPr lang="en-GB" sz="2000" b="1" dirty="0">
              <a:solidFill>
                <a:srgbClr val="000000">
                  <a:lumMod val="50000"/>
                  <a:lumOff val="50000"/>
                </a:srgbClr>
              </a:solidFill>
            </a:endParaRPr>
          </a:p>
        </p:txBody>
      </p:sp>
      <p:sp>
        <p:nvSpPr>
          <p:cNvPr id="41" name="Rectangle 40"/>
          <p:cNvSpPr/>
          <p:nvPr/>
        </p:nvSpPr>
        <p:spPr>
          <a:xfrm>
            <a:off x="7224226" y="3513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b="1" dirty="0" smtClean="0">
              <a:solidFill>
                <a:srgbClr val="000000">
                  <a:lumMod val="50000"/>
                  <a:lumOff val="50000"/>
                </a:srgbClr>
              </a:solidFill>
            </a:endParaRPr>
          </a:p>
          <a:p>
            <a:pPr algn="ctr"/>
            <a:endParaRPr lang="en-GB" sz="2000" b="1" dirty="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£970k</a:t>
            </a:r>
            <a:endParaRPr lang="en-GB" sz="2000" b="1" dirty="0">
              <a:solidFill>
                <a:srgbClr val="000000">
                  <a:lumMod val="50000"/>
                  <a:lumOff val="50000"/>
                </a:srgbClr>
              </a:solidFill>
            </a:endParaRPr>
          </a:p>
        </p:txBody>
      </p:sp>
      <p:sp>
        <p:nvSpPr>
          <p:cNvPr id="42" name="Rectangle 41"/>
          <p:cNvSpPr/>
          <p:nvPr/>
        </p:nvSpPr>
        <p:spPr>
          <a:xfrm>
            <a:off x="9495388" y="3513013"/>
            <a:ext cx="2271162" cy="2016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lang="en-GB" sz="2000" b="1" dirty="0" smtClean="0">
              <a:solidFill>
                <a:srgbClr val="000000">
                  <a:lumMod val="50000"/>
                  <a:lumOff val="50000"/>
                </a:srgbClr>
              </a:solidFill>
            </a:endParaRPr>
          </a:p>
          <a:p>
            <a:pPr algn="ctr"/>
            <a:endParaRPr lang="en-GB" sz="2000" b="1" dirty="0">
              <a:solidFill>
                <a:srgbClr val="000000">
                  <a:lumMod val="50000"/>
                  <a:lumOff val="50000"/>
                </a:srgbClr>
              </a:solidFill>
            </a:endParaRPr>
          </a:p>
          <a:p>
            <a:pPr algn="ctr"/>
            <a:endParaRPr lang="en-GB" sz="2000" b="1" dirty="0" smtClean="0">
              <a:solidFill>
                <a:srgbClr val="000000">
                  <a:lumMod val="50000"/>
                  <a:lumOff val="50000"/>
                </a:srgbClr>
              </a:solidFill>
            </a:endParaRPr>
          </a:p>
          <a:p>
            <a:pPr algn="ctr"/>
            <a:r>
              <a:rPr lang="en-GB" sz="2000" b="1" dirty="0" smtClean="0">
                <a:solidFill>
                  <a:srgbClr val="000000">
                    <a:lumMod val="50000"/>
                    <a:lumOff val="50000"/>
                  </a:srgbClr>
                </a:solidFill>
              </a:rPr>
              <a:t>£920k</a:t>
            </a:r>
            <a:endParaRPr lang="en-GB" sz="2000" b="1" dirty="0">
              <a:solidFill>
                <a:srgbClr val="000000">
                  <a:lumMod val="50000"/>
                  <a:lumOff val="50000"/>
                </a:srgbClr>
              </a:solidFill>
            </a:endParaRPr>
          </a:p>
        </p:txBody>
      </p:sp>
      <p:pic>
        <p:nvPicPr>
          <p:cNvPr id="43" name="Picture 2" descr="http://www.rmt.org.uk/public/news/tf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45" y="1901551"/>
            <a:ext cx="2073338" cy="68335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callcentrenumbers.co.uk/wp-content/uploads/2013/10/easyje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759" y="1887238"/>
            <a:ext cx="1896034" cy="7119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http://goodlogo.com/images/logos/british_airways_logo_25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281" y="1901819"/>
            <a:ext cx="1603935" cy="6828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cdn2.hubspot.net/hub/154001/file-354627702-jpg/template_images/logo-firstgreatwestern.jpg?t=1418407855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3334" y="1758635"/>
            <a:ext cx="1506169" cy="96918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http://upload.wikimedia.org/wikipedia/commons/thumb/d/d0/Emirates_logo.svg/1280px-Emirat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7923" y="1773896"/>
            <a:ext cx="1366093" cy="93866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http://www.chixytaxi.co.uk/wp-content/uploads/2012/05/heathrow.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51" r="7038" b="16007"/>
          <a:stretch/>
        </p:blipFill>
        <p:spPr bwMode="auto">
          <a:xfrm>
            <a:off x="533549" y="3980564"/>
            <a:ext cx="2077733" cy="6700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http://www.wiredsussex.com/Images/Jobs/Logos/24779_Logo.png"/>
          <p:cNvPicPr>
            <a:picLocks noChangeAspect="1" noChangeArrowheads="1"/>
          </p:cNvPicPr>
          <p:nvPr/>
        </p:nvPicPr>
        <p:blipFill rotWithShape="1">
          <a:blip r:embed="rId8">
            <a:extLst>
              <a:ext uri="{28A0092B-C50C-407E-A947-70E740481C1C}">
                <a14:useLocalDpi xmlns:a14="http://schemas.microsoft.com/office/drawing/2010/main" val="0"/>
              </a:ext>
            </a:extLst>
          </a:blip>
          <a:srcRect l="12727" r="12758"/>
          <a:stretch/>
        </p:blipFill>
        <p:spPr bwMode="auto">
          <a:xfrm>
            <a:off x="3000640" y="3948344"/>
            <a:ext cx="1633684" cy="7344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http://payload122.cargocollective.com/1/6/206124/4758957/heathrow-express_74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178" t="34686" r="15824" b="34046"/>
          <a:stretch/>
        </p:blipFill>
        <p:spPr bwMode="auto">
          <a:xfrm>
            <a:off x="5030894" y="4006828"/>
            <a:ext cx="2045260" cy="6174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http://www.bradforddragons.co.uk/uploads/6/7/9/2/6792245/_529920_orig.png"/>
          <p:cNvPicPr>
            <a:picLocks noChangeAspect="1" noChangeArrowheads="1"/>
          </p:cNvPicPr>
          <p:nvPr/>
        </p:nvPicPr>
        <p:blipFill rotWithShape="1">
          <a:blip r:embed="rId10">
            <a:extLst>
              <a:ext uri="{28A0092B-C50C-407E-A947-70E740481C1C}">
                <a14:useLocalDpi xmlns:a14="http://schemas.microsoft.com/office/drawing/2010/main" val="0"/>
              </a:ext>
            </a:extLst>
          </a:blip>
          <a:srcRect t="28529" b="31141"/>
          <a:stretch/>
        </p:blipFill>
        <p:spPr bwMode="auto">
          <a:xfrm>
            <a:off x="7436147" y="3966343"/>
            <a:ext cx="1847320" cy="6984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0" descr="http://e-herc.com/wp-content/uploads/2013/08/SJW-Cathay-Pacific-Logo-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19349" y="3972658"/>
            <a:ext cx="2030555" cy="68583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noChangeAspect="1"/>
          </p:cNvGrpSpPr>
          <p:nvPr/>
        </p:nvGrpSpPr>
        <p:grpSpPr>
          <a:xfrm>
            <a:off x="438149" y="6230422"/>
            <a:ext cx="1476000" cy="196205"/>
            <a:chOff x="6905625" y="4194175"/>
            <a:chExt cx="3152775" cy="419100"/>
          </a:xfrm>
          <a:solidFill>
            <a:schemeClr val="bg1"/>
          </a:solidFill>
        </p:grpSpPr>
        <p:sp>
          <p:nvSpPr>
            <p:cNvPr id="2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15881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descr="https://encrypted-tbn3.gstatic.com/images?q=tbn:ANd9GcQhb6_FXXWJYKBkLbueAjgTCuX3NWDdJISKql1yCtuiqDidNDJK"/>
          <p:cNvPicPr>
            <a:picLocks noChangeAspect="1" noChangeArrowheads="1"/>
          </p:cNvPicPr>
          <p:nvPr/>
        </p:nvPicPr>
        <p:blipFill rotWithShape="1">
          <a:blip r:embed="rId3">
            <a:extLst>
              <a:ext uri="{28A0092B-C50C-407E-A947-70E740481C1C}">
                <a14:useLocalDpi xmlns:a14="http://schemas.microsoft.com/office/drawing/2010/main" val="0"/>
              </a:ext>
            </a:extLst>
          </a:blip>
          <a:srcRect l="3367" t="8426" r="5739" b="11019"/>
          <a:stretch/>
        </p:blipFill>
        <p:spPr bwMode="auto">
          <a:xfrm>
            <a:off x="5066483" y="2430579"/>
            <a:ext cx="2038724" cy="153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0" name="Title 4"/>
          <p:cNvSpPr>
            <a:spLocks noGrp="1"/>
          </p:cNvSpPr>
          <p:nvPr>
            <p:ph type="title"/>
          </p:nvPr>
        </p:nvSpPr>
        <p:spPr/>
        <p:txBody>
          <a:bodyPr/>
          <a:lstStyle/>
          <a:p>
            <a:r>
              <a:rPr lang="en-GB" smtClean="0"/>
              <a:t>People who see a lot of Out of Home are active and frequent travellers</a:t>
            </a:r>
            <a:endParaRPr lang="en-GB" dirty="0" smtClean="0"/>
          </a:p>
        </p:txBody>
      </p:sp>
      <p:pic>
        <p:nvPicPr>
          <p:cNvPr id="23" name="Picture 2" descr="http://i.dailymail.co.uk/i/pix/2013/07/03/article-2354592-1AA3BA94000005DC-264_634x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609" y="1238599"/>
            <a:ext cx="1436463" cy="12665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4" name="Picture 4" descr="http://bloggingkeys.com/wp-content/uploads/2013/05/Full-Time-Blog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56" y="2430580"/>
            <a:ext cx="1509239" cy="10011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http://www.houseandleisure.co.za/wp-content/themes/toolbox/scripts/timthumb.php?src=http://www.houseandleisure.co.za/wp-content/uploads/2013/12/FI-UpMarket.jpg&amp;h=375&amp;w=640&amp;zc=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6842" y="2015690"/>
            <a:ext cx="1199948" cy="703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8" name="Picture 36" descr="https://corporate.nh-hoteles.es/library/PHPThumb/thumb.php?width=483&amp;height=226&amp;file=/upload/files/RSC/SuOpinionCuenta483x2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44"/>
          <a:stretch/>
        </p:blipFill>
        <p:spPr bwMode="auto">
          <a:xfrm>
            <a:off x="5118140" y="1183287"/>
            <a:ext cx="1935410" cy="9773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310813" y="2810503"/>
            <a:ext cx="1728801" cy="830997"/>
          </a:xfrm>
          <a:prstGeom prst="rect">
            <a:avLst/>
          </a:prstGeom>
          <a:noFill/>
        </p:spPr>
        <p:txBody>
          <a:bodyPr wrap="square" rtlCol="0">
            <a:spAutoFit/>
          </a:bodyPr>
          <a:lstStyle/>
          <a:p>
            <a:pPr eaLnBrk="1" hangingPunct="1">
              <a:buSzPct val="150000"/>
            </a:pPr>
            <a:r>
              <a:rPr lang="en-GB" sz="1200" dirty="0" smtClean="0"/>
              <a:t>Young, in full time employment, upscale, high income, mobile,</a:t>
            </a:r>
          </a:p>
          <a:p>
            <a:pPr eaLnBrk="1" hangingPunct="1">
              <a:buSzPct val="150000"/>
            </a:pPr>
            <a:r>
              <a:rPr lang="en-GB" sz="1200" dirty="0" smtClean="0"/>
              <a:t>and active</a:t>
            </a:r>
            <a:endParaRPr lang="en-GB" sz="1200" dirty="0"/>
          </a:p>
        </p:txBody>
      </p:sp>
      <p:sp>
        <p:nvSpPr>
          <p:cNvPr id="30" name="TextBox 29"/>
          <p:cNvSpPr txBox="1"/>
          <p:nvPr/>
        </p:nvSpPr>
        <p:spPr>
          <a:xfrm>
            <a:off x="8173089" y="4298258"/>
            <a:ext cx="3109424" cy="261610"/>
          </a:xfrm>
          <a:prstGeom prst="rect">
            <a:avLst/>
          </a:prstGeom>
          <a:noFill/>
        </p:spPr>
        <p:txBody>
          <a:bodyPr wrap="square" rtlCol="0">
            <a:spAutoFit/>
          </a:bodyPr>
          <a:lstStyle/>
          <a:p>
            <a:pPr marL="447675" indent="-265113" algn="ctr" eaLnBrk="1" hangingPunct="1">
              <a:buSzPct val="150000"/>
            </a:pPr>
            <a:r>
              <a:rPr lang="en-GB" sz="1100" dirty="0" smtClean="0"/>
              <a:t>Regular travellers, active </a:t>
            </a:r>
            <a:r>
              <a:rPr lang="en-GB" sz="1100" dirty="0" err="1" smtClean="0"/>
              <a:t>mindset</a:t>
            </a:r>
            <a:endParaRPr lang="en-GB" sz="1100" dirty="0"/>
          </a:p>
        </p:txBody>
      </p:sp>
      <p:sp>
        <p:nvSpPr>
          <p:cNvPr id="31" name="TextBox 30"/>
          <p:cNvSpPr txBox="1"/>
          <p:nvPr/>
        </p:nvSpPr>
        <p:spPr>
          <a:xfrm>
            <a:off x="7105207" y="1108659"/>
            <a:ext cx="2747006" cy="830997"/>
          </a:xfrm>
          <a:prstGeom prst="rect">
            <a:avLst/>
          </a:prstGeom>
          <a:noFill/>
        </p:spPr>
        <p:txBody>
          <a:bodyPr wrap="square" rtlCol="0">
            <a:spAutoFit/>
          </a:bodyPr>
          <a:lstStyle/>
          <a:p>
            <a:pPr eaLnBrk="1" hangingPunct="1">
              <a:buSzPct val="150000"/>
            </a:pPr>
            <a:r>
              <a:rPr lang="en-GB" sz="1200" dirty="0" smtClean="0"/>
              <a:t>Actively interested in travel and transport products and happy to share their views with others, both off and online</a:t>
            </a:r>
            <a:endParaRPr lang="en-GB" sz="1200" dirty="0"/>
          </a:p>
        </p:txBody>
      </p:sp>
      <p:cxnSp>
        <p:nvCxnSpPr>
          <p:cNvPr id="32" name="Straight Arrow Connector 31"/>
          <p:cNvCxnSpPr>
            <a:stCxn id="27" idx="1"/>
            <a:endCxn id="29" idx="3"/>
          </p:cNvCxnSpPr>
          <p:nvPr/>
        </p:nvCxnSpPr>
        <p:spPr>
          <a:xfrm flipH="1">
            <a:off x="4039614" y="3196627"/>
            <a:ext cx="1026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2"/>
          </p:cNvCxnSpPr>
          <p:nvPr/>
        </p:nvCxnSpPr>
        <p:spPr>
          <a:xfrm flipH="1" flipV="1">
            <a:off x="6085845" y="2160657"/>
            <a:ext cx="5134" cy="26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a:endCxn id="39" idx="1"/>
          </p:cNvCxnSpPr>
          <p:nvPr/>
        </p:nvCxnSpPr>
        <p:spPr>
          <a:xfrm flipV="1">
            <a:off x="7105207" y="3191355"/>
            <a:ext cx="1067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2924" y="2828407"/>
            <a:ext cx="2074119" cy="415498"/>
          </a:xfrm>
          <a:prstGeom prst="rect">
            <a:avLst/>
          </a:prstGeom>
          <a:noFill/>
        </p:spPr>
        <p:txBody>
          <a:bodyPr wrap="square" rtlCol="0">
            <a:spAutoFit/>
          </a:bodyPr>
          <a:lstStyle/>
          <a:p>
            <a:pPr marL="447675" indent="-265113" algn="ctr" eaLnBrk="1" hangingPunct="1">
              <a:buSzPct val="150000"/>
            </a:pPr>
            <a:r>
              <a:rPr lang="en-GB" sz="1050" b="1" dirty="0" smtClean="0">
                <a:solidFill>
                  <a:schemeClr val="bg1"/>
                </a:solidFill>
              </a:rPr>
              <a:t>HEAVY</a:t>
            </a:r>
          </a:p>
          <a:p>
            <a:pPr marL="447675" indent="-265113" algn="ctr" eaLnBrk="1" hangingPunct="1">
              <a:buSzPct val="150000"/>
            </a:pPr>
            <a:r>
              <a:rPr lang="en-GB" sz="1050" b="1" dirty="0" smtClean="0">
                <a:solidFill>
                  <a:schemeClr val="bg1"/>
                </a:solidFill>
              </a:rPr>
              <a:t>OOH CONSUMPTION</a:t>
            </a:r>
            <a:endParaRPr lang="en-GB" sz="1050" b="1" dirty="0">
              <a:solidFill>
                <a:schemeClr val="bg1"/>
              </a:solidFill>
            </a:endParaRPr>
          </a:p>
        </p:txBody>
      </p:sp>
      <p:sp>
        <p:nvSpPr>
          <p:cNvPr id="36" name="TextBox 35"/>
          <p:cNvSpPr txBox="1"/>
          <p:nvPr/>
        </p:nvSpPr>
        <p:spPr>
          <a:xfrm>
            <a:off x="2017883" y="4191352"/>
            <a:ext cx="2743200" cy="1646605"/>
          </a:xfrm>
          <a:prstGeom prst="rect">
            <a:avLst/>
          </a:prstGeom>
          <a:noFill/>
        </p:spPr>
        <p:txBody>
          <a:bodyPr wrap="square" rtlCol="0">
            <a:spAutoFit/>
          </a:bodyPr>
          <a:lstStyle/>
          <a:p>
            <a:pPr algn="r" eaLnBrk="1" hangingPunct="1">
              <a:spcAft>
                <a:spcPts val="600"/>
              </a:spcAft>
              <a:buSzPct val="150000"/>
            </a:pPr>
            <a:r>
              <a:rPr lang="en-GB" sz="1200" dirty="0" smtClean="0"/>
              <a:t>Travel abroad frequently on both business and leisure and so are actively interested in the sector. </a:t>
            </a:r>
          </a:p>
          <a:p>
            <a:pPr algn="r" eaLnBrk="1" hangingPunct="1">
              <a:spcAft>
                <a:spcPts val="600"/>
              </a:spcAft>
              <a:buSzPct val="150000"/>
            </a:pPr>
            <a:r>
              <a:rPr lang="en-GB" sz="1200" dirty="0" smtClean="0"/>
              <a:t>Favoured</a:t>
            </a:r>
            <a:r>
              <a:rPr lang="en-GB" sz="1200" dirty="0"/>
              <a:t> </a:t>
            </a:r>
            <a:r>
              <a:rPr lang="en-GB" sz="1200" dirty="0" smtClean="0"/>
              <a:t>modes of travel are air and for European-based holidays, car too. Enjoy a mix of holidays, active and beach but have a sense of adventure and like to be pampered.</a:t>
            </a:r>
            <a:endParaRPr lang="en-GB" sz="1200" dirty="0"/>
          </a:p>
        </p:txBody>
      </p:sp>
      <p:cxnSp>
        <p:nvCxnSpPr>
          <p:cNvPr id="37" name="Straight Arrow Connector 36"/>
          <p:cNvCxnSpPr>
            <a:stCxn id="27" idx="2"/>
            <a:endCxn id="38" idx="0"/>
          </p:cNvCxnSpPr>
          <p:nvPr/>
        </p:nvCxnSpPr>
        <p:spPr>
          <a:xfrm>
            <a:off x="6085845" y="3962674"/>
            <a:ext cx="1" cy="28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2" descr="http://mylifeinwater.files.wordpress.com/2012/08/oaa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6711" y="4243902"/>
            <a:ext cx="2378269" cy="1541527"/>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9" name="Picture 4" descr="http://onlinetravelconsultant.com/wp-images/Dollarphotoclub_57449471-300x2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3088" y="2154880"/>
            <a:ext cx="3109425" cy="2072950"/>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52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lnSpc>
                <a:spcPct val="90000"/>
              </a:lnSpc>
              <a:spcBef>
                <a:spcPts val="100"/>
              </a:spcBef>
            </a:pPr>
            <a:r>
              <a:rPr lang="en-GB" sz="800" dirty="0"/>
              <a:t>Source: </a:t>
            </a:r>
            <a:r>
              <a:rPr lang="en-GB" sz="800" dirty="0" err="1"/>
              <a:t>Exterion</a:t>
            </a:r>
            <a:r>
              <a:rPr lang="en-GB" sz="800" dirty="0"/>
              <a:t> Media, TGI Media Neutral quintiles 2014</a:t>
            </a:r>
          </a:p>
          <a:p>
            <a:pPr eaLnBrk="1" hangingPunct="1">
              <a:lnSpc>
                <a:spcPct val="90000"/>
              </a:lnSpc>
              <a:spcBef>
                <a:spcPts val="100"/>
              </a:spcBef>
            </a:pPr>
            <a:r>
              <a:rPr lang="en-GB" sz="800" dirty="0" smtClean="0"/>
              <a:t>“</a:t>
            </a:r>
            <a:r>
              <a:rPr lang="en-GB" sz="800" dirty="0"/>
              <a:t>Heavy” quintile is the 20% of the media audience who consume that medium most, </a:t>
            </a:r>
            <a:r>
              <a:rPr lang="en-GB" sz="800" dirty="0" err="1"/>
              <a:t>ie</a:t>
            </a:r>
            <a:r>
              <a:rPr lang="en-GB" sz="800" dirty="0"/>
              <a:t> the most typical consumer of that </a:t>
            </a:r>
            <a:r>
              <a:rPr lang="en-GB" sz="800" dirty="0" smtClean="0"/>
              <a:t>medium</a:t>
            </a:r>
          </a:p>
          <a:p>
            <a:pPr eaLnBrk="1" hangingPunct="1">
              <a:lnSpc>
                <a:spcPct val="90000"/>
              </a:lnSpc>
              <a:spcBef>
                <a:spcPts val="100"/>
              </a:spcBef>
            </a:pPr>
            <a:r>
              <a:rPr lang="en-GB" sz="800" dirty="0" smtClean="0"/>
              <a:t>Index base All Adults</a:t>
            </a:r>
          </a:p>
        </p:txBody>
      </p:sp>
      <p:sp>
        <p:nvSpPr>
          <p:cNvPr id="2" name="TextBox 1"/>
          <p:cNvSpPr txBox="1"/>
          <p:nvPr/>
        </p:nvSpPr>
        <p:spPr>
          <a:xfrm>
            <a:off x="438150" y="1260942"/>
            <a:ext cx="864057" cy="230832"/>
          </a:xfrm>
          <a:prstGeom prst="rect">
            <a:avLst/>
          </a:prstGeom>
          <a:noFill/>
        </p:spPr>
        <p:txBody>
          <a:bodyPr wrap="square" rtlCol="0">
            <a:spAutoFit/>
          </a:bodyPr>
          <a:lstStyle/>
          <a:p>
            <a:r>
              <a:rPr lang="en-GB" sz="900" dirty="0" smtClean="0"/>
              <a:t>Index</a:t>
            </a:r>
            <a:endParaRPr lang="en-GB" sz="900" dirty="0"/>
          </a:p>
        </p:txBody>
      </p:sp>
      <p:sp>
        <p:nvSpPr>
          <p:cNvPr id="14" name="Title 13"/>
          <p:cNvSpPr>
            <a:spLocks noGrp="1"/>
          </p:cNvSpPr>
          <p:nvPr>
            <p:ph type="title"/>
          </p:nvPr>
        </p:nvSpPr>
        <p:spPr/>
        <p:txBody>
          <a:bodyPr/>
          <a:lstStyle/>
          <a:p>
            <a:r>
              <a:rPr lang="en-GB" smtClean="0"/>
              <a:t>People heavily exposed to OOH are heavy business and leisure travellers</a:t>
            </a:r>
            <a:br>
              <a:rPr lang="en-GB" smtClean="0"/>
            </a:br>
            <a:endParaRPr lang="en-GB"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966060508"/>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6749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1264593"/>
            <a:ext cx="864057" cy="230832"/>
          </a:xfrm>
          <a:prstGeom prst="rect">
            <a:avLst/>
          </a:prstGeom>
          <a:noFill/>
        </p:spPr>
        <p:txBody>
          <a:bodyPr wrap="square" rtlCol="0">
            <a:spAutoFit/>
          </a:bodyPr>
          <a:lstStyle/>
          <a:p>
            <a:r>
              <a:rPr lang="en-GB" sz="900" dirty="0" smtClean="0">
                <a:solidFill>
                  <a:schemeClr val="tx1">
                    <a:lumMod val="50000"/>
                    <a:lumOff val="50000"/>
                  </a:schemeClr>
                </a:solidFill>
              </a:rPr>
              <a:t>Index</a:t>
            </a:r>
            <a:endParaRPr lang="en-GB" sz="900" dirty="0">
              <a:solidFill>
                <a:schemeClr val="tx1">
                  <a:lumMod val="50000"/>
                  <a:lumOff val="50000"/>
                </a:schemeClr>
              </a:solidFill>
            </a:endParaRPr>
          </a:p>
        </p:txBody>
      </p:sp>
      <p:sp>
        <p:nvSpPr>
          <p:cNvPr id="10" name="Title 9"/>
          <p:cNvSpPr>
            <a:spLocks noGrp="1"/>
          </p:cNvSpPr>
          <p:nvPr>
            <p:ph type="title"/>
          </p:nvPr>
        </p:nvSpPr>
        <p:spPr/>
        <p:txBody>
          <a:bodyPr/>
          <a:lstStyle/>
          <a:p>
            <a:r>
              <a:rPr lang="en-GB" smtClean="0"/>
              <a:t>People heavily exposed to OOH take a broad range of holidays</a:t>
            </a:r>
            <a:br>
              <a:rPr lang="en-GB" smtClean="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2141894"/>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lnSpc>
                <a:spcPct val="90000"/>
              </a:lnSpc>
              <a:spcBef>
                <a:spcPts val="100"/>
              </a:spcBef>
            </a:pPr>
            <a:r>
              <a:rPr lang="en-GB" sz="800" dirty="0"/>
              <a:t>Source: </a:t>
            </a:r>
            <a:r>
              <a:rPr lang="en-GB" sz="800" dirty="0" err="1"/>
              <a:t>Exterion</a:t>
            </a:r>
            <a:r>
              <a:rPr lang="en-GB" sz="800" dirty="0"/>
              <a:t> Media, TGI Media Neutral quintiles 2014</a:t>
            </a:r>
          </a:p>
          <a:p>
            <a:pPr eaLnBrk="1" hangingPunct="1">
              <a:lnSpc>
                <a:spcPct val="90000"/>
              </a:lnSpc>
              <a:spcBef>
                <a:spcPts val="100"/>
              </a:spcBef>
            </a:pPr>
            <a:r>
              <a:rPr lang="en-GB" sz="800" dirty="0" smtClean="0"/>
              <a:t>“</a:t>
            </a:r>
            <a:r>
              <a:rPr lang="en-GB" sz="800" dirty="0"/>
              <a:t>Heavy” quintile is the 20% of the media audience who consume that medium most, </a:t>
            </a:r>
            <a:r>
              <a:rPr lang="en-GB" sz="800" dirty="0" err="1"/>
              <a:t>ie</a:t>
            </a:r>
            <a:r>
              <a:rPr lang="en-GB" sz="800" dirty="0"/>
              <a:t> the most typical consumer of that </a:t>
            </a:r>
            <a:r>
              <a:rPr lang="en-GB" sz="800" dirty="0" smtClean="0"/>
              <a:t>medium</a:t>
            </a:r>
          </a:p>
          <a:p>
            <a:pPr eaLnBrk="1" hangingPunct="1">
              <a:lnSpc>
                <a:spcPct val="90000"/>
              </a:lnSpc>
              <a:spcBef>
                <a:spcPts val="100"/>
              </a:spcBef>
            </a:pPr>
            <a:r>
              <a:rPr lang="en-GB" sz="800" dirty="0" smtClean="0"/>
              <a:t>Index base All Adults</a:t>
            </a:r>
          </a:p>
        </p:txBody>
      </p:sp>
    </p:spTree>
    <p:extLst>
      <p:ext uri="{BB962C8B-B14F-4D97-AF65-F5344CB8AC3E}">
        <p14:creationId xmlns:p14="http://schemas.microsoft.com/office/powerpoint/2010/main" val="23807755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854" y="1986472"/>
            <a:ext cx="864057" cy="230832"/>
          </a:xfrm>
          <a:prstGeom prst="rect">
            <a:avLst/>
          </a:prstGeom>
          <a:noFill/>
        </p:spPr>
        <p:txBody>
          <a:bodyPr wrap="square" rtlCol="0">
            <a:spAutoFit/>
          </a:bodyPr>
          <a:lstStyle/>
          <a:p>
            <a:r>
              <a:rPr lang="en-GB" sz="900" dirty="0" smtClean="0">
                <a:solidFill>
                  <a:schemeClr val="tx1">
                    <a:lumMod val="50000"/>
                    <a:lumOff val="50000"/>
                  </a:schemeClr>
                </a:solidFill>
              </a:rPr>
              <a:t>%</a:t>
            </a:r>
            <a:endParaRPr lang="en-GB" sz="900" dirty="0">
              <a:solidFill>
                <a:schemeClr val="tx1">
                  <a:lumMod val="50000"/>
                  <a:lumOff val="50000"/>
                </a:schemeClr>
              </a:solidFill>
            </a:endParaRPr>
          </a:p>
        </p:txBody>
      </p:sp>
      <p:sp>
        <p:nvSpPr>
          <p:cNvPr id="10" name="Title 9"/>
          <p:cNvSpPr>
            <a:spLocks noGrp="1"/>
          </p:cNvSpPr>
          <p:nvPr>
            <p:ph type="title"/>
          </p:nvPr>
        </p:nvSpPr>
        <p:spPr/>
        <p:txBody>
          <a:bodyPr/>
          <a:lstStyle/>
          <a:p>
            <a:r>
              <a:rPr lang="en-GB" smtClean="0"/>
              <a:t>The Heavy Out of Home audience spends more on holidays and short breaks</a:t>
            </a:r>
            <a:endParaRPr lang="en-GB"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097780767"/>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lnSpc>
                <a:spcPct val="90000"/>
              </a:lnSpc>
              <a:spcBef>
                <a:spcPts val="100"/>
              </a:spcBef>
            </a:pPr>
            <a:r>
              <a:rPr lang="en-GB" sz="800" dirty="0"/>
              <a:t>Source: </a:t>
            </a:r>
            <a:r>
              <a:rPr lang="en-GB" sz="800" dirty="0" err="1"/>
              <a:t>Exterion</a:t>
            </a:r>
            <a:r>
              <a:rPr lang="en-GB" sz="800" dirty="0"/>
              <a:t> Media, TGI Media Neutral quintiles 2014</a:t>
            </a:r>
          </a:p>
          <a:p>
            <a:pPr eaLnBrk="1" hangingPunct="1">
              <a:lnSpc>
                <a:spcPct val="90000"/>
              </a:lnSpc>
              <a:spcBef>
                <a:spcPts val="100"/>
              </a:spcBef>
            </a:pPr>
            <a:r>
              <a:rPr lang="en-GB" sz="800" dirty="0" smtClean="0"/>
              <a:t>“</a:t>
            </a:r>
            <a:r>
              <a:rPr lang="en-GB" sz="800" dirty="0"/>
              <a:t>Heavy” quintile is the 20% of the media audience who consume that medium most, </a:t>
            </a:r>
            <a:r>
              <a:rPr lang="en-GB" sz="800" dirty="0" err="1"/>
              <a:t>ie</a:t>
            </a:r>
            <a:r>
              <a:rPr lang="en-GB" sz="800" dirty="0"/>
              <a:t> the most typical consumer of that </a:t>
            </a:r>
            <a:r>
              <a:rPr lang="en-GB" sz="800" dirty="0" smtClean="0"/>
              <a:t>medium</a:t>
            </a:r>
          </a:p>
          <a:p>
            <a:pPr eaLnBrk="1" hangingPunct="1">
              <a:lnSpc>
                <a:spcPct val="90000"/>
              </a:lnSpc>
              <a:spcBef>
                <a:spcPts val="100"/>
              </a:spcBef>
            </a:pPr>
            <a:r>
              <a:rPr lang="en-GB" sz="800" dirty="0" smtClean="0"/>
              <a:t>Index base All Adults</a:t>
            </a:r>
          </a:p>
        </p:txBody>
      </p:sp>
    </p:spTree>
    <p:extLst>
      <p:ext uri="{BB962C8B-B14F-4D97-AF65-F5344CB8AC3E}">
        <p14:creationId xmlns:p14="http://schemas.microsoft.com/office/powerpoint/2010/main" val="3503754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People who see a lot of OOH are active and frequent travellers</a:t>
            </a:r>
            <a:endParaRPr lang="en-GB" dirty="0" smtClean="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365747629"/>
              </p:ext>
            </p:extLst>
          </p:nvPr>
        </p:nvGraphicFramePr>
        <p:xfrm>
          <a:off x="438150" y="2242969"/>
          <a:ext cx="11328400" cy="325930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5"/>
          <p:cNvSpPr txBox="1">
            <a:spLocks/>
          </p:cNvSpPr>
          <p:nvPr/>
        </p:nvSpPr>
        <p:spPr bwMode="auto">
          <a:xfrm>
            <a:off x="438150" y="1299482"/>
            <a:ext cx="78754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like travelling abroad particularly where activities are organised but still have a sense of adventure</a:t>
            </a:r>
          </a:p>
        </p:txBody>
      </p:sp>
      <p:sp>
        <p:nvSpPr>
          <p:cNvPr id="9" name="TextBox 8"/>
          <p:cNvSpPr txBox="1"/>
          <p:nvPr/>
        </p:nvSpPr>
        <p:spPr>
          <a:xfrm>
            <a:off x="438148" y="1996749"/>
            <a:ext cx="1248464" cy="246221"/>
          </a:xfrm>
          <a:prstGeom prst="rect">
            <a:avLst/>
          </a:prstGeom>
          <a:noFill/>
        </p:spPr>
        <p:txBody>
          <a:bodyPr wrap="square" rtlCol="0">
            <a:spAutoFit/>
          </a:bodyPr>
          <a:lstStyle/>
          <a:p>
            <a:r>
              <a:rPr lang="en-GB" sz="1000" dirty="0" smtClean="0"/>
              <a:t>Index</a:t>
            </a:r>
            <a:endParaRPr lang="en-GB" sz="1000" dirty="0"/>
          </a:p>
        </p:txBody>
      </p:sp>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lnSpc>
                <a:spcPct val="90000"/>
              </a:lnSpc>
              <a:spcBef>
                <a:spcPts val="100"/>
              </a:spcBef>
            </a:pPr>
            <a:r>
              <a:rPr lang="en-GB" sz="800" dirty="0"/>
              <a:t>Source: </a:t>
            </a:r>
            <a:r>
              <a:rPr lang="en-GB" sz="800" dirty="0" err="1"/>
              <a:t>Exterion</a:t>
            </a:r>
            <a:r>
              <a:rPr lang="en-GB" sz="800" dirty="0"/>
              <a:t> Media, TGI Media Neutral quintiles 2014</a:t>
            </a:r>
          </a:p>
          <a:p>
            <a:pPr eaLnBrk="1" hangingPunct="1">
              <a:lnSpc>
                <a:spcPct val="90000"/>
              </a:lnSpc>
              <a:spcBef>
                <a:spcPts val="100"/>
              </a:spcBef>
            </a:pPr>
            <a:r>
              <a:rPr lang="en-GB" sz="800" dirty="0" smtClean="0"/>
              <a:t>“</a:t>
            </a:r>
            <a:r>
              <a:rPr lang="en-GB" sz="800" dirty="0"/>
              <a:t>Heavy” quintile is the 20% of the media audience who consume that medium most, </a:t>
            </a:r>
            <a:r>
              <a:rPr lang="en-GB" sz="800" dirty="0" err="1"/>
              <a:t>ie</a:t>
            </a:r>
            <a:r>
              <a:rPr lang="en-GB" sz="800" dirty="0"/>
              <a:t> the most typical consumer of that </a:t>
            </a:r>
            <a:r>
              <a:rPr lang="en-GB" sz="800" dirty="0" smtClean="0"/>
              <a:t>medium</a:t>
            </a:r>
          </a:p>
          <a:p>
            <a:pPr eaLnBrk="1" hangingPunct="1">
              <a:lnSpc>
                <a:spcPct val="90000"/>
              </a:lnSpc>
              <a:spcBef>
                <a:spcPts val="100"/>
              </a:spcBef>
            </a:pPr>
            <a:r>
              <a:rPr lang="en-GB" sz="800" dirty="0" smtClean="0"/>
              <a:t>Index base All Adults</a:t>
            </a:r>
          </a:p>
        </p:txBody>
      </p:sp>
    </p:spTree>
    <p:extLst>
      <p:ext uri="{BB962C8B-B14F-4D97-AF65-F5344CB8AC3E}">
        <p14:creationId xmlns:p14="http://schemas.microsoft.com/office/powerpoint/2010/main" val="2621117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58102773"/>
              </p:ext>
            </p:extLst>
          </p:nvPr>
        </p:nvGraphicFramePr>
        <p:xfrm>
          <a:off x="438150" y="2244723"/>
          <a:ext cx="2193083" cy="2853333"/>
        </p:xfrm>
        <a:graphic>
          <a:graphicData uri="http://schemas.openxmlformats.org/drawingml/2006/chart">
            <c:chart xmlns:c="http://schemas.openxmlformats.org/drawingml/2006/chart" xmlns:r="http://schemas.openxmlformats.org/officeDocument/2006/relationships" r:id="rId2"/>
          </a:graphicData>
        </a:graphic>
      </p:graphicFrame>
      <p:sp>
        <p:nvSpPr>
          <p:cNvPr id="7170" name="Title 4"/>
          <p:cNvSpPr>
            <a:spLocks noGrp="1"/>
          </p:cNvSpPr>
          <p:nvPr>
            <p:ph type="title"/>
          </p:nvPr>
        </p:nvSpPr>
        <p:spPr/>
        <p:txBody>
          <a:bodyPr/>
          <a:lstStyle/>
          <a:p>
            <a:r>
              <a:rPr lang="en-GB" smtClean="0"/>
              <a:t>People exposed to lots of OOH have strong emotional connection with Travel</a:t>
            </a:r>
            <a:endParaRPr lang="en-GB" dirty="0" smtClean="0"/>
          </a:p>
        </p:txBody>
      </p:sp>
      <p:graphicFrame>
        <p:nvGraphicFramePr>
          <p:cNvPr id="7" name="Chart 6"/>
          <p:cNvGraphicFramePr/>
          <p:nvPr>
            <p:extLst>
              <p:ext uri="{D42A27DB-BD31-4B8C-83A1-F6EECF244321}">
                <p14:modId xmlns:p14="http://schemas.microsoft.com/office/powerpoint/2010/main" val="2705048005"/>
              </p:ext>
            </p:extLst>
          </p:nvPr>
        </p:nvGraphicFramePr>
        <p:xfrm>
          <a:off x="3230109" y="2244724"/>
          <a:ext cx="8536441" cy="31273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
        <p:nvSpPr>
          <p:cNvPr id="9" name="TextBox 8"/>
          <p:cNvSpPr txBox="1"/>
          <p:nvPr/>
        </p:nvSpPr>
        <p:spPr>
          <a:xfrm>
            <a:off x="3230109" y="1998502"/>
            <a:ext cx="1248464" cy="246221"/>
          </a:xfrm>
          <a:prstGeom prst="rect">
            <a:avLst/>
          </a:prstGeom>
          <a:noFill/>
        </p:spPr>
        <p:txBody>
          <a:bodyPr wrap="square" rtlCol="0">
            <a:spAutoFit/>
          </a:bodyPr>
          <a:lstStyle/>
          <a:p>
            <a:r>
              <a:rPr lang="en-GB" sz="1000" dirty="0" smtClean="0"/>
              <a:t>Index</a:t>
            </a:r>
            <a:endParaRPr lang="en-GB" sz="1000" dirty="0"/>
          </a:p>
        </p:txBody>
      </p:sp>
      <p:sp>
        <p:nvSpPr>
          <p:cNvPr id="13" name="Text Placeholder 5"/>
          <p:cNvSpPr txBox="1">
            <a:spLocks/>
          </p:cNvSpPr>
          <p:nvPr/>
        </p:nvSpPr>
        <p:spPr bwMode="auto">
          <a:xfrm>
            <a:off x="438150" y="1296988"/>
            <a:ext cx="6979688" cy="7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are also actively interested in, and very likely to influence others about travel products</a:t>
            </a:r>
          </a:p>
          <a:p>
            <a:pPr>
              <a:lnSpc>
                <a:spcPct val="100000"/>
              </a:lnSpc>
            </a:pPr>
            <a:endParaRPr lang="en-GB" sz="1600" b="1" dirty="0"/>
          </a:p>
        </p:txBody>
      </p:sp>
    </p:spTree>
    <p:extLst>
      <p:ext uri="{BB962C8B-B14F-4D97-AF65-F5344CB8AC3E}">
        <p14:creationId xmlns:p14="http://schemas.microsoft.com/office/powerpoint/2010/main" val="16763581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12186055"/>
              </p:ext>
            </p:extLst>
          </p:nvPr>
        </p:nvGraphicFramePr>
        <p:xfrm>
          <a:off x="438150" y="2244725"/>
          <a:ext cx="11328400" cy="3340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38150" y="5584825"/>
            <a:ext cx="576189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The Customer Journey 2012</a:t>
            </a:r>
          </a:p>
          <a:p>
            <a:r>
              <a:rPr lang="en-GB" dirty="0"/>
              <a:t>Search from home/work</a:t>
            </a:r>
          </a:p>
        </p:txBody>
      </p:sp>
      <p:sp>
        <p:nvSpPr>
          <p:cNvPr id="10" name="Title 9"/>
          <p:cNvSpPr>
            <a:spLocks noGrp="1"/>
          </p:cNvSpPr>
          <p:nvPr>
            <p:ph type="title"/>
          </p:nvPr>
        </p:nvSpPr>
        <p:spPr/>
        <p:txBody>
          <a:bodyPr/>
          <a:lstStyle/>
          <a:p>
            <a:r>
              <a:rPr lang="en-GB" dirty="0" smtClean="0"/>
              <a:t>People who see posters for Travel &amp; Transport products are more likely to act</a:t>
            </a:r>
            <a:endParaRPr lang="en-GB" dirty="0"/>
          </a:p>
        </p:txBody>
      </p:sp>
      <p:sp>
        <p:nvSpPr>
          <p:cNvPr id="12" name="Text Placeholder 5"/>
          <p:cNvSpPr txBox="1">
            <a:spLocks/>
          </p:cNvSpPr>
          <p:nvPr/>
        </p:nvSpPr>
        <p:spPr bwMode="auto">
          <a:xfrm>
            <a:off x="438150" y="1299637"/>
            <a:ext cx="92003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seeing OOH ads are more likely to search and learn about companies or products they’ve seen advertised, but people in market for Travel are even more likely to do so</a:t>
            </a:r>
          </a:p>
        </p:txBody>
      </p:sp>
    </p:spTree>
    <p:extLst>
      <p:ext uri="{BB962C8B-B14F-4D97-AF65-F5344CB8AC3E}">
        <p14:creationId xmlns:p14="http://schemas.microsoft.com/office/powerpoint/2010/main" val="29527828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593</TotalTime>
  <Words>694</Words>
  <Application>Microsoft Macintosh PowerPoint</Application>
  <PresentationFormat>Custom</PresentationFormat>
  <Paragraphs>99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OutSmart</vt:lpstr>
      <vt:lpstr>Out of Home works  for Travel brands</vt:lpstr>
      <vt:lpstr>Leading Travel &amp; Transport brands trust Out of Home</vt:lpstr>
      <vt:lpstr>People who see a lot of Out of Home are active and frequent travellers</vt:lpstr>
      <vt:lpstr>People heavily exposed to OOH are heavy business and leisure travellers </vt:lpstr>
      <vt:lpstr>People heavily exposed to OOH take a broad range of holidays </vt:lpstr>
      <vt:lpstr>The Heavy Out of Home audience spends more on holidays and short breaks</vt:lpstr>
      <vt:lpstr>People who see a lot of OOH are active and frequent travellers</vt:lpstr>
      <vt:lpstr>People exposed to lots of OOH have strong emotional connection with Travel</vt:lpstr>
      <vt:lpstr>People who see posters for Travel &amp; Transport products are more likely to act</vt:lpstr>
      <vt:lpstr>Out of Home drives web search for travel brands, more than TV, press and radio</vt:lpstr>
      <vt:lpstr>Travel and holiday destinations campaigns get noticed with out of home</vt:lpstr>
      <vt:lpstr>Over 1/3 of those intending to visit a travel agents have seen OOH in the past 30 mins</vt:lpstr>
      <vt:lpstr>OOH offers best return on investment  (ROI analysis of travel campaigns)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Jamie Collins-Adams</cp:lastModifiedBy>
  <cp:revision>63</cp:revision>
  <dcterms:created xsi:type="dcterms:W3CDTF">2015-08-31T12:50:51Z</dcterms:created>
  <dcterms:modified xsi:type="dcterms:W3CDTF">2015-09-22T14:54:31Z</dcterms:modified>
</cp:coreProperties>
</file>