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
  </p:notesMasterIdLst>
  <p:sldIdLst>
    <p:sldId id="277" r:id="rId2"/>
    <p:sldId id="278" r:id="rId3"/>
    <p:sldId id="279" r:id="rId4"/>
  </p:sldIdLst>
  <p:sldSz cx="121951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3">
          <p15:clr>
            <a:srgbClr val="A4A3A4"/>
          </p15:clr>
        </p15:guide>
        <p15:guide id="3" orient="horz" pos="3518">
          <p15:clr>
            <a:srgbClr val="A4A3A4"/>
          </p15:clr>
        </p15:guide>
        <p15:guide id="4" orient="horz" pos="968">
          <p15:clr>
            <a:srgbClr val="A4A3A4"/>
          </p15:clr>
        </p15:guide>
        <p15:guide id="5" pos="3841">
          <p15:clr>
            <a:srgbClr val="A4A3A4"/>
          </p15:clr>
        </p15:guide>
        <p15:guide id="6" pos="276">
          <p15:clr>
            <a:srgbClr val="A4A3A4"/>
          </p15:clr>
        </p15:guide>
        <p15:guide id="7" pos="74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showGuides="1">
      <p:cViewPr varScale="1">
        <p:scale>
          <a:sx n="108" d="100"/>
          <a:sy n="108" d="100"/>
        </p:scale>
        <p:origin x="672" y="108"/>
      </p:cViewPr>
      <p:guideLst>
        <p:guide orient="horz" pos="2160"/>
        <p:guide orient="horz" pos="943"/>
        <p:guide orient="horz" pos="3518"/>
        <p:guide orient="horz" pos="968"/>
        <p:guide pos="3841"/>
        <p:guide pos="276"/>
        <p:guide pos="74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D7F613-99C4-4702-BB0C-FCBCA975605F}" type="datetimeFigureOut">
              <a:rPr lang="en-GB" smtClean="0"/>
              <a:t>12/05/2016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57262-59D7-40C0-BDE8-4D826AF373C1}" type="slidenum">
              <a:rPr lang="en-GB" smtClean="0"/>
              <a:t>‹#›</a:t>
            </a:fld>
            <a:endParaRPr lang="en-GB"/>
          </a:p>
        </p:txBody>
      </p:sp>
    </p:spTree>
    <p:extLst>
      <p:ext uri="{BB962C8B-B14F-4D97-AF65-F5344CB8AC3E}">
        <p14:creationId xmlns:p14="http://schemas.microsoft.com/office/powerpoint/2010/main" val="3655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957262-59D7-40C0-BDE8-4D826AF373C1}" type="slidenum">
              <a:rPr lang="en-GB" smtClean="0"/>
              <a:t>2</a:t>
            </a:fld>
            <a:endParaRPr lang="en-GB"/>
          </a:p>
        </p:txBody>
      </p:sp>
    </p:spTree>
    <p:extLst>
      <p:ext uri="{BB962C8B-B14F-4D97-AF65-F5344CB8AC3E}">
        <p14:creationId xmlns:p14="http://schemas.microsoft.com/office/powerpoint/2010/main" val="2443348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ase Study - cover">
    <p:bg>
      <p:bgPr>
        <a:solidFill>
          <a:schemeClr val="accent4"/>
        </a:solidFill>
        <a:effectLst/>
      </p:bgPr>
    </p:bg>
    <p:spTree>
      <p:nvGrpSpPr>
        <p:cNvPr id="1" name=""/>
        <p:cNvGrpSpPr/>
        <p:nvPr/>
      </p:nvGrpSpPr>
      <p:grpSpPr>
        <a:xfrm>
          <a:off x="0" y="0"/>
          <a:ext cx="0" cy="0"/>
          <a:chOff x="0" y="0"/>
          <a:chExt cx="0" cy="0"/>
        </a:xfrm>
      </p:grpSpPr>
      <p:sp>
        <p:nvSpPr>
          <p:cNvPr id="23" name="Picture Placeholder 22"/>
          <p:cNvSpPr>
            <a:spLocks noGrp="1"/>
          </p:cNvSpPr>
          <p:nvPr>
            <p:ph type="pic" sz="quarter" idx="17"/>
          </p:nvPr>
        </p:nvSpPr>
        <p:spPr>
          <a:xfrm>
            <a:off x="0" y="0"/>
            <a:ext cx="12195175" cy="6858000"/>
          </a:xfrm>
        </p:spPr>
        <p:txBody>
          <a:bodyPr/>
          <a:lstStyle/>
          <a:p>
            <a:endParaRPr lang="en-GB"/>
          </a:p>
        </p:txBody>
      </p:sp>
      <p:cxnSp>
        <p:nvCxnSpPr>
          <p:cNvPr id="19" name="Straight Connector 18"/>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59938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Content Placeholder 2"/>
          <p:cNvSpPr>
            <a:spLocks noGrp="1"/>
          </p:cNvSpPr>
          <p:nvPr>
            <p:ph idx="1"/>
          </p:nvPr>
        </p:nvSpPr>
        <p:spPr>
          <a:xfrm>
            <a:off x="438151" y="4425696"/>
            <a:ext cx="11328399" cy="1159129"/>
          </a:xfrm>
        </p:spPr>
        <p:txBody>
          <a:bodyPr numCol="3" spcCol="360000"/>
          <a:lstStyle>
            <a:lvl1pPr marL="0" indent="0">
              <a:spcBef>
                <a:spcPts val="1500"/>
              </a:spcBef>
              <a:buFont typeface="Arial" panose="020B0604020202020204" pitchFamily="34" charset="0"/>
              <a:buNone/>
              <a:defRPr/>
            </a:lvl1pPr>
            <a:lvl2pPr marL="0" indent="0">
              <a:spcBef>
                <a:spcPts val="1500"/>
              </a:spcBef>
              <a:buFont typeface="Arial" panose="020B0604020202020204" pitchFamily="34" charset="0"/>
              <a:buNone/>
              <a:defRPr/>
            </a:lvl2pPr>
            <a:lvl3pPr marL="180975" indent="-180975">
              <a:defRPr/>
            </a:lvl3pPr>
            <a:lvl4pPr marL="357188" indent="-177800">
              <a:defRPr/>
            </a:lvl4pPr>
            <a:lvl5pPr marL="533400" indent="-1714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Picture Placeholder 12"/>
          <p:cNvSpPr>
            <a:spLocks noGrp="1"/>
          </p:cNvSpPr>
          <p:nvPr>
            <p:ph type="pic" sz="quarter" idx="13"/>
          </p:nvPr>
        </p:nvSpPr>
        <p:spPr>
          <a:xfrm>
            <a:off x="438150" y="1536700"/>
            <a:ext cx="3650456" cy="2520000"/>
          </a:xfrm>
        </p:spPr>
        <p:txBody>
          <a:bodyPr/>
          <a:lstStyle/>
          <a:p>
            <a:endParaRPr lang="en-GB"/>
          </a:p>
        </p:txBody>
      </p:sp>
      <p:sp>
        <p:nvSpPr>
          <p:cNvPr id="14" name="Picture Placeholder 12"/>
          <p:cNvSpPr>
            <a:spLocks noGrp="1"/>
          </p:cNvSpPr>
          <p:nvPr>
            <p:ph type="pic" sz="quarter" idx="14"/>
          </p:nvPr>
        </p:nvSpPr>
        <p:spPr>
          <a:xfrm>
            <a:off x="4269955" y="1536700"/>
            <a:ext cx="7496595" cy="2520000"/>
          </a:xfrm>
        </p:spPr>
        <p:txBody>
          <a:bodyPr/>
          <a:lstStyle/>
          <a:p>
            <a:endParaRPr lang="en-GB"/>
          </a:p>
        </p:txBody>
      </p:sp>
    </p:spTree>
    <p:extLst>
      <p:ext uri="{BB962C8B-B14F-4D97-AF65-F5344CB8AC3E}">
        <p14:creationId xmlns:p14="http://schemas.microsoft.com/office/powerpoint/2010/main" val="87877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1378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97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9"/>
          </a:xfrm>
          <a:prstGeom prst="rect">
            <a:avLst/>
          </a:prstGeom>
        </p:spPr>
      </p:pic>
      <p:sp>
        <p:nvSpPr>
          <p:cNvPr id="2"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a:t>
            </a:r>
            <a:endParaRPr lang="en-GB" dirty="0"/>
          </a:p>
        </p:txBody>
      </p:sp>
      <p:sp>
        <p:nvSpPr>
          <p:cNvPr id="3"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1901082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8"/>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676963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nal Slide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9"/>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9239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Slide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9"/>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	</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91425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inal Slide 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8"/>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238978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50" y="408720"/>
            <a:ext cx="11328400" cy="610455"/>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38150" y="1495426"/>
            <a:ext cx="11328400" cy="408939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a:t>
            </a:r>
          </a:p>
          <a:p>
            <a:pPr lvl="7"/>
            <a:r>
              <a:rPr lang="en-US" dirty="0"/>
              <a:t>Eight</a:t>
            </a:r>
          </a:p>
          <a:p>
            <a:pPr lvl="8"/>
            <a:r>
              <a:rPr lang="en-US" dirty="0"/>
              <a:t>nine</a:t>
            </a:r>
          </a:p>
        </p:txBody>
      </p:sp>
      <p:cxnSp>
        <p:nvCxnSpPr>
          <p:cNvPr id="9" name="Straight Connector 8"/>
          <p:cNvCxnSpPr/>
          <p:nvPr userDrawn="1"/>
        </p:nvCxnSpPr>
        <p:spPr>
          <a:xfrm>
            <a:off x="438150" y="6153150"/>
            <a:ext cx="113284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31006" y="6332854"/>
            <a:ext cx="1476000" cy="197273"/>
          </a:xfrm>
          <a:prstGeom prst="rect">
            <a:avLst/>
          </a:prstGeom>
        </p:spPr>
      </p:pic>
    </p:spTree>
    <p:extLst>
      <p:ext uri="{BB962C8B-B14F-4D97-AF65-F5344CB8AC3E}">
        <p14:creationId xmlns:p14="http://schemas.microsoft.com/office/powerpoint/2010/main" val="16929513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54" r:id="rId3"/>
    <p:sldLayoutId id="2147483655" r:id="rId4"/>
    <p:sldLayoutId id="2147483676" r:id="rId5"/>
    <p:sldLayoutId id="2147483677" r:id="rId6"/>
    <p:sldLayoutId id="2147483678" r:id="rId7"/>
    <p:sldLayoutId id="2147483679" r:id="rId8"/>
    <p:sldLayoutId id="2147483680" r:id="rId9"/>
  </p:sldLayoutIdLst>
  <p:hf hdr="0"/>
  <p:txStyles>
    <p:title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0"/>
            <a:ext cx="12192000" cy="6858000"/>
          </a:xfrm>
          <a:prstGeom prst="rect">
            <a:avLst/>
          </a:prstGeom>
        </p:spPr>
      </p:pic>
    </p:spTree>
    <p:extLst>
      <p:ext uri="{BB962C8B-B14F-4D97-AF65-F5344CB8AC3E}">
        <p14:creationId xmlns:p14="http://schemas.microsoft.com/office/powerpoint/2010/main" val="192580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2D050"/>
                </a:solidFill>
              </a:rPr>
              <a:t>Case study: </a:t>
            </a:r>
            <a:r>
              <a:rPr lang="en-GB" dirty="0">
                <a:solidFill>
                  <a:schemeClr val="tx1"/>
                </a:solidFill>
              </a:rPr>
              <a:t>Metro</a:t>
            </a:r>
            <a:endParaRPr lang="en-GB" dirty="0"/>
          </a:p>
        </p:txBody>
      </p:sp>
      <p:sp>
        <p:nvSpPr>
          <p:cNvPr id="31" name="Content Placeholder 5"/>
          <p:cNvSpPr>
            <a:spLocks noGrp="1"/>
          </p:cNvSpPr>
          <p:nvPr>
            <p:ph idx="1"/>
          </p:nvPr>
        </p:nvSpPr>
        <p:spPr>
          <a:xfrm>
            <a:off x="438150" y="4065918"/>
            <a:ext cx="11328399" cy="2194205"/>
          </a:xfrm>
        </p:spPr>
        <p:txBody>
          <a:bodyPr>
            <a:noAutofit/>
          </a:bodyPr>
          <a:lstStyle/>
          <a:p>
            <a:r>
              <a:rPr lang="en-GB" dirty="0"/>
              <a:t>The London Underground is fundamental to the Metro newspaper’s distribution network and is engrained in the daily lives of most commuters. First and foremost, Metro wanted to inform and entertain people on their morning commute, but they also needed to increase brand consideration and loyalty.</a:t>
            </a:r>
          </a:p>
          <a:p>
            <a:endParaRPr lang="en-GB" b="0" dirty="0"/>
          </a:p>
          <a:p>
            <a:endParaRPr lang="en-GB" b="0" dirty="0"/>
          </a:p>
          <a:p>
            <a:r>
              <a:rPr lang="en-GB" b="0" dirty="0"/>
              <a:t>Metro ran a high impact Out of Home campaign across the London Underground. Not only was this environment fitting due to its ubiquity in the lives of Metro’s core audience but it is the epicentre of where the newspaper is distributed. As a result, the witty creative only appeared on the London Underground and ran on Cross Track 48 Sheets and Tube Car Panels.</a:t>
            </a:r>
          </a:p>
          <a:p>
            <a:endParaRPr lang="en-GB" b="0" dirty="0"/>
          </a:p>
          <a:p>
            <a:r>
              <a:rPr lang="en-GB" b="0" dirty="0"/>
              <a:t>The results were staggering as 72% of the primary target audience recalled the ad, which solely ran on OOH. The ad recall was even higher amongst frequent Tube users at 84%, proving that an ‘always on’ approach delivers results. The likelihood to consider reading the Metro in the next month increased by 11% amongst respondents who recalled the Out of Home ads.</a:t>
            </a:r>
          </a:p>
          <a:p>
            <a:endParaRPr lang="en-GB" sz="1200" b="0" dirty="0"/>
          </a:p>
        </p:txBody>
      </p:sp>
      <p:pic>
        <p:nvPicPr>
          <p:cNvPr id="3" name="Picture 2"/>
          <p:cNvPicPr>
            <a:picLocks noChangeAspect="1"/>
          </p:cNvPicPr>
          <p:nvPr/>
        </p:nvPicPr>
        <p:blipFill rotWithShape="1">
          <a:blip r:embed="rId3"/>
          <a:srcRect l="5568"/>
          <a:stretch/>
        </p:blipFill>
        <p:spPr>
          <a:xfrm>
            <a:off x="438149" y="1144805"/>
            <a:ext cx="3938541" cy="2762643"/>
          </a:xfrm>
          <a:prstGeom prst="rect">
            <a:avLst/>
          </a:prstGeom>
        </p:spPr>
      </p:pic>
      <p:pic>
        <p:nvPicPr>
          <p:cNvPr id="6" name="Picture 5"/>
          <p:cNvPicPr>
            <a:picLocks noChangeAspect="1"/>
          </p:cNvPicPr>
          <p:nvPr/>
        </p:nvPicPr>
        <p:blipFill rotWithShape="1">
          <a:blip r:embed="rId4"/>
          <a:srcRect l="2954"/>
          <a:stretch/>
        </p:blipFill>
        <p:spPr>
          <a:xfrm>
            <a:off x="7732451" y="1148545"/>
            <a:ext cx="4034100" cy="2758903"/>
          </a:xfrm>
          <a:prstGeom prst="rect">
            <a:avLst/>
          </a:prstGeom>
        </p:spPr>
      </p:pic>
      <p:pic>
        <p:nvPicPr>
          <p:cNvPr id="1026" name="Picture 2" descr="Metro: campaign aims to show brand is ingrained in London life"/>
          <p:cNvPicPr>
            <a:picLocks noChangeAspect="1" noChangeArrowheads="1"/>
          </p:cNvPicPr>
          <p:nvPr/>
        </p:nvPicPr>
        <p:blipFill rotWithShape="1">
          <a:blip r:embed="rId5">
            <a:extLst>
              <a:ext uri="{28A0092B-C50C-407E-A947-70E740481C1C}">
                <a14:useLocalDpi xmlns:a14="http://schemas.microsoft.com/office/drawing/2010/main" val="0"/>
              </a:ext>
            </a:extLst>
          </a:blip>
          <a:srcRect l="19037" r="26807"/>
          <a:stretch/>
        </p:blipFill>
        <p:spPr bwMode="auto">
          <a:xfrm>
            <a:off x="4753548" y="1173317"/>
            <a:ext cx="2384097" cy="2693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340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Outsmart </a:t>
            </a:r>
            <a:endParaRPr lang="en-US" dirty="0"/>
          </a:p>
        </p:txBody>
      </p:sp>
      <p:sp>
        <p:nvSpPr>
          <p:cNvPr id="3" name="Subtitle 2"/>
          <p:cNvSpPr>
            <a:spLocks noGrp="1"/>
          </p:cNvSpPr>
          <p:nvPr>
            <p:ph type="subTitle" idx="1"/>
          </p:nvPr>
        </p:nvSpPr>
        <p:spPr/>
        <p:txBody>
          <a:bodyPr>
            <a:normAutofit fontScale="85000" lnSpcReduction="20000"/>
          </a:body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spTree>
    <p:extLst>
      <p:ext uri="{BB962C8B-B14F-4D97-AF65-F5344CB8AC3E}">
        <p14:creationId xmlns:p14="http://schemas.microsoft.com/office/powerpoint/2010/main" val="645664313"/>
      </p:ext>
    </p:extLst>
  </p:cSld>
  <p:clrMapOvr>
    <a:masterClrMapping/>
  </p:clrMapOvr>
</p:sld>
</file>

<file path=ppt/theme/theme1.xml><?xml version="1.0" encoding="utf-8"?>
<a:theme xmlns:a="http://schemas.openxmlformats.org/drawingml/2006/main" name="OutSmart">
  <a:themeElements>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TotalTime>
  <Words>203</Words>
  <Application>Microsoft Office PowerPoint</Application>
  <PresentationFormat>Custom</PresentationFormat>
  <Paragraphs>14</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Century Schoolbook</vt:lpstr>
      <vt:lpstr>OutSmart</vt:lpstr>
      <vt:lpstr>PowerPoint Presentation</vt:lpstr>
      <vt:lpstr>Case study: Metro</vt:lpstr>
      <vt:lpstr>Outsmart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Batt</dc:creator>
  <cp:lastModifiedBy>Katherine Ashmore</cp:lastModifiedBy>
  <cp:revision>102</cp:revision>
  <dcterms:created xsi:type="dcterms:W3CDTF">2015-08-31T12:50:51Z</dcterms:created>
  <dcterms:modified xsi:type="dcterms:W3CDTF">2016-05-12T15:26:04Z</dcterms:modified>
</cp:coreProperties>
</file>