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77" r:id="rId2"/>
    <p:sldId id="278" r:id="rId3"/>
    <p:sldId id="272" r:id="rId4"/>
  </p:sldIdLst>
  <p:sldSz cx="121951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3">
          <p15:clr>
            <a:srgbClr val="A4A3A4"/>
          </p15:clr>
        </p15:guide>
        <p15:guide id="3" orient="horz" pos="3518">
          <p15:clr>
            <a:srgbClr val="A4A3A4"/>
          </p15:clr>
        </p15:guide>
        <p15:guide id="4" orient="horz" pos="968">
          <p15:clr>
            <a:srgbClr val="A4A3A4"/>
          </p15:clr>
        </p15:guide>
        <p15:guide id="5" pos="3841">
          <p15:clr>
            <a:srgbClr val="A4A3A4"/>
          </p15:clr>
        </p15:guide>
        <p15:guide id="6" pos="276">
          <p15:clr>
            <a:srgbClr val="A4A3A4"/>
          </p15:clr>
        </p15:guide>
        <p15:guide id="7" pos="74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09" d="100"/>
          <a:sy n="109" d="100"/>
        </p:scale>
        <p:origin x="636" y="108"/>
      </p:cViewPr>
      <p:guideLst>
        <p:guide orient="horz" pos="2160"/>
        <p:guide orient="horz" pos="943"/>
        <p:guide orient="horz" pos="3518"/>
        <p:guide orient="horz" pos="968"/>
        <p:guide pos="3841"/>
        <p:guide pos="276"/>
        <p:guide pos="74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7F613-99C4-4702-BB0C-FCBCA975605F}" type="datetimeFigureOut">
              <a:rPr lang="en-GB" smtClean="0"/>
              <a:t>30/10/2015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57262-59D7-40C0-BDE8-4D826AF3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0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- cov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5175" cy="6858000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Date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Document Title</a:t>
            </a:r>
            <a:endParaRPr lang="en-GB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5849A-DCBB-42F1-AFA6-094BC757D8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9389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8151" y="4425696"/>
            <a:ext cx="11328399" cy="1159129"/>
          </a:xfrm>
        </p:spPr>
        <p:txBody>
          <a:bodyPr numCol="3" spcCol="360000"/>
          <a:lstStyle>
            <a:lvl1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1pPr>
            <a:lvl2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2pPr>
            <a:lvl3pPr marL="180975" indent="-180975">
              <a:defRPr/>
            </a:lvl3pPr>
            <a:lvl4pPr marL="357188" indent="-177800">
              <a:defRPr/>
            </a:lvl4pPr>
            <a:lvl5pPr marL="533400" indent="-17145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38150" y="1536700"/>
            <a:ext cx="3650456" cy="2520000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269955" y="1536700"/>
            <a:ext cx="7496595" cy="2520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773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260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058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698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047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750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8315" y="6308726"/>
            <a:ext cx="4905442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GB" smtClean="0"/>
              <a:t>Document Title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150" y="408720"/>
            <a:ext cx="11328400" cy="6104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495426"/>
            <a:ext cx="11328400" cy="4089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27572" y="6308726"/>
            <a:ext cx="469108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pPr algn="ctr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32394" y="6308726"/>
            <a:ext cx="243521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DB75849A-DCBB-42F1-AFA6-094BC757D81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6355094"/>
            <a:ext cx="1474788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95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68" r:id="rId3"/>
    <p:sldLayoutId id="2147483669" r:id="rId4"/>
    <p:sldLayoutId id="2147483670" r:id="rId5"/>
    <p:sldLayoutId id="2147483671" r:id="rId6"/>
    <p:sldLayoutId id="2147483672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b="1" kern="1200">
          <a:solidFill>
            <a:schemeClr val="accent6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542925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714375" indent="-180975" algn="l" defTabSz="895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accent6"/>
          </a:solidFill>
          <a:latin typeface="+mn-lt"/>
          <a:ea typeface="+mn-ea"/>
          <a:cs typeface="+mn-cs"/>
        </a:defRPr>
      </a:lvl6pPr>
      <a:lvl7pPr marL="1076325" marR="0" indent="-180975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50" kern="1200">
          <a:solidFill>
            <a:schemeClr val="accent6"/>
          </a:solidFill>
          <a:latin typeface="+mn-lt"/>
          <a:ea typeface="+mn-ea"/>
          <a:cs typeface="+mn-cs"/>
        </a:defRPr>
      </a:lvl7pPr>
      <a:lvl8pPr marL="1257300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00" kern="1200">
          <a:solidFill>
            <a:schemeClr val="accent6"/>
          </a:solidFill>
          <a:latin typeface="+mn-lt"/>
          <a:ea typeface="+mn-ea"/>
          <a:cs typeface="+mn-cs"/>
        </a:defRPr>
      </a:lvl8pPr>
      <a:lvl9pPr marL="1438275" marR="0" indent="-180975" algn="l" defTabSz="89535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900" kern="1200">
          <a:solidFill>
            <a:schemeClr val="accent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3"/>
            <a:ext cx="12195175" cy="685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07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3" y="408720"/>
            <a:ext cx="11328400" cy="610455"/>
          </a:xfrm>
        </p:spPr>
        <p:txBody>
          <a:bodyPr/>
          <a:lstStyle/>
          <a:p>
            <a:r>
              <a:rPr lang="en-GB" dirty="0"/>
              <a:t>Case study: </a:t>
            </a:r>
            <a:r>
              <a:rPr lang="en-GB" dirty="0">
                <a:solidFill>
                  <a:schemeClr val="tx1"/>
                </a:solidFill>
              </a:rPr>
              <a:t>Plan UK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8630" y="4151951"/>
            <a:ext cx="11328399" cy="1991674"/>
          </a:xfrm>
        </p:spPr>
        <p:txBody>
          <a:bodyPr>
            <a:noAutofit/>
          </a:bodyPr>
          <a:lstStyle/>
          <a:p>
            <a:r>
              <a:rPr lang="en-GB" sz="1200" dirty="0"/>
              <a:t>Plan UK’s objective was to highlight the lack of choices girls </a:t>
            </a:r>
            <a:r>
              <a:rPr lang="en-GB" sz="1200" dirty="0" smtClean="0"/>
              <a:t>in </a:t>
            </a:r>
            <a:r>
              <a:rPr lang="en-GB" sz="1200" dirty="0"/>
              <a:t>developing </a:t>
            </a:r>
            <a:r>
              <a:rPr lang="en-GB" sz="1200" dirty="0" smtClean="0"/>
              <a:t>nations have, as opposed to those </a:t>
            </a:r>
            <a:r>
              <a:rPr lang="en-GB" sz="1200" dirty="0"/>
              <a:t>in the UK. </a:t>
            </a:r>
            <a:r>
              <a:rPr lang="en-GB" sz="1200" dirty="0" smtClean="0"/>
              <a:t>As a result, gender </a:t>
            </a:r>
            <a:r>
              <a:rPr lang="en-GB" sz="1200" dirty="0"/>
              <a:t>recognition technology </a:t>
            </a:r>
            <a:r>
              <a:rPr lang="en-GB" sz="1200" dirty="0" smtClean="0"/>
              <a:t>was used to serve </a:t>
            </a:r>
            <a:r>
              <a:rPr lang="en-GB" sz="1200" dirty="0"/>
              <a:t>a special 40 second </a:t>
            </a:r>
            <a:r>
              <a:rPr lang="en-GB" sz="1200" dirty="0" smtClean="0"/>
              <a:t>advert to women only.</a:t>
            </a:r>
            <a:endParaRPr lang="en-GB" sz="1200" dirty="0"/>
          </a:p>
          <a:p>
            <a:endParaRPr lang="en-GB" sz="1200" b="0" dirty="0" smtClean="0"/>
          </a:p>
          <a:p>
            <a:endParaRPr lang="en-GB" sz="1200" b="0" dirty="0"/>
          </a:p>
          <a:p>
            <a:r>
              <a:rPr lang="en-GB" sz="1200" b="0" dirty="0" smtClean="0"/>
              <a:t>State-of-the-art </a:t>
            </a:r>
            <a:r>
              <a:rPr lang="en-GB" sz="1200" b="0" dirty="0"/>
              <a:t>facial recognition software &amp; </a:t>
            </a:r>
            <a:r>
              <a:rPr lang="en-GB" sz="1200" b="0" dirty="0" smtClean="0"/>
              <a:t>an HD </a:t>
            </a:r>
            <a:r>
              <a:rPr lang="en-GB" sz="1200" b="0" dirty="0"/>
              <a:t>camera </a:t>
            </a:r>
            <a:r>
              <a:rPr lang="en-GB" sz="1200" b="0" dirty="0" smtClean="0"/>
              <a:t>were fitted </a:t>
            </a:r>
            <a:r>
              <a:rPr lang="en-GB" sz="1200" b="0" dirty="0"/>
              <a:t>inside a bus </a:t>
            </a:r>
            <a:r>
              <a:rPr lang="en-GB" sz="1200" b="0" dirty="0" smtClean="0"/>
              <a:t>shelter 6 </a:t>
            </a:r>
            <a:r>
              <a:rPr lang="en-GB" sz="1200" b="0" dirty="0"/>
              <a:t>sheet </a:t>
            </a:r>
            <a:r>
              <a:rPr lang="en-GB" sz="1200" b="0" dirty="0" smtClean="0"/>
              <a:t>to </a:t>
            </a:r>
            <a:r>
              <a:rPr lang="en-GB" sz="1200" b="0" dirty="0"/>
              <a:t>detect </a:t>
            </a:r>
            <a:r>
              <a:rPr lang="en-GB" sz="1200" b="0" dirty="0" smtClean="0"/>
              <a:t>the faces of those at the bus stop. The digital screen then displayed </a:t>
            </a:r>
            <a:r>
              <a:rPr lang="en-GB" sz="1200" b="0" dirty="0"/>
              <a:t>a ‘come closer’ message </a:t>
            </a:r>
            <a:r>
              <a:rPr lang="en-GB" sz="1200" b="0" dirty="0" smtClean="0"/>
              <a:t>when </a:t>
            </a:r>
            <a:r>
              <a:rPr lang="en-GB" sz="1200" b="0" dirty="0"/>
              <a:t>people </a:t>
            </a:r>
            <a:r>
              <a:rPr lang="en-GB" sz="1200" b="0" dirty="0" smtClean="0"/>
              <a:t>looked </a:t>
            </a:r>
            <a:r>
              <a:rPr lang="en-GB" sz="1200" b="0" dirty="0"/>
              <a:t>in its direction. </a:t>
            </a:r>
            <a:r>
              <a:rPr lang="en-GB" sz="1200" b="0" dirty="0" smtClean="0"/>
              <a:t>Girls were then able </a:t>
            </a:r>
            <a:r>
              <a:rPr lang="en-GB" sz="1200" b="0" dirty="0"/>
              <a:t>to touch the screen and </a:t>
            </a:r>
            <a:r>
              <a:rPr lang="en-GB" sz="1200" b="0" dirty="0" smtClean="0"/>
              <a:t>view the </a:t>
            </a:r>
            <a:r>
              <a:rPr lang="en-GB" sz="1200" b="0" dirty="0"/>
              <a:t>40 second ad, while males </a:t>
            </a:r>
            <a:r>
              <a:rPr lang="en-GB" sz="1200" b="0" dirty="0" smtClean="0"/>
              <a:t>were </a:t>
            </a:r>
            <a:r>
              <a:rPr lang="en-GB" sz="1200" b="0" dirty="0"/>
              <a:t>shown alternative content. </a:t>
            </a:r>
          </a:p>
          <a:p>
            <a:endParaRPr lang="en-GB" sz="1200" b="0" dirty="0" smtClean="0"/>
          </a:p>
          <a:p>
            <a:r>
              <a:rPr lang="en-GB" sz="1200" b="0" dirty="0" smtClean="0"/>
              <a:t>The </a:t>
            </a:r>
            <a:r>
              <a:rPr lang="en-GB" sz="1200" b="0" dirty="0"/>
              <a:t>campaign delivered 340,000 impacts and 27,297 actual viewings over 2 weeks. It gained worldwide press coverage in print, digital and broadcast </a:t>
            </a:r>
            <a:r>
              <a:rPr lang="en-GB" sz="1200" b="0" dirty="0" smtClean="0"/>
              <a:t>media. </a:t>
            </a:r>
            <a:r>
              <a:rPr lang="en-GB" sz="1200" b="0" dirty="0"/>
              <a:t>Social media activity drove people to the </a:t>
            </a:r>
            <a:r>
              <a:rPr lang="en-GB" sz="1200" b="0" dirty="0" smtClean="0"/>
              <a:t>website</a:t>
            </a:r>
            <a:r>
              <a:rPr lang="en-GB" sz="1200" b="0" dirty="0"/>
              <a:t> </a:t>
            </a:r>
            <a:r>
              <a:rPr lang="en-GB" sz="1200" b="0" dirty="0" smtClean="0"/>
              <a:t>as well as encouraged </a:t>
            </a:r>
            <a:r>
              <a:rPr lang="en-GB" sz="1200" b="0" dirty="0"/>
              <a:t>notable celebrities </a:t>
            </a:r>
            <a:r>
              <a:rPr lang="en-GB" sz="1200" b="0" dirty="0" smtClean="0"/>
              <a:t>to tweet </a:t>
            </a:r>
            <a:r>
              <a:rPr lang="en-GB" sz="1200" b="0" dirty="0"/>
              <a:t>about the </a:t>
            </a:r>
            <a:r>
              <a:rPr lang="en-GB" sz="1200" b="0" dirty="0" smtClean="0"/>
              <a:t>installation. </a:t>
            </a:r>
            <a:r>
              <a:rPr lang="en-GB" sz="1200" b="0" dirty="0"/>
              <a:t>#</a:t>
            </a:r>
            <a:r>
              <a:rPr lang="en-GB" sz="1200" b="0" dirty="0" err="1"/>
              <a:t>choicesforgirls</a:t>
            </a:r>
            <a:r>
              <a:rPr lang="en-GB" sz="1200" b="0" dirty="0"/>
              <a:t> </a:t>
            </a:r>
            <a:r>
              <a:rPr lang="en-GB" sz="1200" b="0" dirty="0" smtClean="0"/>
              <a:t>was tweeted </a:t>
            </a:r>
            <a:r>
              <a:rPr lang="en-GB" sz="1200" b="0" dirty="0"/>
              <a:t>40,000 times in launch week.</a:t>
            </a: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7" r="6219"/>
          <a:stretch/>
        </p:blipFill>
        <p:spPr bwMode="auto">
          <a:xfrm>
            <a:off x="428630" y="1120146"/>
            <a:ext cx="3495670" cy="2697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4" r="4955"/>
          <a:stretch/>
        </p:blipFill>
        <p:spPr bwMode="auto">
          <a:xfrm>
            <a:off x="8201025" y="1120145"/>
            <a:ext cx="3352799" cy="2697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5" r="2783"/>
          <a:stretch/>
        </p:blipFill>
        <p:spPr bwMode="auto">
          <a:xfrm>
            <a:off x="4067175" y="1120144"/>
            <a:ext cx="4010024" cy="269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3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Outsmart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Third Floor </a:t>
            </a:r>
            <a:endParaRPr lang="en-GB" dirty="0" smtClean="0"/>
          </a:p>
          <a:p>
            <a:r>
              <a:rPr lang="en-GB" dirty="0" smtClean="0"/>
              <a:t>43 </a:t>
            </a:r>
            <a:r>
              <a:rPr lang="en-GB" dirty="0"/>
              <a:t>Dorset Street </a:t>
            </a:r>
            <a:endParaRPr lang="en-GB" dirty="0" smtClean="0"/>
          </a:p>
          <a:p>
            <a:r>
              <a:rPr lang="en-GB" dirty="0" smtClean="0"/>
              <a:t>London </a:t>
            </a:r>
            <a:r>
              <a:rPr lang="en-GB" dirty="0"/>
              <a:t>W1U 7NA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outsmart.org.uk</a:t>
            </a:r>
          </a:p>
        </p:txBody>
      </p:sp>
    </p:spTree>
    <p:extLst>
      <p:ext uri="{BB962C8B-B14F-4D97-AF65-F5344CB8AC3E}">
        <p14:creationId xmlns:p14="http://schemas.microsoft.com/office/powerpoint/2010/main" val="295426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utSmart">
  <a:themeElements>
    <a:clrScheme name="OutSmart">
      <a:dk1>
        <a:srgbClr val="7A7D81"/>
      </a:dk1>
      <a:lt1>
        <a:sysClr val="window" lastClr="FFFFFF"/>
      </a:lt1>
      <a:dk2>
        <a:srgbClr val="A2B2C8"/>
      </a:dk2>
      <a:lt2>
        <a:srgbClr val="F6F5EE"/>
      </a:lt2>
      <a:accent1>
        <a:srgbClr val="8B2CB1"/>
      </a:accent1>
      <a:accent2>
        <a:srgbClr val="FF7E0E"/>
      </a:accent2>
      <a:accent3>
        <a:srgbClr val="99C900"/>
      </a:accent3>
      <a:accent4>
        <a:srgbClr val="00C6B7"/>
      </a:accent4>
      <a:accent5>
        <a:srgbClr val="E31C79"/>
      </a:accent5>
      <a:accent6>
        <a:srgbClr val="7A7D81"/>
      </a:accent6>
      <a:hlink>
        <a:srgbClr val="E31C79"/>
      </a:hlink>
      <a:folHlink>
        <a:srgbClr val="1D1D1B"/>
      </a:folHlink>
    </a:clrScheme>
    <a:fontScheme name="Outsmart">
      <a:majorFont>
        <a:latin typeface="Arial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err="1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</TotalTime>
  <Words>182</Words>
  <Application>Microsoft Office PowerPoint</Application>
  <PresentationFormat>Custom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Century Schoolbook</vt:lpstr>
      <vt:lpstr>OutSmart</vt:lpstr>
      <vt:lpstr>PowerPoint Presentation</vt:lpstr>
      <vt:lpstr>Case study: Plan UK</vt:lpstr>
      <vt:lpstr>Outsmart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Batt</dc:creator>
  <cp:lastModifiedBy>katherine@outsmart.org.uk</cp:lastModifiedBy>
  <cp:revision>82</cp:revision>
  <dcterms:created xsi:type="dcterms:W3CDTF">2015-08-31T12:50:51Z</dcterms:created>
  <dcterms:modified xsi:type="dcterms:W3CDTF">2015-10-30T11:42:13Z</dcterms:modified>
</cp:coreProperties>
</file>