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60E"/>
    <a:srgbClr val="EFA011"/>
    <a:srgbClr val="FDAA03"/>
    <a:srgbClr val="F29000"/>
    <a:srgbClr val="EA8B00"/>
    <a:srgbClr val="FF9801"/>
    <a:srgbClr val="F69200"/>
    <a:srgbClr val="FF9900"/>
    <a:srgbClr val="FCAE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napToGrid="0" snapToObjects="1" showGuides="1">
      <p:cViewPr varScale="1">
        <p:scale>
          <a:sx n="73" d="100"/>
          <a:sy n="73" d="100"/>
        </p:scale>
        <p:origin x="774" y="7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AF59-635B-4E14-85FD-DC70C246AEE2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D28C-B58E-45F5-995E-C74F3B72E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6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4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8150" y="6152493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139793"/>
            <a:ext cx="1133316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3587" cy="68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Zoopla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3" y="4425695"/>
            <a:ext cx="11328399" cy="1724939"/>
          </a:xfrm>
        </p:spPr>
        <p:txBody>
          <a:bodyPr>
            <a:noAutofit/>
          </a:bodyPr>
          <a:lstStyle/>
          <a:p>
            <a:r>
              <a:rPr lang="en-GB" sz="1200" dirty="0"/>
              <a:t>Zoopla wanted to increase brand awareness and drive traffic online to their </a:t>
            </a:r>
            <a:r>
              <a:rPr lang="en-GB" sz="1200" dirty="0" smtClean="0"/>
              <a:t>website</a:t>
            </a:r>
            <a:r>
              <a:rPr lang="en-GB" sz="1200" dirty="0"/>
              <a:t>. With the property market rocketing and rival competitors fighting to be the ‘go to’ </a:t>
            </a:r>
            <a:r>
              <a:rPr lang="en-GB" sz="1200" dirty="0" smtClean="0"/>
              <a:t>resource for </a:t>
            </a:r>
            <a:r>
              <a:rPr lang="en-GB" sz="1200" dirty="0"/>
              <a:t>property information, Zoopla needed to stand </a:t>
            </a:r>
            <a:r>
              <a:rPr lang="en-GB" sz="1200" dirty="0" smtClean="0"/>
              <a:t>out and prove that it was trustworthy. </a:t>
            </a:r>
            <a:endParaRPr lang="en-GB" sz="1200" dirty="0"/>
          </a:p>
          <a:p>
            <a:r>
              <a:rPr lang="en-GB" sz="1200" b="0" dirty="0" err="1" smtClean="0"/>
              <a:t>Zoopla</a:t>
            </a:r>
            <a:r>
              <a:rPr lang="en-GB" sz="1200" b="0" dirty="0" smtClean="0"/>
              <a:t> launched an ‘Always </a:t>
            </a:r>
            <a:r>
              <a:rPr lang="en-GB" sz="1200" b="0" dirty="0"/>
              <a:t>On’ </a:t>
            </a:r>
            <a:r>
              <a:rPr lang="en-GB" sz="1200" b="0" dirty="0" smtClean="0"/>
              <a:t>strategy to generate </a:t>
            </a:r>
            <a:r>
              <a:rPr lang="en-GB" sz="1200" b="0" dirty="0"/>
              <a:t>top of mind </a:t>
            </a:r>
            <a:r>
              <a:rPr lang="en-GB" sz="1200" b="0" dirty="0" smtClean="0"/>
              <a:t>awareness. </a:t>
            </a:r>
          </a:p>
          <a:p>
            <a:r>
              <a:rPr lang="en-GB" sz="1200" b="0" dirty="0" smtClean="0"/>
              <a:t>The </a:t>
            </a:r>
            <a:r>
              <a:rPr lang="en-GB" sz="1200" b="0" dirty="0"/>
              <a:t>campaign launched on </a:t>
            </a:r>
            <a:r>
              <a:rPr lang="en-GB" sz="1200" b="0" dirty="0" smtClean="0"/>
              <a:t>both </a:t>
            </a:r>
            <a:r>
              <a:rPr lang="en-GB" sz="1200" b="0" dirty="0" err="1" smtClean="0"/>
              <a:t>Routemasters</a:t>
            </a:r>
            <a:r>
              <a:rPr lang="en-GB" sz="1200" b="0" dirty="0" smtClean="0"/>
              <a:t> </a:t>
            </a:r>
            <a:r>
              <a:rPr lang="en-GB" sz="1200" b="0" dirty="0"/>
              <a:t>&amp; </a:t>
            </a:r>
            <a:r>
              <a:rPr lang="en-GB" sz="1200" b="0" dirty="0" err="1"/>
              <a:t>Supersides</a:t>
            </a:r>
            <a:r>
              <a:rPr lang="en-GB" sz="1200" b="0" dirty="0"/>
              <a:t> </a:t>
            </a:r>
            <a:r>
              <a:rPr lang="en-GB" sz="1200" b="0" dirty="0" smtClean="0"/>
              <a:t>across the capital for a </a:t>
            </a:r>
            <a:r>
              <a:rPr lang="en-GB" sz="1200" b="0" dirty="0"/>
              <a:t>6 month period. </a:t>
            </a:r>
            <a:r>
              <a:rPr lang="en-GB" sz="1200" b="0" dirty="0" smtClean="0"/>
              <a:t>In order to measure </a:t>
            </a:r>
            <a:r>
              <a:rPr lang="en-GB" sz="1200" b="0" dirty="0"/>
              <a:t>the effectiveness of the campaign, </a:t>
            </a:r>
            <a:r>
              <a:rPr lang="en-GB" sz="1200" b="0" dirty="0" err="1"/>
              <a:t>Exterion</a:t>
            </a:r>
            <a:r>
              <a:rPr lang="en-GB" sz="1200" b="0" dirty="0"/>
              <a:t> Media </a:t>
            </a:r>
            <a:r>
              <a:rPr lang="en-GB" sz="1200" b="0" dirty="0" smtClean="0"/>
              <a:t>worked with Dipsticks Research to capture a number of the campaign’s key metrics. To realistically reflect </a:t>
            </a:r>
            <a:r>
              <a:rPr lang="en-GB" sz="1200" b="0" dirty="0" err="1" smtClean="0"/>
              <a:t>Zoopla’s</a:t>
            </a:r>
            <a:r>
              <a:rPr lang="en-GB" sz="1200" b="0" dirty="0" smtClean="0"/>
              <a:t> </a:t>
            </a:r>
            <a:r>
              <a:rPr lang="en-GB" sz="1200" b="0" dirty="0"/>
              <a:t>target </a:t>
            </a:r>
            <a:r>
              <a:rPr lang="en-GB" sz="1200" b="0" dirty="0" smtClean="0"/>
              <a:t>audience, the sample was made up as follows; </a:t>
            </a:r>
            <a:r>
              <a:rPr lang="en-GB" sz="1200" b="0" dirty="0"/>
              <a:t>30% 18-34 </a:t>
            </a:r>
            <a:r>
              <a:rPr lang="en-GB" sz="1200" b="0" dirty="0" smtClean="0"/>
              <a:t>year olds, </a:t>
            </a:r>
            <a:r>
              <a:rPr lang="en-GB" sz="1200" b="0" dirty="0"/>
              <a:t>50% 35-54 </a:t>
            </a:r>
            <a:r>
              <a:rPr lang="en-GB" sz="1200" b="0" dirty="0" smtClean="0"/>
              <a:t>year olds, </a:t>
            </a:r>
            <a:r>
              <a:rPr lang="en-GB" sz="1200" b="0" dirty="0"/>
              <a:t>20% 55 years </a:t>
            </a:r>
            <a:r>
              <a:rPr lang="en-GB" sz="1200" b="0" dirty="0" smtClean="0"/>
              <a:t>and over. </a:t>
            </a:r>
          </a:p>
          <a:p>
            <a:r>
              <a:rPr lang="en-GB" sz="1200" b="0" dirty="0" smtClean="0"/>
              <a:t>Post </a:t>
            </a:r>
            <a:r>
              <a:rPr lang="en-GB" sz="1200" b="0" dirty="0"/>
              <a:t>campaign, a</a:t>
            </a:r>
            <a:r>
              <a:rPr lang="en-GB" sz="1200" b="0" dirty="0" smtClean="0"/>
              <a:t>wareness </a:t>
            </a:r>
            <a:r>
              <a:rPr lang="en-GB" sz="1200" b="0" dirty="0"/>
              <a:t>of the </a:t>
            </a:r>
            <a:r>
              <a:rPr lang="en-GB" sz="1200" b="0" dirty="0" err="1"/>
              <a:t>Zoopla</a:t>
            </a:r>
            <a:r>
              <a:rPr lang="en-GB" sz="1200" b="0" dirty="0"/>
              <a:t> Bus ad increased in line with the level of exposure to the </a:t>
            </a:r>
            <a:r>
              <a:rPr lang="en-GB" sz="1200" b="0" dirty="0" smtClean="0"/>
              <a:t>campaign. Furthermore, the </a:t>
            </a:r>
            <a:r>
              <a:rPr lang="en-GB" sz="1200" b="0" dirty="0"/>
              <a:t>Bus ads drove traffic online; </a:t>
            </a:r>
            <a:r>
              <a:rPr lang="en-GB" sz="1200" b="0" dirty="0" smtClean="0"/>
              <a:t>demonstrated by the fact that the </a:t>
            </a:r>
            <a:r>
              <a:rPr lang="en-GB" sz="1200" b="0" dirty="0"/>
              <a:t>test group were 65% more likely to search properties online using Zoopla. </a:t>
            </a:r>
            <a:r>
              <a:rPr lang="en-GB" sz="1200" b="0" dirty="0" smtClean="0"/>
              <a:t>In addition, 57</a:t>
            </a:r>
            <a:r>
              <a:rPr lang="en-GB" sz="1200" b="0" dirty="0"/>
              <a:t>% of those exposed to the Bus ads </a:t>
            </a:r>
            <a:r>
              <a:rPr lang="en-GB" sz="1200" b="0" dirty="0" smtClean="0"/>
              <a:t>recalled </a:t>
            </a:r>
            <a:r>
              <a:rPr lang="en-GB" sz="1200" b="0" dirty="0" err="1"/>
              <a:t>Zoopla</a:t>
            </a:r>
            <a:r>
              <a:rPr lang="en-GB" sz="1200" b="0" dirty="0"/>
              <a:t> unprompted, demonstrating </a:t>
            </a:r>
            <a:r>
              <a:rPr lang="en-GB" sz="1200" b="0" dirty="0" smtClean="0"/>
              <a:t>the effectiveness of clear </a:t>
            </a:r>
            <a:r>
              <a:rPr lang="en-GB" sz="1200" b="0" dirty="0"/>
              <a:t>campaign </a:t>
            </a:r>
            <a:r>
              <a:rPr lang="en-GB" sz="1200" b="0" dirty="0" smtClean="0"/>
              <a:t>messaging.</a:t>
            </a:r>
            <a:endParaRPr lang="en-GB" sz="1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/>
          <a:stretch/>
        </p:blipFill>
        <p:spPr>
          <a:xfrm>
            <a:off x="8281851" y="1536702"/>
            <a:ext cx="3605349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36" y="1536702"/>
            <a:ext cx="37800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3" y="1536703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228</Words>
  <Application>Microsoft Office PowerPoint</Application>
  <PresentationFormat>Custom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Zoopla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katherine@outsmart.org.uk</cp:lastModifiedBy>
  <cp:revision>95</cp:revision>
  <dcterms:created xsi:type="dcterms:W3CDTF">2015-08-31T12:50:51Z</dcterms:created>
  <dcterms:modified xsi:type="dcterms:W3CDTF">2015-10-30T13:31:45Z</dcterms:modified>
</cp:coreProperties>
</file>