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notesSlides/notesSlide25.xml" ContentType="application/vnd.openxmlformats-officedocument.presentationml.notesSlide+xml"/>
  <Override PartName="/ppt/charts/chart2.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56" r:id="rId2"/>
    <p:sldId id="261" r:id="rId3"/>
    <p:sldId id="263" r:id="rId4"/>
    <p:sldId id="266" r:id="rId5"/>
    <p:sldId id="264" r:id="rId6"/>
    <p:sldId id="267" r:id="rId7"/>
    <p:sldId id="268" r:id="rId8"/>
    <p:sldId id="269" r:id="rId9"/>
    <p:sldId id="290" r:id="rId10"/>
    <p:sldId id="289" r:id="rId11"/>
    <p:sldId id="288" r:id="rId12"/>
    <p:sldId id="287" r:id="rId13"/>
    <p:sldId id="286" r:id="rId14"/>
    <p:sldId id="284" r:id="rId15"/>
    <p:sldId id="285" r:id="rId16"/>
    <p:sldId id="283" r:id="rId17"/>
    <p:sldId id="282" r:id="rId18"/>
    <p:sldId id="281" r:id="rId19"/>
    <p:sldId id="280" r:id="rId20"/>
    <p:sldId id="279" r:id="rId21"/>
    <p:sldId id="277" r:id="rId22"/>
    <p:sldId id="270" r:id="rId23"/>
    <p:sldId id="296" r:id="rId24"/>
    <p:sldId id="294" r:id="rId25"/>
    <p:sldId id="297" r:id="rId26"/>
    <p:sldId id="293" r:id="rId27"/>
    <p:sldId id="292" r:id="rId28"/>
  </p:sldIdLst>
  <p:sldSz cx="1219517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943">
          <p15:clr>
            <a:srgbClr val="A4A3A4"/>
          </p15:clr>
        </p15:guide>
        <p15:guide id="3" orient="horz" pos="3518">
          <p15:clr>
            <a:srgbClr val="A4A3A4"/>
          </p15:clr>
        </p15:guide>
        <p15:guide id="4" orient="horz" pos="968">
          <p15:clr>
            <a:srgbClr val="A4A3A4"/>
          </p15:clr>
        </p15:guide>
        <p15:guide id="5" pos="3841">
          <p15:clr>
            <a:srgbClr val="A4A3A4"/>
          </p15:clr>
        </p15:guide>
        <p15:guide id="6" pos="276">
          <p15:clr>
            <a:srgbClr val="A4A3A4"/>
          </p15:clr>
        </p15:guide>
        <p15:guide id="7" pos="74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1C1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61" autoAdjust="0"/>
    <p:restoredTop sz="79261" autoAdjust="0"/>
  </p:normalViewPr>
  <p:slideViewPr>
    <p:cSldViewPr snapToGrid="0" snapToObjects="1" showGuides="1">
      <p:cViewPr varScale="1">
        <p:scale>
          <a:sx n="110" d="100"/>
          <a:sy n="110" d="100"/>
        </p:scale>
        <p:origin x="-1128" y="-104"/>
      </p:cViewPr>
      <p:guideLst>
        <p:guide orient="horz" pos="2160"/>
        <p:guide orient="horz" pos="943"/>
        <p:guide orient="horz" pos="3518"/>
        <p:guide orient="horz" pos="968"/>
        <p:guide pos="3841"/>
        <p:guide pos="276"/>
        <p:guide pos="74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05856492054157"/>
          <c:y val="0.0439104560318755"/>
          <c:w val="0.905479077671136"/>
          <c:h val="0.75610074072231"/>
        </c:manualLayout>
      </c:layout>
      <c:barChart>
        <c:barDir val="col"/>
        <c:grouping val="clustered"/>
        <c:varyColors val="0"/>
        <c:ser>
          <c:idx val="0"/>
          <c:order val="0"/>
          <c:tx>
            <c:strRef>
              <c:f>Sheet1!$B$1</c:f>
              <c:strCache>
                <c:ptCount val="1"/>
                <c:pt idx="0">
                  <c:v>RROI no OOH</c:v>
                </c:pt>
              </c:strCache>
            </c:strRef>
          </c:tx>
          <c:spPr>
            <a:solidFill>
              <a:srgbClr val="1C95D2"/>
            </a:solidFill>
            <a:ln>
              <a:noFill/>
            </a:ln>
            <a:effectLst/>
          </c:spPr>
          <c:invertIfNegative val="0"/>
          <c:cat>
            <c:strRef>
              <c:f>Sheet1!$A$2:$A$8</c:f>
              <c:strCache>
                <c:ptCount val="5"/>
                <c:pt idx="0">
                  <c:v>TV</c:v>
                </c:pt>
                <c:pt idx="1">
                  <c:v>Print</c:v>
                </c:pt>
                <c:pt idx="2">
                  <c:v>Radio</c:v>
                </c:pt>
                <c:pt idx="3">
                  <c:v>Online display</c:v>
                </c:pt>
                <c:pt idx="4">
                  <c:v>Paid Search</c:v>
                </c:pt>
              </c:strCache>
            </c:strRef>
          </c:cat>
          <c:val>
            <c:numRef>
              <c:f>Sheet1!$B$2:$B$8</c:f>
              <c:numCache>
                <c:formatCode>General</c:formatCode>
                <c:ptCount val="5"/>
                <c:pt idx="0">
                  <c:v>3.492832109850637</c:v>
                </c:pt>
                <c:pt idx="1">
                  <c:v>6.054597285070589</c:v>
                </c:pt>
                <c:pt idx="2">
                  <c:v>14.44401503758947</c:v>
                </c:pt>
                <c:pt idx="3">
                  <c:v>4.699552735733522</c:v>
                </c:pt>
                <c:pt idx="4">
                  <c:v>3.046</c:v>
                </c:pt>
              </c:numCache>
            </c:numRef>
          </c:val>
          <c:extLst xmlns:c16r2="http://schemas.microsoft.com/office/drawing/2015/06/chart">
            <c:ext xmlns:c16="http://schemas.microsoft.com/office/drawing/2014/chart" uri="{C3380CC4-5D6E-409C-BE32-E72D297353CC}">
              <c16:uniqueId val="{00000000-2ADC-40B2-AFEF-0FF27FC22DA7}"/>
            </c:ext>
          </c:extLst>
        </c:ser>
        <c:ser>
          <c:idx val="1"/>
          <c:order val="1"/>
          <c:tx>
            <c:strRef>
              <c:f>Sheet1!$C$1</c:f>
              <c:strCache>
                <c:ptCount val="1"/>
                <c:pt idx="0">
                  <c:v>RROI with OOH</c:v>
                </c:pt>
              </c:strCache>
            </c:strRef>
          </c:tx>
          <c:spPr>
            <a:solidFill>
              <a:srgbClr val="92D050"/>
            </a:solidFill>
            <a:ln>
              <a:solidFill>
                <a:srgbClr val="92D050"/>
              </a:solidFill>
            </a:ln>
            <a:effectLst/>
          </c:spPr>
          <c:invertIfNegative val="0"/>
          <c:cat>
            <c:strRef>
              <c:f>Sheet1!$A$2:$A$8</c:f>
              <c:strCache>
                <c:ptCount val="5"/>
                <c:pt idx="0">
                  <c:v>TV</c:v>
                </c:pt>
                <c:pt idx="1">
                  <c:v>Print</c:v>
                </c:pt>
                <c:pt idx="2">
                  <c:v>Radio</c:v>
                </c:pt>
                <c:pt idx="3">
                  <c:v>Online display</c:v>
                </c:pt>
                <c:pt idx="4">
                  <c:v>Paid Search</c:v>
                </c:pt>
              </c:strCache>
            </c:strRef>
          </c:cat>
          <c:val>
            <c:numRef>
              <c:f>Sheet1!$C$2:$C$8</c:f>
              <c:numCache>
                <c:formatCode>General</c:formatCode>
                <c:ptCount val="5"/>
                <c:pt idx="0">
                  <c:v>6.266394912230125</c:v>
                </c:pt>
                <c:pt idx="1">
                  <c:v>10.18360529673017</c:v>
                </c:pt>
                <c:pt idx="2">
                  <c:v>12.79645714284</c:v>
                </c:pt>
                <c:pt idx="3">
                  <c:v>8.38553022783637</c:v>
                </c:pt>
                <c:pt idx="4">
                  <c:v>7.9518</c:v>
                </c:pt>
              </c:numCache>
            </c:numRef>
          </c:val>
          <c:extLst xmlns:c16r2="http://schemas.microsoft.com/office/drawing/2015/06/chart">
            <c:ext xmlns:c16="http://schemas.microsoft.com/office/drawing/2014/chart" uri="{C3380CC4-5D6E-409C-BE32-E72D297353CC}">
              <c16:uniqueId val="{00000001-2ADC-40B2-AFEF-0FF27FC22DA7}"/>
            </c:ext>
          </c:extLst>
        </c:ser>
        <c:dLbls>
          <c:showLegendKey val="0"/>
          <c:showVal val="0"/>
          <c:showCatName val="0"/>
          <c:showSerName val="0"/>
          <c:showPercent val="0"/>
          <c:showBubbleSize val="0"/>
        </c:dLbls>
        <c:gapWidth val="50"/>
        <c:overlap val="-27"/>
        <c:axId val="-2103477960"/>
        <c:axId val="-2103472984"/>
      </c:barChart>
      <c:catAx>
        <c:axId val="-2103477960"/>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vert="horz"/>
          <a:lstStyle/>
          <a:p>
            <a:pPr>
              <a:defRPr>
                <a:latin typeface="Century Gothic" panose="020B0502020202020204" pitchFamily="34" charset="0"/>
              </a:defRPr>
            </a:pPr>
            <a:endParaRPr lang="en-US"/>
          </a:p>
        </c:txPr>
        <c:crossAx val="-2103472984"/>
        <c:crosses val="autoZero"/>
        <c:auto val="1"/>
        <c:lblAlgn val="ctr"/>
        <c:lblOffset val="100"/>
        <c:noMultiLvlLbl val="0"/>
      </c:catAx>
      <c:valAx>
        <c:axId val="-2103472984"/>
        <c:scaling>
          <c:orientation val="minMax"/>
        </c:scaling>
        <c:delete val="0"/>
        <c:axPos val="l"/>
        <c:title>
          <c:tx>
            <c:rich>
              <a:bodyPr rot="-5400000" vert="horz"/>
              <a:lstStyle/>
              <a:p>
                <a:pPr>
                  <a:defRPr>
                    <a:latin typeface="Century Gothic" panose="020B0502020202020204" pitchFamily="34" charset="0"/>
                  </a:defRPr>
                </a:pPr>
                <a:r>
                  <a:rPr lang="en-GB" dirty="0">
                    <a:latin typeface="Century Gothic" panose="020B0502020202020204" pitchFamily="34" charset="0"/>
                  </a:rPr>
                  <a:t>RROI £</a:t>
                </a:r>
              </a:p>
            </c:rich>
          </c:tx>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latin typeface="Century Gothic" panose="020B0502020202020204" pitchFamily="34" charset="0"/>
              </a:defRPr>
            </a:pPr>
            <a:endParaRPr lang="en-US"/>
          </a:p>
        </c:txPr>
        <c:crossAx val="-2103477960"/>
        <c:crosses val="autoZero"/>
        <c:crossBetween val="between"/>
      </c:valAx>
      <c:spPr>
        <a:noFill/>
        <a:ln>
          <a:noFill/>
        </a:ln>
        <a:effectLst/>
      </c:spPr>
    </c:plotArea>
    <c:legend>
      <c:legendPos val="b"/>
      <c:layout/>
      <c:overlay val="0"/>
      <c:spPr>
        <a:noFill/>
        <a:ln>
          <a:noFill/>
        </a:ln>
        <a:effectLst/>
      </c:spPr>
      <c:txPr>
        <a:bodyPr rot="0" vert="horz"/>
        <a:lstStyle/>
        <a:p>
          <a:pPr>
            <a:defRPr>
              <a:latin typeface="Century Gothic" panose="020B0502020202020204" pitchFamily="34" charset="0"/>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05856492054157"/>
          <c:y val="0.0439104560318755"/>
          <c:w val="0.905479077671136"/>
          <c:h val="0.75610074072231"/>
        </c:manualLayout>
      </c:layout>
      <c:barChart>
        <c:barDir val="col"/>
        <c:grouping val="clustered"/>
        <c:varyColors val="0"/>
        <c:ser>
          <c:idx val="0"/>
          <c:order val="0"/>
          <c:tx>
            <c:strRef>
              <c:f>Sheet1!$B$1</c:f>
              <c:strCache>
                <c:ptCount val="1"/>
                <c:pt idx="0">
                  <c:v>RROI no OOH</c:v>
                </c:pt>
              </c:strCache>
            </c:strRef>
          </c:tx>
          <c:spPr>
            <a:solidFill>
              <a:srgbClr val="1C95D2"/>
            </a:solidFill>
            <a:ln>
              <a:noFill/>
            </a:ln>
            <a:effectLst/>
          </c:spPr>
          <c:invertIfNegative val="0"/>
          <c:cat>
            <c:strRef>
              <c:f>Sheet1!$A$2:$A$7</c:f>
              <c:strCache>
                <c:ptCount val="4"/>
                <c:pt idx="0">
                  <c:v>TV</c:v>
                </c:pt>
                <c:pt idx="1">
                  <c:v>Radio</c:v>
                </c:pt>
                <c:pt idx="2">
                  <c:v>Online display</c:v>
                </c:pt>
                <c:pt idx="3">
                  <c:v>Paid Search</c:v>
                </c:pt>
              </c:strCache>
            </c:strRef>
          </c:cat>
          <c:val>
            <c:numRef>
              <c:f>Sheet1!$B$2:$B$7</c:f>
              <c:numCache>
                <c:formatCode>General</c:formatCode>
                <c:ptCount val="4"/>
                <c:pt idx="0">
                  <c:v>1.2</c:v>
                </c:pt>
                <c:pt idx="1">
                  <c:v>1.3</c:v>
                </c:pt>
                <c:pt idx="2">
                  <c:v>0.2</c:v>
                </c:pt>
                <c:pt idx="3">
                  <c:v>0.1</c:v>
                </c:pt>
              </c:numCache>
            </c:numRef>
          </c:val>
          <c:extLst xmlns:c16r2="http://schemas.microsoft.com/office/drawing/2015/06/chart">
            <c:ext xmlns:c16="http://schemas.microsoft.com/office/drawing/2014/chart" uri="{C3380CC4-5D6E-409C-BE32-E72D297353CC}">
              <c16:uniqueId val="{00000000-2ADC-40B2-AFEF-0FF27FC22DA7}"/>
            </c:ext>
          </c:extLst>
        </c:ser>
        <c:ser>
          <c:idx val="1"/>
          <c:order val="1"/>
          <c:tx>
            <c:strRef>
              <c:f>Sheet1!$C$1</c:f>
              <c:strCache>
                <c:ptCount val="1"/>
                <c:pt idx="0">
                  <c:v>RROI with OOH</c:v>
                </c:pt>
              </c:strCache>
            </c:strRef>
          </c:tx>
          <c:spPr>
            <a:solidFill>
              <a:srgbClr val="92D050"/>
            </a:solidFill>
            <a:ln>
              <a:solidFill>
                <a:srgbClr val="92D050"/>
              </a:solidFill>
            </a:ln>
            <a:effectLst/>
          </c:spPr>
          <c:invertIfNegative val="0"/>
          <c:cat>
            <c:strRef>
              <c:f>Sheet1!$A$2:$A$7</c:f>
              <c:strCache>
                <c:ptCount val="4"/>
                <c:pt idx="0">
                  <c:v>TV</c:v>
                </c:pt>
                <c:pt idx="1">
                  <c:v>Radio</c:v>
                </c:pt>
                <c:pt idx="2">
                  <c:v>Online display</c:v>
                </c:pt>
                <c:pt idx="3">
                  <c:v>Paid Search</c:v>
                </c:pt>
              </c:strCache>
            </c:strRef>
          </c:cat>
          <c:val>
            <c:numRef>
              <c:f>Sheet1!$C$2:$C$7</c:f>
              <c:numCache>
                <c:formatCode>General</c:formatCode>
                <c:ptCount val="4"/>
                <c:pt idx="0">
                  <c:v>1.4</c:v>
                </c:pt>
                <c:pt idx="1">
                  <c:v>2.3</c:v>
                </c:pt>
                <c:pt idx="2">
                  <c:v>0.45</c:v>
                </c:pt>
                <c:pt idx="3">
                  <c:v>0.15</c:v>
                </c:pt>
              </c:numCache>
            </c:numRef>
          </c:val>
          <c:extLst xmlns:c16r2="http://schemas.microsoft.com/office/drawing/2015/06/chart">
            <c:ext xmlns:c16="http://schemas.microsoft.com/office/drawing/2014/chart" uri="{C3380CC4-5D6E-409C-BE32-E72D297353CC}">
              <c16:uniqueId val="{00000001-2ADC-40B2-AFEF-0FF27FC22DA7}"/>
            </c:ext>
          </c:extLst>
        </c:ser>
        <c:dLbls>
          <c:showLegendKey val="0"/>
          <c:showVal val="0"/>
          <c:showCatName val="0"/>
          <c:showSerName val="0"/>
          <c:showPercent val="0"/>
          <c:showBubbleSize val="0"/>
        </c:dLbls>
        <c:gapWidth val="50"/>
        <c:overlap val="-27"/>
        <c:axId val="-2144944152"/>
        <c:axId val="-2144935320"/>
      </c:barChart>
      <c:catAx>
        <c:axId val="-2144944152"/>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vert="horz"/>
          <a:lstStyle/>
          <a:p>
            <a:pPr>
              <a:defRPr>
                <a:latin typeface="Century Gothic" panose="020B0502020202020204" pitchFamily="34" charset="0"/>
              </a:defRPr>
            </a:pPr>
            <a:endParaRPr lang="en-US"/>
          </a:p>
        </c:txPr>
        <c:crossAx val="-2144935320"/>
        <c:crosses val="autoZero"/>
        <c:auto val="1"/>
        <c:lblAlgn val="ctr"/>
        <c:lblOffset val="100"/>
        <c:noMultiLvlLbl val="0"/>
      </c:catAx>
      <c:valAx>
        <c:axId val="-2144935320"/>
        <c:scaling>
          <c:orientation val="minMax"/>
        </c:scaling>
        <c:delete val="0"/>
        <c:axPos val="l"/>
        <c:title>
          <c:tx>
            <c:rich>
              <a:bodyPr rot="-5400000" vert="horz"/>
              <a:lstStyle/>
              <a:p>
                <a:pPr>
                  <a:defRPr>
                    <a:latin typeface="Century Gothic" panose="020B0502020202020204" pitchFamily="34" charset="0"/>
                  </a:defRPr>
                </a:pPr>
                <a:r>
                  <a:rPr lang="en-GB" dirty="0">
                    <a:latin typeface="Century Gothic" panose="020B0502020202020204" pitchFamily="34" charset="0"/>
                  </a:rPr>
                  <a:t>RROI £</a:t>
                </a:r>
              </a:p>
            </c:rich>
          </c:tx>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latin typeface="Century Gothic" panose="020B0502020202020204" pitchFamily="34" charset="0"/>
              </a:defRPr>
            </a:pPr>
            <a:endParaRPr lang="en-US"/>
          </a:p>
        </c:txPr>
        <c:crossAx val="-2144944152"/>
        <c:crosses val="autoZero"/>
        <c:crossBetween val="between"/>
      </c:valAx>
      <c:spPr>
        <a:noFill/>
        <a:ln>
          <a:noFill/>
        </a:ln>
        <a:effectLst/>
      </c:spPr>
    </c:plotArea>
    <c:legend>
      <c:legendPos val="b"/>
      <c:layout/>
      <c:overlay val="0"/>
      <c:spPr>
        <a:noFill/>
        <a:ln>
          <a:noFill/>
        </a:ln>
        <a:effectLst/>
      </c:spPr>
      <c:txPr>
        <a:bodyPr rot="0" vert="horz"/>
        <a:lstStyle/>
        <a:p>
          <a:pPr>
            <a:defRPr>
              <a:latin typeface="Century Gothic" panose="020B0502020202020204" pitchFamily="34" charset="0"/>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D7F613-99C4-4702-BB0C-FCBCA975605F}" type="datetimeFigureOut">
              <a:rPr lang="en-GB" smtClean="0"/>
              <a:t>05/05/16</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957262-59D7-40C0-BDE8-4D826AF373C1}" type="slidenum">
              <a:rPr lang="en-GB" smtClean="0"/>
              <a:t>‹#›</a:t>
            </a:fld>
            <a:endParaRPr lang="en-GB"/>
          </a:p>
        </p:txBody>
      </p:sp>
    </p:spTree>
    <p:extLst>
      <p:ext uri="{BB962C8B-B14F-4D97-AF65-F5344CB8AC3E}">
        <p14:creationId xmlns:p14="http://schemas.microsoft.com/office/powerpoint/2010/main" val="36550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957262-59D7-40C0-BDE8-4D826AF373C1}" type="slidenum">
              <a:rPr lang="en-GB" smtClean="0"/>
              <a:t>1</a:t>
            </a:fld>
            <a:endParaRPr lang="en-GB"/>
          </a:p>
        </p:txBody>
      </p:sp>
    </p:spTree>
    <p:extLst>
      <p:ext uri="{BB962C8B-B14F-4D97-AF65-F5344CB8AC3E}">
        <p14:creationId xmlns:p14="http://schemas.microsoft.com/office/powerpoint/2010/main" val="2876267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957262-59D7-40C0-BDE8-4D826AF373C1}" type="slidenum">
              <a:rPr lang="en-GB" smtClean="0"/>
              <a:t>10</a:t>
            </a:fld>
            <a:endParaRPr lang="en-GB"/>
          </a:p>
        </p:txBody>
      </p:sp>
    </p:spTree>
    <p:extLst>
      <p:ext uri="{BB962C8B-B14F-4D97-AF65-F5344CB8AC3E}">
        <p14:creationId xmlns:p14="http://schemas.microsoft.com/office/powerpoint/2010/main" val="1317346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19957262-59D7-40C0-BDE8-4D826AF373C1}" type="slidenum">
              <a:rPr lang="en-GB" smtClean="0"/>
              <a:t>11</a:t>
            </a:fld>
            <a:endParaRPr lang="en-GB"/>
          </a:p>
        </p:txBody>
      </p:sp>
    </p:spTree>
    <p:extLst>
      <p:ext uri="{BB962C8B-B14F-4D97-AF65-F5344CB8AC3E}">
        <p14:creationId xmlns:p14="http://schemas.microsoft.com/office/powerpoint/2010/main" val="3556921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19957262-59D7-40C0-BDE8-4D826AF373C1}" type="slidenum">
              <a:rPr lang="en-GB" smtClean="0"/>
              <a:t>12</a:t>
            </a:fld>
            <a:endParaRPr lang="en-GB"/>
          </a:p>
        </p:txBody>
      </p:sp>
    </p:spTree>
    <p:extLst>
      <p:ext uri="{BB962C8B-B14F-4D97-AF65-F5344CB8AC3E}">
        <p14:creationId xmlns:p14="http://schemas.microsoft.com/office/powerpoint/2010/main" val="4183450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957262-59D7-40C0-BDE8-4D826AF373C1}" type="slidenum">
              <a:rPr lang="en-GB" smtClean="0"/>
              <a:t>13</a:t>
            </a:fld>
            <a:endParaRPr lang="en-GB"/>
          </a:p>
        </p:txBody>
      </p:sp>
    </p:spTree>
    <p:extLst>
      <p:ext uri="{BB962C8B-B14F-4D97-AF65-F5344CB8AC3E}">
        <p14:creationId xmlns:p14="http://schemas.microsoft.com/office/powerpoint/2010/main" val="3927133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19957262-59D7-40C0-BDE8-4D826AF373C1}" type="slidenum">
              <a:rPr lang="en-GB" smtClean="0"/>
              <a:t>14</a:t>
            </a:fld>
            <a:endParaRPr lang="en-GB"/>
          </a:p>
        </p:txBody>
      </p:sp>
    </p:spTree>
    <p:extLst>
      <p:ext uri="{BB962C8B-B14F-4D97-AF65-F5344CB8AC3E}">
        <p14:creationId xmlns:p14="http://schemas.microsoft.com/office/powerpoint/2010/main" val="2627828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dirty="0"/>
          </a:p>
        </p:txBody>
      </p:sp>
      <p:sp>
        <p:nvSpPr>
          <p:cNvPr id="4" name="Slide Number Placeholder 3"/>
          <p:cNvSpPr>
            <a:spLocks noGrp="1"/>
          </p:cNvSpPr>
          <p:nvPr>
            <p:ph type="sldNum" sz="quarter" idx="10"/>
          </p:nvPr>
        </p:nvSpPr>
        <p:spPr/>
        <p:txBody>
          <a:bodyPr/>
          <a:lstStyle/>
          <a:p>
            <a:fld id="{19957262-59D7-40C0-BDE8-4D826AF373C1}" type="slidenum">
              <a:rPr lang="en-GB" smtClean="0"/>
              <a:t>15</a:t>
            </a:fld>
            <a:endParaRPr lang="en-GB"/>
          </a:p>
        </p:txBody>
      </p:sp>
    </p:spTree>
    <p:extLst>
      <p:ext uri="{BB962C8B-B14F-4D97-AF65-F5344CB8AC3E}">
        <p14:creationId xmlns:p14="http://schemas.microsoft.com/office/powerpoint/2010/main" val="4023559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baseline="0" dirty="0"/>
          </a:p>
        </p:txBody>
      </p:sp>
      <p:sp>
        <p:nvSpPr>
          <p:cNvPr id="4" name="Slide Number Placeholder 3"/>
          <p:cNvSpPr>
            <a:spLocks noGrp="1"/>
          </p:cNvSpPr>
          <p:nvPr>
            <p:ph type="sldNum" sz="quarter" idx="10"/>
          </p:nvPr>
        </p:nvSpPr>
        <p:spPr/>
        <p:txBody>
          <a:bodyPr/>
          <a:lstStyle/>
          <a:p>
            <a:fld id="{19957262-59D7-40C0-BDE8-4D826AF373C1}" type="slidenum">
              <a:rPr lang="en-GB" smtClean="0"/>
              <a:t>16</a:t>
            </a:fld>
            <a:endParaRPr lang="en-GB"/>
          </a:p>
        </p:txBody>
      </p:sp>
    </p:spTree>
    <p:extLst>
      <p:ext uri="{BB962C8B-B14F-4D97-AF65-F5344CB8AC3E}">
        <p14:creationId xmlns:p14="http://schemas.microsoft.com/office/powerpoint/2010/main" val="1728233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baseline="0" dirty="0"/>
          </a:p>
        </p:txBody>
      </p:sp>
      <p:sp>
        <p:nvSpPr>
          <p:cNvPr id="4" name="Slide Number Placeholder 3"/>
          <p:cNvSpPr>
            <a:spLocks noGrp="1"/>
          </p:cNvSpPr>
          <p:nvPr>
            <p:ph type="sldNum" sz="quarter" idx="10"/>
          </p:nvPr>
        </p:nvSpPr>
        <p:spPr/>
        <p:txBody>
          <a:bodyPr/>
          <a:lstStyle/>
          <a:p>
            <a:fld id="{19957262-59D7-40C0-BDE8-4D826AF373C1}" type="slidenum">
              <a:rPr lang="en-GB" smtClean="0"/>
              <a:t>17</a:t>
            </a:fld>
            <a:endParaRPr lang="en-GB"/>
          </a:p>
        </p:txBody>
      </p:sp>
    </p:spTree>
    <p:extLst>
      <p:ext uri="{BB962C8B-B14F-4D97-AF65-F5344CB8AC3E}">
        <p14:creationId xmlns:p14="http://schemas.microsoft.com/office/powerpoint/2010/main" val="619775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19957262-59D7-40C0-BDE8-4D826AF373C1}" type="slidenum">
              <a:rPr lang="en-GB" smtClean="0"/>
              <a:t>18</a:t>
            </a:fld>
            <a:endParaRPr lang="en-GB"/>
          </a:p>
        </p:txBody>
      </p:sp>
    </p:spTree>
    <p:extLst>
      <p:ext uri="{BB962C8B-B14F-4D97-AF65-F5344CB8AC3E}">
        <p14:creationId xmlns:p14="http://schemas.microsoft.com/office/powerpoint/2010/main" val="806173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dirty="0"/>
          </a:p>
        </p:txBody>
      </p:sp>
      <p:sp>
        <p:nvSpPr>
          <p:cNvPr id="4" name="Slide Number Placeholder 3"/>
          <p:cNvSpPr>
            <a:spLocks noGrp="1"/>
          </p:cNvSpPr>
          <p:nvPr>
            <p:ph type="sldNum" sz="quarter" idx="10"/>
          </p:nvPr>
        </p:nvSpPr>
        <p:spPr/>
        <p:txBody>
          <a:bodyPr/>
          <a:lstStyle/>
          <a:p>
            <a:fld id="{19957262-59D7-40C0-BDE8-4D826AF373C1}" type="slidenum">
              <a:rPr lang="en-GB" smtClean="0"/>
              <a:t>19</a:t>
            </a:fld>
            <a:endParaRPr lang="en-GB"/>
          </a:p>
        </p:txBody>
      </p:sp>
    </p:spTree>
    <p:extLst>
      <p:ext uri="{BB962C8B-B14F-4D97-AF65-F5344CB8AC3E}">
        <p14:creationId xmlns:p14="http://schemas.microsoft.com/office/powerpoint/2010/main" val="3315648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baseline="0" dirty="0"/>
          </a:p>
        </p:txBody>
      </p:sp>
      <p:sp>
        <p:nvSpPr>
          <p:cNvPr id="4" name="Slide Number Placeholder 3"/>
          <p:cNvSpPr>
            <a:spLocks noGrp="1"/>
          </p:cNvSpPr>
          <p:nvPr>
            <p:ph type="sldNum" sz="quarter" idx="10"/>
          </p:nvPr>
        </p:nvSpPr>
        <p:spPr/>
        <p:txBody>
          <a:bodyPr/>
          <a:lstStyle/>
          <a:p>
            <a:fld id="{19957262-59D7-40C0-BDE8-4D826AF373C1}" type="slidenum">
              <a:rPr lang="en-GB" smtClean="0"/>
              <a:t>2</a:t>
            </a:fld>
            <a:endParaRPr lang="en-GB"/>
          </a:p>
        </p:txBody>
      </p:sp>
    </p:spTree>
    <p:extLst>
      <p:ext uri="{BB962C8B-B14F-4D97-AF65-F5344CB8AC3E}">
        <p14:creationId xmlns:p14="http://schemas.microsoft.com/office/powerpoint/2010/main" val="993489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957262-59D7-40C0-BDE8-4D826AF373C1}" type="slidenum">
              <a:rPr lang="en-GB" smtClean="0"/>
              <a:t>20</a:t>
            </a:fld>
            <a:endParaRPr lang="en-GB"/>
          </a:p>
        </p:txBody>
      </p:sp>
    </p:spTree>
    <p:extLst>
      <p:ext uri="{BB962C8B-B14F-4D97-AF65-F5344CB8AC3E}">
        <p14:creationId xmlns:p14="http://schemas.microsoft.com/office/powerpoint/2010/main" val="1821638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19957262-59D7-40C0-BDE8-4D826AF373C1}" type="slidenum">
              <a:rPr lang="en-GB" smtClean="0"/>
              <a:t>21</a:t>
            </a:fld>
            <a:endParaRPr lang="en-GB"/>
          </a:p>
        </p:txBody>
      </p:sp>
    </p:spTree>
    <p:extLst>
      <p:ext uri="{BB962C8B-B14F-4D97-AF65-F5344CB8AC3E}">
        <p14:creationId xmlns:p14="http://schemas.microsoft.com/office/powerpoint/2010/main" val="156917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957262-59D7-40C0-BDE8-4D826AF373C1}" type="slidenum">
              <a:rPr lang="en-GB" smtClean="0"/>
              <a:t>22</a:t>
            </a:fld>
            <a:endParaRPr lang="en-GB"/>
          </a:p>
        </p:txBody>
      </p:sp>
    </p:spTree>
    <p:extLst>
      <p:ext uri="{BB962C8B-B14F-4D97-AF65-F5344CB8AC3E}">
        <p14:creationId xmlns:p14="http://schemas.microsoft.com/office/powerpoint/2010/main" val="1236969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b="1" dirty="0"/>
          </a:p>
        </p:txBody>
      </p:sp>
      <p:sp>
        <p:nvSpPr>
          <p:cNvPr id="4" name="Slide Number Placeholder 3"/>
          <p:cNvSpPr>
            <a:spLocks noGrp="1"/>
          </p:cNvSpPr>
          <p:nvPr>
            <p:ph type="sldNum" sz="quarter" idx="10"/>
          </p:nvPr>
        </p:nvSpPr>
        <p:spPr/>
        <p:txBody>
          <a:bodyPr/>
          <a:lstStyle/>
          <a:p>
            <a:fld id="{19957262-59D7-40C0-BDE8-4D826AF373C1}" type="slidenum">
              <a:rPr lang="en-GB" smtClean="0"/>
              <a:t>23</a:t>
            </a:fld>
            <a:endParaRPr lang="en-GB"/>
          </a:p>
        </p:txBody>
      </p:sp>
    </p:spTree>
    <p:extLst>
      <p:ext uri="{BB962C8B-B14F-4D97-AF65-F5344CB8AC3E}">
        <p14:creationId xmlns:p14="http://schemas.microsoft.com/office/powerpoint/2010/main" val="564122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dirty="0"/>
          </a:p>
        </p:txBody>
      </p:sp>
      <p:sp>
        <p:nvSpPr>
          <p:cNvPr id="4" name="Slide Number Placeholder 3"/>
          <p:cNvSpPr>
            <a:spLocks noGrp="1"/>
          </p:cNvSpPr>
          <p:nvPr>
            <p:ph type="sldNum" sz="quarter" idx="10"/>
          </p:nvPr>
        </p:nvSpPr>
        <p:spPr/>
        <p:txBody>
          <a:bodyPr/>
          <a:lstStyle/>
          <a:p>
            <a:fld id="{19957262-59D7-40C0-BDE8-4D826AF373C1}" type="slidenum">
              <a:rPr lang="en-GB" smtClean="0"/>
              <a:t>24</a:t>
            </a:fld>
            <a:endParaRPr lang="en-GB"/>
          </a:p>
        </p:txBody>
      </p:sp>
    </p:spTree>
    <p:extLst>
      <p:ext uri="{BB962C8B-B14F-4D97-AF65-F5344CB8AC3E}">
        <p14:creationId xmlns:p14="http://schemas.microsoft.com/office/powerpoint/2010/main" val="3595757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dirty="0"/>
          </a:p>
        </p:txBody>
      </p:sp>
      <p:sp>
        <p:nvSpPr>
          <p:cNvPr id="4" name="Slide Number Placeholder 3"/>
          <p:cNvSpPr>
            <a:spLocks noGrp="1"/>
          </p:cNvSpPr>
          <p:nvPr>
            <p:ph type="sldNum" sz="quarter" idx="10"/>
          </p:nvPr>
        </p:nvSpPr>
        <p:spPr/>
        <p:txBody>
          <a:bodyPr/>
          <a:lstStyle/>
          <a:p>
            <a:fld id="{19957262-59D7-40C0-BDE8-4D826AF373C1}" type="slidenum">
              <a:rPr lang="en-GB" smtClean="0"/>
              <a:t>25</a:t>
            </a:fld>
            <a:endParaRPr lang="en-GB"/>
          </a:p>
        </p:txBody>
      </p:sp>
    </p:spTree>
    <p:extLst>
      <p:ext uri="{BB962C8B-B14F-4D97-AF65-F5344CB8AC3E}">
        <p14:creationId xmlns:p14="http://schemas.microsoft.com/office/powerpoint/2010/main" val="11739885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957262-59D7-40C0-BDE8-4D826AF373C1}" type="slidenum">
              <a:rPr lang="en-GB" smtClean="0"/>
              <a:t>26</a:t>
            </a:fld>
            <a:endParaRPr lang="en-GB"/>
          </a:p>
        </p:txBody>
      </p:sp>
    </p:spTree>
    <p:extLst>
      <p:ext uri="{BB962C8B-B14F-4D97-AF65-F5344CB8AC3E}">
        <p14:creationId xmlns:p14="http://schemas.microsoft.com/office/powerpoint/2010/main" val="2991571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957262-59D7-40C0-BDE8-4D826AF373C1}" type="slidenum">
              <a:rPr lang="en-GB" smtClean="0"/>
              <a:t>27</a:t>
            </a:fld>
            <a:endParaRPr lang="en-GB"/>
          </a:p>
        </p:txBody>
      </p:sp>
    </p:spTree>
    <p:extLst>
      <p:ext uri="{BB962C8B-B14F-4D97-AF65-F5344CB8AC3E}">
        <p14:creationId xmlns:p14="http://schemas.microsoft.com/office/powerpoint/2010/main" val="3034885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957262-59D7-40C0-BDE8-4D826AF373C1}" type="slidenum">
              <a:rPr lang="en-GB" smtClean="0"/>
              <a:t>3</a:t>
            </a:fld>
            <a:endParaRPr lang="en-GB"/>
          </a:p>
        </p:txBody>
      </p:sp>
    </p:spTree>
    <p:extLst>
      <p:ext uri="{BB962C8B-B14F-4D97-AF65-F5344CB8AC3E}">
        <p14:creationId xmlns:p14="http://schemas.microsoft.com/office/powerpoint/2010/main" val="813926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GB" b="1" baseline="0" dirty="0"/>
          </a:p>
        </p:txBody>
      </p:sp>
      <p:sp>
        <p:nvSpPr>
          <p:cNvPr id="4" name="Slide Number Placeholder 3"/>
          <p:cNvSpPr>
            <a:spLocks noGrp="1"/>
          </p:cNvSpPr>
          <p:nvPr>
            <p:ph type="sldNum" sz="quarter" idx="10"/>
          </p:nvPr>
        </p:nvSpPr>
        <p:spPr/>
        <p:txBody>
          <a:bodyPr/>
          <a:lstStyle/>
          <a:p>
            <a:fld id="{19957262-59D7-40C0-BDE8-4D826AF373C1}" type="slidenum">
              <a:rPr lang="en-GB" smtClean="0"/>
              <a:t>4</a:t>
            </a:fld>
            <a:endParaRPr lang="en-GB"/>
          </a:p>
        </p:txBody>
      </p:sp>
    </p:spTree>
    <p:extLst>
      <p:ext uri="{BB962C8B-B14F-4D97-AF65-F5344CB8AC3E}">
        <p14:creationId xmlns:p14="http://schemas.microsoft.com/office/powerpoint/2010/main" val="881392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baseline="0" dirty="0"/>
          </a:p>
        </p:txBody>
      </p:sp>
      <p:sp>
        <p:nvSpPr>
          <p:cNvPr id="4" name="Slide Number Placeholder 3"/>
          <p:cNvSpPr>
            <a:spLocks noGrp="1"/>
          </p:cNvSpPr>
          <p:nvPr>
            <p:ph type="sldNum" sz="quarter" idx="10"/>
          </p:nvPr>
        </p:nvSpPr>
        <p:spPr/>
        <p:txBody>
          <a:bodyPr/>
          <a:lstStyle/>
          <a:p>
            <a:fld id="{19957262-59D7-40C0-BDE8-4D826AF373C1}" type="slidenum">
              <a:rPr lang="en-GB" smtClean="0"/>
              <a:t>5</a:t>
            </a:fld>
            <a:endParaRPr lang="en-GB"/>
          </a:p>
        </p:txBody>
      </p:sp>
    </p:spTree>
    <p:extLst>
      <p:ext uri="{BB962C8B-B14F-4D97-AF65-F5344CB8AC3E}">
        <p14:creationId xmlns:p14="http://schemas.microsoft.com/office/powerpoint/2010/main" val="852590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19957262-59D7-40C0-BDE8-4D826AF373C1}" type="slidenum">
              <a:rPr lang="en-GB" smtClean="0"/>
              <a:t>6</a:t>
            </a:fld>
            <a:endParaRPr lang="en-GB"/>
          </a:p>
        </p:txBody>
      </p:sp>
    </p:spTree>
    <p:extLst>
      <p:ext uri="{BB962C8B-B14F-4D97-AF65-F5344CB8AC3E}">
        <p14:creationId xmlns:p14="http://schemas.microsoft.com/office/powerpoint/2010/main" val="1268481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baseline="0" dirty="0"/>
          </a:p>
        </p:txBody>
      </p:sp>
      <p:sp>
        <p:nvSpPr>
          <p:cNvPr id="4" name="Slide Number Placeholder 3"/>
          <p:cNvSpPr>
            <a:spLocks noGrp="1"/>
          </p:cNvSpPr>
          <p:nvPr>
            <p:ph type="sldNum" sz="quarter" idx="10"/>
          </p:nvPr>
        </p:nvSpPr>
        <p:spPr/>
        <p:txBody>
          <a:bodyPr/>
          <a:lstStyle/>
          <a:p>
            <a:fld id="{19957262-59D7-40C0-BDE8-4D826AF373C1}" type="slidenum">
              <a:rPr lang="en-GB" smtClean="0"/>
              <a:t>7</a:t>
            </a:fld>
            <a:endParaRPr lang="en-GB"/>
          </a:p>
        </p:txBody>
      </p:sp>
    </p:spTree>
    <p:extLst>
      <p:ext uri="{BB962C8B-B14F-4D97-AF65-F5344CB8AC3E}">
        <p14:creationId xmlns:p14="http://schemas.microsoft.com/office/powerpoint/2010/main" val="920053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baseline="0" dirty="0"/>
          </a:p>
        </p:txBody>
      </p:sp>
      <p:sp>
        <p:nvSpPr>
          <p:cNvPr id="4" name="Slide Number Placeholder 3"/>
          <p:cNvSpPr>
            <a:spLocks noGrp="1"/>
          </p:cNvSpPr>
          <p:nvPr>
            <p:ph type="sldNum" sz="quarter" idx="10"/>
          </p:nvPr>
        </p:nvSpPr>
        <p:spPr/>
        <p:txBody>
          <a:bodyPr/>
          <a:lstStyle/>
          <a:p>
            <a:fld id="{19957262-59D7-40C0-BDE8-4D826AF373C1}" type="slidenum">
              <a:rPr lang="en-GB" smtClean="0"/>
              <a:t>8</a:t>
            </a:fld>
            <a:endParaRPr lang="en-GB"/>
          </a:p>
        </p:txBody>
      </p:sp>
    </p:spTree>
    <p:extLst>
      <p:ext uri="{BB962C8B-B14F-4D97-AF65-F5344CB8AC3E}">
        <p14:creationId xmlns:p14="http://schemas.microsoft.com/office/powerpoint/2010/main" val="914448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19957262-59D7-40C0-BDE8-4D826AF373C1}" type="slidenum">
              <a:rPr lang="en-GB" smtClean="0"/>
              <a:t>9</a:t>
            </a:fld>
            <a:endParaRPr lang="en-GB"/>
          </a:p>
        </p:txBody>
      </p:sp>
    </p:spTree>
    <p:extLst>
      <p:ext uri="{BB962C8B-B14F-4D97-AF65-F5344CB8AC3E}">
        <p14:creationId xmlns:p14="http://schemas.microsoft.com/office/powerpoint/2010/main" val="3378812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7" y="820"/>
            <a:ext cx="12190540" cy="6857179"/>
          </a:xfrm>
          <a:prstGeom prst="rect">
            <a:avLst/>
          </a:prstGeom>
        </p:spPr>
      </p:pic>
      <p:sp>
        <p:nvSpPr>
          <p:cNvPr id="2" name="Title 1"/>
          <p:cNvSpPr>
            <a:spLocks noGrp="1"/>
          </p:cNvSpPr>
          <p:nvPr>
            <p:ph type="ctrTitle" hasCustomPrompt="1"/>
          </p:nvPr>
        </p:nvSpPr>
        <p:spPr>
          <a:xfrm>
            <a:off x="430690" y="482601"/>
            <a:ext cx="5666898" cy="1470025"/>
          </a:xfrm>
        </p:spPr>
        <p:txBody>
          <a:bodyPr anchor="b" anchorCtr="0">
            <a:normAutofit/>
          </a:bodyPr>
          <a:lstStyle>
            <a:lvl1pPr>
              <a:lnSpc>
                <a:spcPct val="90000"/>
              </a:lnSpc>
              <a:defRPr sz="3400">
                <a:solidFill>
                  <a:schemeClr val="bg1"/>
                </a:solidFill>
              </a:defRPr>
            </a:lvl1pPr>
          </a:lstStyle>
          <a:p>
            <a:r>
              <a:rPr lang="en-US" dirty="0"/>
              <a:t>Master title style</a:t>
            </a:r>
            <a:endParaRPr lang="en-GB" dirty="0"/>
          </a:p>
        </p:txBody>
      </p:sp>
      <p:sp>
        <p:nvSpPr>
          <p:cNvPr id="3" name="Subtitle 2"/>
          <p:cNvSpPr>
            <a:spLocks noGrp="1"/>
          </p:cNvSpPr>
          <p:nvPr>
            <p:ph type="subTitle" idx="1" hasCustomPrompt="1"/>
          </p:nvPr>
        </p:nvSpPr>
        <p:spPr>
          <a:xfrm>
            <a:off x="430690" y="1943101"/>
            <a:ext cx="5667628" cy="542924"/>
          </a:xfrm>
        </p:spPr>
        <p:txBody>
          <a:bodyPr>
            <a:normAutofit/>
          </a:bodyPr>
          <a:lstStyle>
            <a:lvl1pPr marL="0" indent="0" algn="l">
              <a:lnSpc>
                <a:spcPct val="90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Master subtitle style</a:t>
            </a:r>
            <a:endParaRPr lang="en-GB" dirty="0"/>
          </a:p>
        </p:txBody>
      </p:sp>
      <p:sp>
        <p:nvSpPr>
          <p:cNvPr id="22" name="Text Placeholder 21"/>
          <p:cNvSpPr>
            <a:spLocks noGrp="1"/>
          </p:cNvSpPr>
          <p:nvPr>
            <p:ph type="body" sz="quarter" idx="13" hasCustomPrompt="1"/>
          </p:nvPr>
        </p:nvSpPr>
        <p:spPr>
          <a:xfrm>
            <a:off x="423863" y="2590800"/>
            <a:ext cx="5667375" cy="838200"/>
          </a:xfrm>
        </p:spPr>
        <p:txBody>
          <a:bodyPr>
            <a:noAutofit/>
          </a:bodyPr>
          <a:lstStyle>
            <a:lvl1pPr marL="0" indent="0">
              <a:buFont typeface="Arial" panose="020B0604020202020204" pitchFamily="34" charset="0"/>
              <a:buNone/>
              <a:defRPr sz="1400" b="0">
                <a:solidFill>
                  <a:schemeClr val="bg1"/>
                </a:solidFill>
                <a:latin typeface="Sentinel SSm Book"/>
              </a:defRPr>
            </a:lvl1pPr>
            <a:lvl2pPr marL="0" indent="0">
              <a:buFont typeface="Arial" panose="020B0604020202020204" pitchFamily="34" charset="0"/>
              <a:buNone/>
              <a:defRPr sz="1400" b="0">
                <a:solidFill>
                  <a:schemeClr val="bg1"/>
                </a:solidFill>
                <a:latin typeface="+mn-lt"/>
              </a:defRPr>
            </a:lvl2pPr>
            <a:lvl3pPr marL="0" indent="0">
              <a:buNone/>
              <a:defRPr sz="1400" b="0">
                <a:solidFill>
                  <a:schemeClr val="bg1"/>
                </a:solidFill>
                <a:latin typeface="+mn-lt"/>
              </a:defRPr>
            </a:lvl3pPr>
            <a:lvl4pPr marL="0" indent="0">
              <a:buNone/>
              <a:defRPr sz="1400" b="0">
                <a:solidFill>
                  <a:schemeClr val="bg1"/>
                </a:solidFill>
                <a:latin typeface="+mn-lt"/>
              </a:defRPr>
            </a:lvl4pPr>
            <a:lvl5pPr marL="0" indent="0">
              <a:buNone/>
              <a:defRPr sz="1400" b="0">
                <a:solidFill>
                  <a:schemeClr val="bg1"/>
                </a:solidFill>
                <a:latin typeface="+mn-lt"/>
              </a:defRPr>
            </a:lvl5pPr>
          </a:lstStyle>
          <a:p>
            <a:pPr lvl="0"/>
            <a:r>
              <a:rPr lang="en-US" dirty="0"/>
              <a:t>Date</a:t>
            </a:r>
            <a:endParaRPr lang="en-GB" dirty="0"/>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3823506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a:xfrm>
            <a:off x="438150" y="1495426"/>
            <a:ext cx="9094733" cy="4089399"/>
          </a:xfrm>
        </p:spPr>
        <p:txBody>
          <a:bodyPr numCol="2" spcCol="360000"/>
          <a:lstStyle>
            <a:lvl1pPr marL="179388" indent="-179388">
              <a:spcBef>
                <a:spcPts val="1500"/>
              </a:spcBef>
              <a:buFont typeface="Arial" panose="020B0604020202020204" pitchFamily="34" charset="0"/>
              <a:buChar char="•"/>
              <a:defRPr/>
            </a:lvl1pPr>
            <a:lvl2pPr marL="357188" indent="-177800">
              <a:buFont typeface="Arial" panose="020B0604020202020204" pitchFamily="34" charset="0"/>
              <a:buChar char="•"/>
              <a:defRPr/>
            </a:lvl2pPr>
            <a:lvl3pPr marL="538163" indent="-180975">
              <a:defRPr/>
            </a:lvl3pPr>
            <a:lvl4pPr marL="714375" indent="-177800">
              <a:defRPr/>
            </a:lvl4pPr>
            <a:lvl5pPr marL="890588" indent="-17145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00215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graphic plus 2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a:xfrm>
            <a:off x="4253405" y="1495426"/>
            <a:ext cx="7522511" cy="4089399"/>
          </a:xfrm>
        </p:spPr>
        <p:txBody>
          <a:bodyPr numCol="2" spcCol="360000"/>
          <a:lstStyle>
            <a:lvl1pPr marL="0" indent="0">
              <a:spcBef>
                <a:spcPts val="1500"/>
              </a:spcBef>
              <a:buFont typeface="Arial" panose="020B0604020202020204" pitchFamily="34" charset="0"/>
              <a:buNone/>
              <a:defRPr/>
            </a:lvl1pPr>
            <a:lvl2pPr marL="0" indent="0">
              <a:spcBef>
                <a:spcPts val="1500"/>
              </a:spcBef>
              <a:buFont typeface="Arial" panose="020B0604020202020204" pitchFamily="34" charset="0"/>
              <a:buNone/>
              <a:defRPr/>
            </a:lvl2pPr>
            <a:lvl3pPr marL="180975" indent="-180975">
              <a:defRPr/>
            </a:lvl3pPr>
            <a:lvl4pPr marL="357188" indent="-177800">
              <a:defRPr/>
            </a:lvl4pPr>
            <a:lvl5pPr marL="533400" indent="-17145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88341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endParaRPr lang="en-GB" dirty="0"/>
          </a:p>
        </p:txBody>
      </p:sp>
      <p:sp>
        <p:nvSpPr>
          <p:cNvPr id="10" name="Content Placeholder 9"/>
          <p:cNvSpPr>
            <a:spLocks noGrp="1"/>
          </p:cNvSpPr>
          <p:nvPr>
            <p:ph sz="quarter" idx="13"/>
          </p:nvPr>
        </p:nvSpPr>
        <p:spPr>
          <a:xfrm>
            <a:off x="438149" y="1496219"/>
            <a:ext cx="5596955" cy="349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9"/>
          <p:cNvSpPr>
            <a:spLocks noGrp="1"/>
          </p:cNvSpPr>
          <p:nvPr>
            <p:ph sz="quarter" idx="14"/>
          </p:nvPr>
        </p:nvSpPr>
        <p:spPr>
          <a:xfrm>
            <a:off x="6169594" y="1496219"/>
            <a:ext cx="5596955" cy="349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86286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8150" y="1535113"/>
            <a:ext cx="5596953" cy="350837"/>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6169594" y="1535113"/>
            <a:ext cx="5596955" cy="350837"/>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9"/>
          <p:cNvSpPr>
            <a:spLocks noGrp="1"/>
          </p:cNvSpPr>
          <p:nvPr>
            <p:ph sz="quarter" idx="13"/>
          </p:nvPr>
        </p:nvSpPr>
        <p:spPr>
          <a:xfrm>
            <a:off x="438149" y="1981994"/>
            <a:ext cx="5596955" cy="349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9"/>
          <p:cNvSpPr>
            <a:spLocks noGrp="1"/>
          </p:cNvSpPr>
          <p:nvPr>
            <p:ph sz="quarter" idx="14"/>
          </p:nvPr>
        </p:nvSpPr>
        <p:spPr>
          <a:xfrm>
            <a:off x="6169594" y="1981994"/>
            <a:ext cx="5596955" cy="349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p:cNvSpPr>
            <a:spLocks noGrp="1"/>
          </p:cNvSpPr>
          <p:nvPr>
            <p:ph type="title"/>
          </p:nvPr>
        </p:nvSpPr>
        <p:spPr/>
        <p:txBody>
          <a:bodyPr/>
          <a:lstStyle>
            <a:lvl1pPr>
              <a:defRPr sz="3200"/>
            </a:lvl1pPr>
          </a:lstStyle>
          <a:p>
            <a:r>
              <a:rPr lang="en-US" dirty="0"/>
              <a:t>Click to edit Master title style</a:t>
            </a:r>
            <a:endParaRPr lang="en-GB" dirty="0"/>
          </a:p>
        </p:txBody>
      </p:sp>
    </p:spTree>
    <p:extLst>
      <p:ext uri="{BB962C8B-B14F-4D97-AF65-F5344CB8AC3E}">
        <p14:creationId xmlns:p14="http://schemas.microsoft.com/office/powerpoint/2010/main" val="1693463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endParaRPr lang="en-GB" dirty="0"/>
          </a:p>
        </p:txBody>
      </p:sp>
    </p:spTree>
    <p:extLst>
      <p:ext uri="{BB962C8B-B14F-4D97-AF65-F5344CB8AC3E}">
        <p14:creationId xmlns:p14="http://schemas.microsoft.com/office/powerpoint/2010/main" val="513786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Case Study cov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endParaRPr lang="en-GB" dirty="0"/>
          </a:p>
        </p:txBody>
      </p:sp>
    </p:spTree>
    <p:extLst>
      <p:ext uri="{BB962C8B-B14F-4D97-AF65-F5344CB8AC3E}">
        <p14:creationId xmlns:p14="http://schemas.microsoft.com/office/powerpoint/2010/main" val="350872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1976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ase Study - cover">
    <p:bg>
      <p:bgPr>
        <a:solidFill>
          <a:schemeClr val="accent4"/>
        </a:solidFill>
        <a:effectLst/>
      </p:bgPr>
    </p:bg>
    <p:spTree>
      <p:nvGrpSpPr>
        <p:cNvPr id="1" name=""/>
        <p:cNvGrpSpPr/>
        <p:nvPr/>
      </p:nvGrpSpPr>
      <p:grpSpPr>
        <a:xfrm>
          <a:off x="0" y="0"/>
          <a:ext cx="0" cy="0"/>
          <a:chOff x="0" y="0"/>
          <a:chExt cx="0" cy="0"/>
        </a:xfrm>
      </p:grpSpPr>
      <p:sp>
        <p:nvSpPr>
          <p:cNvPr id="23" name="Picture Placeholder 22"/>
          <p:cNvSpPr>
            <a:spLocks noGrp="1"/>
          </p:cNvSpPr>
          <p:nvPr>
            <p:ph type="pic" sz="quarter" idx="17"/>
          </p:nvPr>
        </p:nvSpPr>
        <p:spPr>
          <a:xfrm>
            <a:off x="0" y="0"/>
            <a:ext cx="12195175" cy="6858000"/>
          </a:xfrm>
        </p:spPr>
        <p:txBody>
          <a:bodyPr/>
          <a:lstStyle/>
          <a:p>
            <a:endParaRPr lang="en-GB"/>
          </a:p>
        </p:txBody>
      </p:sp>
      <p:grpSp>
        <p:nvGrpSpPr>
          <p:cNvPr id="8" name="Group 7"/>
          <p:cNvGrpSpPr>
            <a:grpSpLocks noChangeAspect="1"/>
          </p:cNvGrpSpPr>
          <p:nvPr userDrawn="1"/>
        </p:nvGrpSpPr>
        <p:grpSpPr>
          <a:xfrm>
            <a:off x="438149" y="6230422"/>
            <a:ext cx="1476000" cy="196205"/>
            <a:chOff x="6905625" y="4194175"/>
            <a:chExt cx="3152775" cy="419100"/>
          </a:xfrm>
          <a:solidFill>
            <a:schemeClr val="bg1"/>
          </a:solidFill>
        </p:grpSpPr>
        <p:sp>
          <p:nvSpPr>
            <p:cNvPr id="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Sentinel SSm Book"/>
              </a:endParaRPr>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Sentinel SSm Book"/>
              </a:endParaRPr>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Sentinel SSm Book"/>
              </a:endParaRPr>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Sentinel SSm Book"/>
              </a:endParaRPr>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Sentinel SSm Book"/>
              </a:endParaRPr>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Sentinel SSm Book"/>
              </a:endParaRPr>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Sentinel SSm Book"/>
              </a:endParaRPr>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Sentinel SSm Book"/>
              </a:endParaRPr>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Sentinel SSm Book"/>
              </a:endParaRPr>
            </a:p>
          </p:txBody>
        </p:sp>
      </p:grpSp>
      <p:sp>
        <p:nvSpPr>
          <p:cNvPr id="4" name="Title 3"/>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cxnSp>
        <p:nvCxnSpPr>
          <p:cNvPr id="19" name="Straight Connector 18"/>
          <p:cNvCxnSpPr/>
          <p:nvPr userDrawn="1"/>
        </p:nvCxnSpPr>
        <p:spPr>
          <a:xfrm>
            <a:off x="438150" y="6153150"/>
            <a:ext cx="11328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9389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endParaRPr lang="en-GB" dirty="0"/>
          </a:p>
        </p:txBody>
      </p:sp>
      <p:sp>
        <p:nvSpPr>
          <p:cNvPr id="8" name="Content Placeholder 2"/>
          <p:cNvSpPr>
            <a:spLocks noGrp="1"/>
          </p:cNvSpPr>
          <p:nvPr>
            <p:ph idx="1"/>
          </p:nvPr>
        </p:nvSpPr>
        <p:spPr>
          <a:xfrm>
            <a:off x="438151" y="4425696"/>
            <a:ext cx="11328399" cy="1159129"/>
          </a:xfrm>
        </p:spPr>
        <p:txBody>
          <a:bodyPr numCol="3" spcCol="360000"/>
          <a:lstStyle>
            <a:lvl1pPr marL="0" indent="0">
              <a:spcBef>
                <a:spcPts val="1500"/>
              </a:spcBef>
              <a:buFont typeface="Arial" panose="020B0604020202020204" pitchFamily="34" charset="0"/>
              <a:buNone/>
              <a:defRPr/>
            </a:lvl1pPr>
            <a:lvl2pPr marL="0" indent="0">
              <a:spcBef>
                <a:spcPts val="1500"/>
              </a:spcBef>
              <a:buFont typeface="Arial" panose="020B0604020202020204" pitchFamily="34" charset="0"/>
              <a:buNone/>
              <a:defRPr/>
            </a:lvl2pPr>
            <a:lvl3pPr marL="180975" indent="-180975">
              <a:defRPr/>
            </a:lvl3pPr>
            <a:lvl4pPr marL="357188" indent="-177800">
              <a:defRPr/>
            </a:lvl4pPr>
            <a:lvl5pPr marL="533400" indent="-17145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Picture Placeholder 12"/>
          <p:cNvSpPr>
            <a:spLocks noGrp="1"/>
          </p:cNvSpPr>
          <p:nvPr>
            <p:ph type="pic" sz="quarter" idx="13"/>
          </p:nvPr>
        </p:nvSpPr>
        <p:spPr>
          <a:xfrm>
            <a:off x="438150" y="1536700"/>
            <a:ext cx="3650456" cy="2520000"/>
          </a:xfrm>
        </p:spPr>
        <p:txBody>
          <a:bodyPr/>
          <a:lstStyle/>
          <a:p>
            <a:endParaRPr lang="en-GB"/>
          </a:p>
        </p:txBody>
      </p:sp>
      <p:sp>
        <p:nvSpPr>
          <p:cNvPr id="14" name="Picture Placeholder 12"/>
          <p:cNvSpPr>
            <a:spLocks noGrp="1"/>
          </p:cNvSpPr>
          <p:nvPr>
            <p:ph type="pic" sz="quarter" idx="14"/>
          </p:nvPr>
        </p:nvSpPr>
        <p:spPr>
          <a:xfrm>
            <a:off x="4269955" y="1536700"/>
            <a:ext cx="7496595" cy="2520000"/>
          </a:xfrm>
        </p:spPr>
        <p:txBody>
          <a:bodyPr/>
          <a:lstStyle/>
          <a:p>
            <a:endParaRPr lang="en-GB"/>
          </a:p>
        </p:txBody>
      </p:sp>
    </p:spTree>
    <p:extLst>
      <p:ext uri="{BB962C8B-B14F-4D97-AF65-F5344CB8AC3E}">
        <p14:creationId xmlns:p14="http://schemas.microsoft.com/office/powerpoint/2010/main" val="878773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7" y="820"/>
            <a:ext cx="12190540" cy="6857179"/>
          </a:xfrm>
          <a:prstGeom prst="rect">
            <a:avLst/>
          </a:prstGeom>
        </p:spPr>
      </p:pic>
      <p:sp>
        <p:nvSpPr>
          <p:cNvPr id="2"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a:t>Master title style</a:t>
            </a:r>
            <a:endParaRPr lang="en-GB" dirty="0"/>
          </a:p>
        </p:txBody>
      </p:sp>
      <p:sp>
        <p:nvSpPr>
          <p:cNvPr id="3"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Master subtitle style</a:t>
            </a:r>
            <a:endParaRPr lang="en-GB" dirty="0"/>
          </a:p>
        </p:txBody>
      </p:sp>
      <p:sp>
        <p:nvSpPr>
          <p:cNvPr id="22" name="Text Placeholder 21"/>
          <p:cNvSpPr>
            <a:spLocks noGrp="1"/>
          </p:cNvSpPr>
          <p:nvPr>
            <p:ph type="body" sz="quarter" idx="13" hasCustomPrompt="1"/>
          </p:nvPr>
        </p:nvSpPr>
        <p:spPr>
          <a:xfrm>
            <a:off x="438150" y="3086100"/>
            <a:ext cx="5667375" cy="838200"/>
          </a:xfrm>
        </p:spPr>
        <p:txBody>
          <a:bodyPr>
            <a:noAutofit/>
          </a:bodyPr>
          <a:lstStyle>
            <a:lvl1pPr marL="0" indent="0">
              <a:buFont typeface="Arial" panose="020B0604020202020204" pitchFamily="34" charset="0"/>
              <a:buNone/>
              <a:defRPr sz="1800" b="0">
                <a:solidFill>
                  <a:schemeClr val="bg1"/>
                </a:solidFill>
                <a:latin typeface="Brown-Regular"/>
              </a:defRPr>
            </a:lvl1pPr>
            <a:lvl2pPr marL="0" indent="0">
              <a:buFont typeface="Arial" panose="020B0604020202020204" pitchFamily="34" charset="0"/>
              <a:buNone/>
              <a:defRPr sz="1400" b="0">
                <a:solidFill>
                  <a:schemeClr val="bg1"/>
                </a:solidFill>
                <a:latin typeface="+mn-lt"/>
              </a:defRPr>
            </a:lvl2pPr>
            <a:lvl3pPr marL="0" indent="0">
              <a:buNone/>
              <a:defRPr sz="1400" b="0">
                <a:solidFill>
                  <a:schemeClr val="bg1"/>
                </a:solidFill>
                <a:latin typeface="+mn-lt"/>
              </a:defRPr>
            </a:lvl3pPr>
            <a:lvl4pPr marL="0" indent="0">
              <a:buNone/>
              <a:defRPr sz="1400" b="0">
                <a:solidFill>
                  <a:schemeClr val="bg1"/>
                </a:solidFill>
                <a:latin typeface="+mn-lt"/>
              </a:defRPr>
            </a:lvl4pPr>
            <a:lvl5pPr marL="0" indent="0">
              <a:buNone/>
              <a:defRPr sz="1400" b="0">
                <a:solidFill>
                  <a:schemeClr val="bg1"/>
                </a:solidFill>
                <a:latin typeface="+mn-lt"/>
              </a:defRPr>
            </a:lvl5pPr>
          </a:lstStyle>
          <a:p>
            <a:pPr lvl="0"/>
            <a:r>
              <a:rPr lang="en-US" dirty="0"/>
              <a:t>Date</a:t>
            </a:r>
            <a:endParaRPr lang="en-GB" dirty="0"/>
          </a:p>
        </p:txBody>
      </p:sp>
      <p:pic>
        <p:nvPicPr>
          <p:cNvPr id="19" name="Picture 1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1087260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7" y="820"/>
            <a:ext cx="12190540" cy="6857178"/>
          </a:xfrm>
          <a:prstGeom prst="rect">
            <a:avLst/>
          </a:prstGeom>
        </p:spPr>
      </p:pic>
      <p:sp>
        <p:nvSpPr>
          <p:cNvPr id="2" name="Title 1"/>
          <p:cNvSpPr>
            <a:spLocks noGrp="1"/>
          </p:cNvSpPr>
          <p:nvPr>
            <p:ph type="ctrTitle" hasCustomPrompt="1"/>
          </p:nvPr>
        </p:nvSpPr>
        <p:spPr>
          <a:xfrm>
            <a:off x="430690" y="482601"/>
            <a:ext cx="5666898" cy="1470025"/>
          </a:xfrm>
        </p:spPr>
        <p:txBody>
          <a:bodyPr anchor="b" anchorCtr="0">
            <a:normAutofit/>
          </a:bodyPr>
          <a:lstStyle>
            <a:lvl1pPr>
              <a:lnSpc>
                <a:spcPct val="90000"/>
              </a:lnSpc>
              <a:defRPr sz="3400">
                <a:solidFill>
                  <a:schemeClr val="bg1"/>
                </a:solidFill>
              </a:defRPr>
            </a:lvl1pPr>
          </a:lstStyle>
          <a:p>
            <a:r>
              <a:rPr lang="en-US" dirty="0"/>
              <a:t>Master title style</a:t>
            </a:r>
            <a:endParaRPr lang="en-GB" dirty="0"/>
          </a:p>
        </p:txBody>
      </p:sp>
      <p:sp>
        <p:nvSpPr>
          <p:cNvPr id="3" name="Subtitle 2"/>
          <p:cNvSpPr>
            <a:spLocks noGrp="1"/>
          </p:cNvSpPr>
          <p:nvPr>
            <p:ph type="subTitle" idx="1" hasCustomPrompt="1"/>
          </p:nvPr>
        </p:nvSpPr>
        <p:spPr>
          <a:xfrm>
            <a:off x="430690" y="1943101"/>
            <a:ext cx="5667628" cy="542924"/>
          </a:xfrm>
        </p:spPr>
        <p:txBody>
          <a:bodyPr>
            <a:normAutofit/>
          </a:bodyPr>
          <a:lstStyle>
            <a:lvl1pPr marL="0" indent="0" algn="l">
              <a:lnSpc>
                <a:spcPct val="90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Master subtitle style</a:t>
            </a:r>
            <a:endParaRPr lang="en-GB" dirty="0"/>
          </a:p>
        </p:txBody>
      </p:sp>
      <p:sp>
        <p:nvSpPr>
          <p:cNvPr id="18" name="Text Placeholder 21"/>
          <p:cNvSpPr>
            <a:spLocks noGrp="1"/>
          </p:cNvSpPr>
          <p:nvPr>
            <p:ph type="body" sz="quarter" idx="13" hasCustomPrompt="1"/>
          </p:nvPr>
        </p:nvSpPr>
        <p:spPr>
          <a:xfrm>
            <a:off x="423863" y="2590800"/>
            <a:ext cx="5667375" cy="838200"/>
          </a:xfrm>
        </p:spPr>
        <p:txBody>
          <a:bodyPr>
            <a:noAutofit/>
          </a:bodyPr>
          <a:lstStyle>
            <a:lvl1pPr marL="0" indent="0">
              <a:buFont typeface="Arial" panose="020B0604020202020204" pitchFamily="34" charset="0"/>
              <a:buNone/>
              <a:defRPr sz="1400" b="0">
                <a:solidFill>
                  <a:schemeClr val="bg1"/>
                </a:solidFill>
                <a:latin typeface="Sentinel SSm Book"/>
              </a:defRPr>
            </a:lvl1pPr>
            <a:lvl2pPr marL="0" indent="0">
              <a:buFont typeface="Arial" panose="020B0604020202020204" pitchFamily="34" charset="0"/>
              <a:buNone/>
              <a:defRPr sz="1400" b="0">
                <a:solidFill>
                  <a:schemeClr val="bg1"/>
                </a:solidFill>
                <a:latin typeface="+mn-lt"/>
              </a:defRPr>
            </a:lvl2pPr>
            <a:lvl3pPr marL="0" indent="0">
              <a:buNone/>
              <a:defRPr sz="1400" b="0">
                <a:solidFill>
                  <a:schemeClr val="bg1"/>
                </a:solidFill>
                <a:latin typeface="+mn-lt"/>
              </a:defRPr>
            </a:lvl3pPr>
            <a:lvl4pPr marL="0" indent="0">
              <a:buNone/>
              <a:defRPr sz="1400" b="0">
                <a:solidFill>
                  <a:schemeClr val="bg1"/>
                </a:solidFill>
                <a:latin typeface="+mn-lt"/>
              </a:defRPr>
            </a:lvl4pPr>
            <a:lvl5pPr marL="0" indent="0">
              <a:buNone/>
              <a:defRPr sz="1400" b="0">
                <a:solidFill>
                  <a:schemeClr val="bg1"/>
                </a:solidFill>
                <a:latin typeface="+mn-lt"/>
              </a:defRPr>
            </a:lvl5pPr>
          </a:lstStyle>
          <a:p>
            <a:pPr lvl="0"/>
            <a:r>
              <a:rPr lang="en-US" dirty="0"/>
              <a:t>Date</a:t>
            </a:r>
            <a:endParaRPr lang="en-GB" dirty="0"/>
          </a:p>
        </p:txBody>
      </p:sp>
      <p:pic>
        <p:nvPicPr>
          <p:cNvPr id="19" name="Picture 1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1127368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7" y="820"/>
            <a:ext cx="12190540" cy="6857178"/>
          </a:xfrm>
          <a:prstGeom prst="rect">
            <a:avLst/>
          </a:prstGeom>
        </p:spPr>
      </p:pic>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a:t>Master title style</a:t>
            </a:r>
            <a:endParaRPr lang="en-GB" dirty="0"/>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Master subtitle style</a:t>
            </a:r>
            <a:endParaRPr lang="en-GB" dirty="0"/>
          </a:p>
        </p:txBody>
      </p:sp>
      <p:sp>
        <p:nvSpPr>
          <p:cNvPr id="21" name="Text Placeholder 21"/>
          <p:cNvSpPr>
            <a:spLocks noGrp="1"/>
          </p:cNvSpPr>
          <p:nvPr>
            <p:ph type="body" sz="quarter" idx="13" hasCustomPrompt="1"/>
          </p:nvPr>
        </p:nvSpPr>
        <p:spPr>
          <a:xfrm>
            <a:off x="438150" y="3086100"/>
            <a:ext cx="5667375" cy="838200"/>
          </a:xfrm>
        </p:spPr>
        <p:txBody>
          <a:bodyPr>
            <a:noAutofit/>
          </a:bodyPr>
          <a:lstStyle>
            <a:lvl1pPr marL="0" indent="0">
              <a:buFont typeface="Arial" panose="020B0604020202020204" pitchFamily="34" charset="0"/>
              <a:buNone/>
              <a:defRPr sz="1800" b="0">
                <a:solidFill>
                  <a:schemeClr val="bg1"/>
                </a:solidFill>
                <a:latin typeface="Brown-Regular"/>
              </a:defRPr>
            </a:lvl1pPr>
            <a:lvl2pPr marL="0" indent="0">
              <a:buFont typeface="Arial" panose="020B0604020202020204" pitchFamily="34" charset="0"/>
              <a:buNone/>
              <a:defRPr sz="1400" b="0">
                <a:solidFill>
                  <a:schemeClr val="bg1"/>
                </a:solidFill>
                <a:latin typeface="+mn-lt"/>
              </a:defRPr>
            </a:lvl2pPr>
            <a:lvl3pPr marL="0" indent="0">
              <a:buNone/>
              <a:defRPr sz="1400" b="0">
                <a:solidFill>
                  <a:schemeClr val="bg1"/>
                </a:solidFill>
                <a:latin typeface="+mn-lt"/>
              </a:defRPr>
            </a:lvl3pPr>
            <a:lvl4pPr marL="0" indent="0">
              <a:buNone/>
              <a:defRPr sz="1400" b="0">
                <a:solidFill>
                  <a:schemeClr val="bg1"/>
                </a:solidFill>
                <a:latin typeface="+mn-lt"/>
              </a:defRPr>
            </a:lvl4pPr>
            <a:lvl5pPr marL="0" indent="0">
              <a:buNone/>
              <a:defRPr sz="1400" b="0">
                <a:solidFill>
                  <a:schemeClr val="bg1"/>
                </a:solidFill>
                <a:latin typeface="+mn-lt"/>
              </a:defRPr>
            </a:lvl5pPr>
          </a:lstStyle>
          <a:p>
            <a:pPr lvl="0"/>
            <a:r>
              <a:rPr lang="en-US" dirty="0"/>
              <a:t>Date</a:t>
            </a:r>
            <a:endParaRPr lang="en-GB" dirty="0"/>
          </a:p>
        </p:txBody>
      </p:sp>
      <p:pic>
        <p:nvPicPr>
          <p:cNvPr id="22" name="Picture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1590058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inal Slide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7" y="820"/>
            <a:ext cx="12190540" cy="6857179"/>
          </a:xfrm>
          <a:prstGeom prst="rect">
            <a:avLst/>
          </a:prstGeom>
        </p:spPr>
      </p:pic>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a:t>Master title style</a:t>
            </a:r>
            <a:endParaRPr lang="en-GB" dirty="0"/>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Master subtitle style</a:t>
            </a:r>
            <a:endParaRPr lang="en-GB" dirty="0"/>
          </a:p>
        </p:txBody>
      </p:sp>
      <p:sp>
        <p:nvSpPr>
          <p:cNvPr id="21" name="Text Placeholder 21"/>
          <p:cNvSpPr>
            <a:spLocks noGrp="1"/>
          </p:cNvSpPr>
          <p:nvPr>
            <p:ph type="body" sz="quarter" idx="13" hasCustomPrompt="1"/>
          </p:nvPr>
        </p:nvSpPr>
        <p:spPr>
          <a:xfrm>
            <a:off x="438150" y="3086100"/>
            <a:ext cx="5667375" cy="838200"/>
          </a:xfrm>
        </p:spPr>
        <p:txBody>
          <a:bodyPr>
            <a:noAutofit/>
          </a:bodyPr>
          <a:lstStyle>
            <a:lvl1pPr marL="0" indent="0">
              <a:buFont typeface="Arial" panose="020B0604020202020204" pitchFamily="34" charset="0"/>
              <a:buNone/>
              <a:defRPr sz="1800" b="0">
                <a:solidFill>
                  <a:schemeClr val="bg1"/>
                </a:solidFill>
                <a:latin typeface="Brown-Regular"/>
              </a:defRPr>
            </a:lvl1pPr>
            <a:lvl2pPr marL="0" indent="0">
              <a:buFont typeface="Arial" panose="020B0604020202020204" pitchFamily="34" charset="0"/>
              <a:buNone/>
              <a:defRPr sz="1400" b="0">
                <a:solidFill>
                  <a:schemeClr val="bg1"/>
                </a:solidFill>
                <a:latin typeface="+mn-lt"/>
              </a:defRPr>
            </a:lvl2pPr>
            <a:lvl3pPr marL="0" indent="0">
              <a:buNone/>
              <a:defRPr sz="1400" b="0">
                <a:solidFill>
                  <a:schemeClr val="bg1"/>
                </a:solidFill>
                <a:latin typeface="+mn-lt"/>
              </a:defRPr>
            </a:lvl3pPr>
            <a:lvl4pPr marL="0" indent="0">
              <a:buNone/>
              <a:defRPr sz="1400" b="0">
                <a:solidFill>
                  <a:schemeClr val="bg1"/>
                </a:solidFill>
                <a:latin typeface="+mn-lt"/>
              </a:defRPr>
            </a:lvl4pPr>
            <a:lvl5pPr marL="0" indent="0">
              <a:buNone/>
              <a:defRPr sz="1400" b="0">
                <a:solidFill>
                  <a:schemeClr val="bg1"/>
                </a:solidFill>
                <a:latin typeface="+mn-lt"/>
              </a:defRPr>
            </a:lvl5pPr>
          </a:lstStyle>
          <a:p>
            <a:pPr lvl="0"/>
            <a:r>
              <a:rPr lang="en-US" dirty="0"/>
              <a:t>Date</a:t>
            </a:r>
            <a:endParaRPr lang="en-GB" dirty="0"/>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3913698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inal Slide 4">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7" y="820"/>
            <a:ext cx="12190540" cy="6857179"/>
          </a:xfrm>
          <a:prstGeom prst="rect">
            <a:avLst/>
          </a:prstGeom>
        </p:spPr>
      </p:pic>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a:t>Master title style</a:t>
            </a:r>
            <a:endParaRPr lang="en-GB" dirty="0"/>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Master subtitle style</a:t>
            </a:r>
            <a:endParaRPr lang="en-GB" dirty="0"/>
          </a:p>
        </p:txBody>
      </p:sp>
      <p:sp>
        <p:nvSpPr>
          <p:cNvPr id="21" name="Text Placeholder 21"/>
          <p:cNvSpPr>
            <a:spLocks noGrp="1"/>
          </p:cNvSpPr>
          <p:nvPr>
            <p:ph type="body" sz="quarter" idx="13" hasCustomPrompt="1"/>
          </p:nvPr>
        </p:nvSpPr>
        <p:spPr>
          <a:xfrm>
            <a:off x="438150" y="3086100"/>
            <a:ext cx="5667375" cy="838200"/>
          </a:xfrm>
        </p:spPr>
        <p:txBody>
          <a:bodyPr>
            <a:noAutofit/>
          </a:bodyPr>
          <a:lstStyle>
            <a:lvl1pPr marL="0" indent="0">
              <a:buFont typeface="Arial" panose="020B0604020202020204" pitchFamily="34" charset="0"/>
              <a:buNone/>
              <a:defRPr sz="1800" b="0">
                <a:solidFill>
                  <a:schemeClr val="bg1"/>
                </a:solidFill>
                <a:latin typeface="Brown-Regular"/>
              </a:defRPr>
            </a:lvl1pPr>
            <a:lvl2pPr marL="0" indent="0">
              <a:buFont typeface="Arial" panose="020B0604020202020204" pitchFamily="34" charset="0"/>
              <a:buNone/>
              <a:defRPr sz="1400" b="0">
                <a:solidFill>
                  <a:schemeClr val="bg1"/>
                </a:solidFill>
                <a:latin typeface="+mn-lt"/>
              </a:defRPr>
            </a:lvl2pPr>
            <a:lvl3pPr marL="0" indent="0">
              <a:buNone/>
              <a:defRPr sz="1400" b="0">
                <a:solidFill>
                  <a:schemeClr val="bg1"/>
                </a:solidFill>
                <a:latin typeface="+mn-lt"/>
              </a:defRPr>
            </a:lvl3pPr>
            <a:lvl4pPr marL="0" indent="0">
              <a:buNone/>
              <a:defRPr sz="1400" b="0">
                <a:solidFill>
                  <a:schemeClr val="bg1"/>
                </a:solidFill>
                <a:latin typeface="+mn-lt"/>
              </a:defRPr>
            </a:lvl4pPr>
            <a:lvl5pPr marL="0" indent="0">
              <a:buNone/>
              <a:defRPr sz="1400" b="0">
                <a:solidFill>
                  <a:schemeClr val="bg1"/>
                </a:solidFill>
                <a:latin typeface="+mn-lt"/>
              </a:defRPr>
            </a:lvl5pPr>
          </a:lstStyle>
          <a:p>
            <a:pPr lvl="0"/>
            <a:r>
              <a:rPr lang="en-US" dirty="0"/>
              <a:t>Date</a:t>
            </a:r>
            <a:endParaRPr lang="en-GB" dirty="0"/>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3575047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inal Slide 5">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7" y="820"/>
            <a:ext cx="12190540" cy="6857178"/>
          </a:xfrm>
          <a:prstGeom prst="rect">
            <a:avLst/>
          </a:prstGeom>
        </p:spPr>
      </p:pic>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a:t>Master title style</a:t>
            </a:r>
            <a:endParaRPr lang="en-GB" dirty="0"/>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Master subtitle style</a:t>
            </a:r>
            <a:endParaRPr lang="en-GB" dirty="0"/>
          </a:p>
        </p:txBody>
      </p:sp>
      <p:sp>
        <p:nvSpPr>
          <p:cNvPr id="21" name="Text Placeholder 21"/>
          <p:cNvSpPr>
            <a:spLocks noGrp="1"/>
          </p:cNvSpPr>
          <p:nvPr>
            <p:ph type="body" sz="quarter" idx="13" hasCustomPrompt="1"/>
          </p:nvPr>
        </p:nvSpPr>
        <p:spPr>
          <a:xfrm>
            <a:off x="438150" y="3086100"/>
            <a:ext cx="5667375" cy="838200"/>
          </a:xfrm>
        </p:spPr>
        <p:txBody>
          <a:bodyPr>
            <a:noAutofit/>
          </a:bodyPr>
          <a:lstStyle>
            <a:lvl1pPr marL="0" indent="0">
              <a:buFont typeface="Arial" panose="020B0604020202020204" pitchFamily="34" charset="0"/>
              <a:buNone/>
              <a:defRPr sz="1800" b="0">
                <a:solidFill>
                  <a:schemeClr val="bg1"/>
                </a:solidFill>
                <a:latin typeface="Brown-Regular"/>
              </a:defRPr>
            </a:lvl1pPr>
            <a:lvl2pPr marL="0" indent="0">
              <a:buFont typeface="Arial" panose="020B0604020202020204" pitchFamily="34" charset="0"/>
              <a:buNone/>
              <a:defRPr sz="1400" b="0">
                <a:solidFill>
                  <a:schemeClr val="bg1"/>
                </a:solidFill>
                <a:latin typeface="+mn-lt"/>
              </a:defRPr>
            </a:lvl2pPr>
            <a:lvl3pPr marL="0" indent="0">
              <a:buNone/>
              <a:defRPr sz="1400" b="0">
                <a:solidFill>
                  <a:schemeClr val="bg1"/>
                </a:solidFill>
                <a:latin typeface="+mn-lt"/>
              </a:defRPr>
            </a:lvl3pPr>
            <a:lvl4pPr marL="0" indent="0">
              <a:buNone/>
              <a:defRPr sz="1400" b="0">
                <a:solidFill>
                  <a:schemeClr val="bg1"/>
                </a:solidFill>
                <a:latin typeface="+mn-lt"/>
              </a:defRPr>
            </a:lvl4pPr>
            <a:lvl5pPr marL="0" indent="0">
              <a:buNone/>
              <a:defRPr sz="1400" b="0">
                <a:solidFill>
                  <a:schemeClr val="bg1"/>
                </a:solidFill>
                <a:latin typeface="+mn-lt"/>
              </a:defRPr>
            </a:lvl5pPr>
          </a:lstStyle>
          <a:p>
            <a:pPr lvl="0"/>
            <a:r>
              <a:rPr lang="en-US" dirty="0"/>
              <a:t>Date</a:t>
            </a:r>
            <a:endParaRPr lang="en-GB" dirty="0"/>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146750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7" y="820"/>
            <a:ext cx="12190540" cy="6857179"/>
          </a:xfrm>
          <a:prstGeom prst="rect">
            <a:avLst/>
          </a:prstGeom>
        </p:spPr>
      </p:pic>
      <p:sp>
        <p:nvSpPr>
          <p:cNvPr id="2" name="Title 1"/>
          <p:cNvSpPr>
            <a:spLocks noGrp="1"/>
          </p:cNvSpPr>
          <p:nvPr>
            <p:ph type="ctrTitle" hasCustomPrompt="1"/>
          </p:nvPr>
        </p:nvSpPr>
        <p:spPr>
          <a:xfrm>
            <a:off x="430690" y="482601"/>
            <a:ext cx="5666898" cy="1470025"/>
          </a:xfrm>
        </p:spPr>
        <p:txBody>
          <a:bodyPr anchor="b" anchorCtr="0">
            <a:normAutofit/>
          </a:bodyPr>
          <a:lstStyle>
            <a:lvl1pPr>
              <a:lnSpc>
                <a:spcPct val="90000"/>
              </a:lnSpc>
              <a:defRPr sz="3400">
                <a:solidFill>
                  <a:schemeClr val="bg1"/>
                </a:solidFill>
              </a:defRPr>
            </a:lvl1pPr>
          </a:lstStyle>
          <a:p>
            <a:r>
              <a:rPr lang="en-US" dirty="0"/>
              <a:t>Master title style</a:t>
            </a:r>
            <a:endParaRPr lang="en-GB" dirty="0"/>
          </a:p>
        </p:txBody>
      </p:sp>
      <p:sp>
        <p:nvSpPr>
          <p:cNvPr id="3" name="Subtitle 2"/>
          <p:cNvSpPr>
            <a:spLocks noGrp="1"/>
          </p:cNvSpPr>
          <p:nvPr>
            <p:ph type="subTitle" idx="1" hasCustomPrompt="1"/>
          </p:nvPr>
        </p:nvSpPr>
        <p:spPr>
          <a:xfrm>
            <a:off x="430690" y="1943101"/>
            <a:ext cx="5667628" cy="542924"/>
          </a:xfrm>
        </p:spPr>
        <p:txBody>
          <a:bodyPr>
            <a:normAutofit/>
          </a:bodyPr>
          <a:lstStyle>
            <a:lvl1pPr marL="0" indent="0" algn="l">
              <a:lnSpc>
                <a:spcPct val="90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Master subtitle style</a:t>
            </a:r>
            <a:endParaRPr lang="en-GB" dirty="0"/>
          </a:p>
        </p:txBody>
      </p:sp>
      <p:sp>
        <p:nvSpPr>
          <p:cNvPr id="18" name="Text Placeholder 21"/>
          <p:cNvSpPr>
            <a:spLocks noGrp="1"/>
          </p:cNvSpPr>
          <p:nvPr>
            <p:ph type="body" sz="quarter" idx="13" hasCustomPrompt="1"/>
          </p:nvPr>
        </p:nvSpPr>
        <p:spPr>
          <a:xfrm>
            <a:off x="423863" y="2590800"/>
            <a:ext cx="5667375" cy="838200"/>
          </a:xfrm>
        </p:spPr>
        <p:txBody>
          <a:bodyPr>
            <a:noAutofit/>
          </a:bodyPr>
          <a:lstStyle>
            <a:lvl1pPr marL="0" indent="0">
              <a:buFont typeface="Arial" panose="020B0604020202020204" pitchFamily="34" charset="0"/>
              <a:buNone/>
              <a:defRPr sz="1400" b="0">
                <a:solidFill>
                  <a:schemeClr val="bg1"/>
                </a:solidFill>
                <a:latin typeface="Sentinel SSm Book"/>
              </a:defRPr>
            </a:lvl1pPr>
            <a:lvl2pPr marL="0" indent="0">
              <a:buFont typeface="Arial" panose="020B0604020202020204" pitchFamily="34" charset="0"/>
              <a:buNone/>
              <a:defRPr sz="1400" b="0">
                <a:solidFill>
                  <a:schemeClr val="bg1"/>
                </a:solidFill>
                <a:latin typeface="+mn-lt"/>
              </a:defRPr>
            </a:lvl2pPr>
            <a:lvl3pPr marL="0" indent="0">
              <a:buNone/>
              <a:defRPr sz="1400" b="0">
                <a:solidFill>
                  <a:schemeClr val="bg1"/>
                </a:solidFill>
                <a:latin typeface="+mn-lt"/>
              </a:defRPr>
            </a:lvl3pPr>
            <a:lvl4pPr marL="0" indent="0">
              <a:buNone/>
              <a:defRPr sz="1400" b="0">
                <a:solidFill>
                  <a:schemeClr val="bg1"/>
                </a:solidFill>
                <a:latin typeface="+mn-lt"/>
              </a:defRPr>
            </a:lvl4pPr>
            <a:lvl5pPr marL="0" indent="0">
              <a:buNone/>
              <a:defRPr sz="1400" b="0">
                <a:solidFill>
                  <a:schemeClr val="bg1"/>
                </a:solidFill>
                <a:latin typeface="+mn-lt"/>
              </a:defRPr>
            </a:lvl5pPr>
          </a:lstStyle>
          <a:p>
            <a:pPr lvl="0"/>
            <a:r>
              <a:rPr lang="en-US" dirty="0"/>
              <a:t>Date</a:t>
            </a:r>
            <a:endParaRPr lang="en-GB" dirty="0"/>
          </a:p>
        </p:txBody>
      </p:sp>
      <p:pic>
        <p:nvPicPr>
          <p:cNvPr id="19" name="Picture 1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894499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7" y="820"/>
            <a:ext cx="12190540" cy="6857179"/>
          </a:xfrm>
          <a:prstGeom prst="rect">
            <a:avLst/>
          </a:prstGeom>
        </p:spPr>
      </p:pic>
      <p:sp>
        <p:nvSpPr>
          <p:cNvPr id="2" name="Title 1"/>
          <p:cNvSpPr>
            <a:spLocks noGrp="1"/>
          </p:cNvSpPr>
          <p:nvPr>
            <p:ph type="ctrTitle" hasCustomPrompt="1"/>
          </p:nvPr>
        </p:nvSpPr>
        <p:spPr>
          <a:xfrm>
            <a:off x="430690" y="482601"/>
            <a:ext cx="5666898" cy="1470025"/>
          </a:xfrm>
        </p:spPr>
        <p:txBody>
          <a:bodyPr anchor="b" anchorCtr="0">
            <a:normAutofit/>
          </a:bodyPr>
          <a:lstStyle>
            <a:lvl1pPr>
              <a:lnSpc>
                <a:spcPct val="90000"/>
              </a:lnSpc>
              <a:defRPr sz="3400">
                <a:solidFill>
                  <a:schemeClr val="bg1"/>
                </a:solidFill>
              </a:defRPr>
            </a:lvl1pPr>
          </a:lstStyle>
          <a:p>
            <a:r>
              <a:rPr lang="en-US" dirty="0"/>
              <a:t>Master title style</a:t>
            </a:r>
            <a:endParaRPr lang="en-GB" dirty="0"/>
          </a:p>
        </p:txBody>
      </p:sp>
      <p:sp>
        <p:nvSpPr>
          <p:cNvPr id="3" name="Subtitle 2"/>
          <p:cNvSpPr>
            <a:spLocks noGrp="1"/>
          </p:cNvSpPr>
          <p:nvPr>
            <p:ph type="subTitle" idx="1" hasCustomPrompt="1"/>
          </p:nvPr>
        </p:nvSpPr>
        <p:spPr>
          <a:xfrm>
            <a:off x="430690" y="1943101"/>
            <a:ext cx="5667628" cy="542924"/>
          </a:xfrm>
        </p:spPr>
        <p:txBody>
          <a:bodyPr>
            <a:normAutofit/>
          </a:bodyPr>
          <a:lstStyle>
            <a:lvl1pPr marL="0" indent="0" algn="l">
              <a:lnSpc>
                <a:spcPct val="90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Master subtitle style</a:t>
            </a:r>
            <a:endParaRPr lang="en-GB" dirty="0"/>
          </a:p>
        </p:txBody>
      </p:sp>
      <p:sp>
        <p:nvSpPr>
          <p:cNvPr id="18" name="Text Placeholder 21"/>
          <p:cNvSpPr>
            <a:spLocks noGrp="1"/>
          </p:cNvSpPr>
          <p:nvPr>
            <p:ph type="body" sz="quarter" idx="13" hasCustomPrompt="1"/>
          </p:nvPr>
        </p:nvSpPr>
        <p:spPr>
          <a:xfrm>
            <a:off x="423863" y="2590800"/>
            <a:ext cx="5667375" cy="838200"/>
          </a:xfrm>
        </p:spPr>
        <p:txBody>
          <a:bodyPr>
            <a:noAutofit/>
          </a:bodyPr>
          <a:lstStyle>
            <a:lvl1pPr marL="0" indent="0">
              <a:buFont typeface="Arial" panose="020B0604020202020204" pitchFamily="34" charset="0"/>
              <a:buNone/>
              <a:defRPr sz="1400" b="0">
                <a:solidFill>
                  <a:schemeClr val="bg1"/>
                </a:solidFill>
                <a:latin typeface="Sentinel SSm Book"/>
              </a:defRPr>
            </a:lvl1pPr>
            <a:lvl2pPr marL="0" indent="0">
              <a:buFont typeface="Arial" panose="020B0604020202020204" pitchFamily="34" charset="0"/>
              <a:buNone/>
              <a:defRPr sz="1400" b="0">
                <a:solidFill>
                  <a:schemeClr val="bg1"/>
                </a:solidFill>
                <a:latin typeface="+mn-lt"/>
              </a:defRPr>
            </a:lvl2pPr>
            <a:lvl3pPr marL="0" indent="0">
              <a:buNone/>
              <a:defRPr sz="1400" b="0">
                <a:solidFill>
                  <a:schemeClr val="bg1"/>
                </a:solidFill>
                <a:latin typeface="+mn-lt"/>
              </a:defRPr>
            </a:lvl3pPr>
            <a:lvl4pPr marL="0" indent="0">
              <a:buNone/>
              <a:defRPr sz="1400" b="0">
                <a:solidFill>
                  <a:schemeClr val="bg1"/>
                </a:solidFill>
                <a:latin typeface="+mn-lt"/>
              </a:defRPr>
            </a:lvl4pPr>
            <a:lvl5pPr marL="0" indent="0">
              <a:buNone/>
              <a:defRPr sz="1400" b="0">
                <a:solidFill>
                  <a:schemeClr val="bg1"/>
                </a:solidFill>
                <a:latin typeface="+mn-lt"/>
              </a:defRPr>
            </a:lvl5pPr>
          </a:lstStyle>
          <a:p>
            <a:pPr lvl="0"/>
            <a:r>
              <a:rPr lang="en-US" dirty="0"/>
              <a:t>Date</a:t>
            </a:r>
            <a:endParaRPr lang="en-GB" dirty="0"/>
          </a:p>
        </p:txBody>
      </p:sp>
      <p:pic>
        <p:nvPicPr>
          <p:cNvPr id="19" name="Picture 1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1292270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7" y="820"/>
            <a:ext cx="12190540" cy="6857178"/>
          </a:xfrm>
          <a:prstGeom prst="rect">
            <a:avLst/>
          </a:prstGeom>
        </p:spPr>
      </p:pic>
      <p:sp>
        <p:nvSpPr>
          <p:cNvPr id="2" name="Title 1"/>
          <p:cNvSpPr>
            <a:spLocks noGrp="1"/>
          </p:cNvSpPr>
          <p:nvPr>
            <p:ph type="ctrTitle" hasCustomPrompt="1"/>
          </p:nvPr>
        </p:nvSpPr>
        <p:spPr>
          <a:xfrm>
            <a:off x="430690" y="482601"/>
            <a:ext cx="5666898" cy="1470025"/>
          </a:xfrm>
        </p:spPr>
        <p:txBody>
          <a:bodyPr anchor="b" anchorCtr="0">
            <a:normAutofit/>
          </a:bodyPr>
          <a:lstStyle>
            <a:lvl1pPr>
              <a:lnSpc>
                <a:spcPct val="90000"/>
              </a:lnSpc>
              <a:defRPr sz="3400">
                <a:solidFill>
                  <a:schemeClr val="bg1"/>
                </a:solidFill>
              </a:defRPr>
            </a:lvl1pPr>
          </a:lstStyle>
          <a:p>
            <a:r>
              <a:rPr lang="en-US" dirty="0"/>
              <a:t>Master title style</a:t>
            </a:r>
            <a:endParaRPr lang="en-GB" dirty="0"/>
          </a:p>
        </p:txBody>
      </p:sp>
      <p:sp>
        <p:nvSpPr>
          <p:cNvPr id="3" name="Subtitle 2"/>
          <p:cNvSpPr>
            <a:spLocks noGrp="1"/>
          </p:cNvSpPr>
          <p:nvPr>
            <p:ph type="subTitle" idx="1" hasCustomPrompt="1"/>
          </p:nvPr>
        </p:nvSpPr>
        <p:spPr>
          <a:xfrm>
            <a:off x="430690" y="1943101"/>
            <a:ext cx="5667628" cy="542924"/>
          </a:xfrm>
        </p:spPr>
        <p:txBody>
          <a:bodyPr>
            <a:normAutofit/>
          </a:bodyPr>
          <a:lstStyle>
            <a:lvl1pPr marL="0" indent="0" algn="l">
              <a:lnSpc>
                <a:spcPct val="90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Master subtitle style</a:t>
            </a:r>
            <a:endParaRPr lang="en-GB" dirty="0"/>
          </a:p>
        </p:txBody>
      </p:sp>
      <p:sp>
        <p:nvSpPr>
          <p:cNvPr id="18" name="Text Placeholder 21"/>
          <p:cNvSpPr>
            <a:spLocks noGrp="1"/>
          </p:cNvSpPr>
          <p:nvPr>
            <p:ph type="body" sz="quarter" idx="13" hasCustomPrompt="1"/>
          </p:nvPr>
        </p:nvSpPr>
        <p:spPr>
          <a:xfrm>
            <a:off x="423863" y="2590800"/>
            <a:ext cx="5667375" cy="838200"/>
          </a:xfrm>
        </p:spPr>
        <p:txBody>
          <a:bodyPr>
            <a:noAutofit/>
          </a:bodyPr>
          <a:lstStyle>
            <a:lvl1pPr marL="0" indent="0">
              <a:buFont typeface="Arial" panose="020B0604020202020204" pitchFamily="34" charset="0"/>
              <a:buNone/>
              <a:defRPr sz="1400" b="0">
                <a:solidFill>
                  <a:schemeClr val="bg1"/>
                </a:solidFill>
                <a:latin typeface="Sentinel SSm Book"/>
              </a:defRPr>
            </a:lvl1pPr>
            <a:lvl2pPr marL="0" indent="0">
              <a:buFont typeface="Arial" panose="020B0604020202020204" pitchFamily="34" charset="0"/>
              <a:buNone/>
              <a:defRPr sz="1400" b="0">
                <a:solidFill>
                  <a:schemeClr val="bg1"/>
                </a:solidFill>
                <a:latin typeface="+mn-lt"/>
              </a:defRPr>
            </a:lvl2pPr>
            <a:lvl3pPr marL="0" indent="0">
              <a:buNone/>
              <a:defRPr sz="1400" b="0">
                <a:solidFill>
                  <a:schemeClr val="bg1"/>
                </a:solidFill>
                <a:latin typeface="+mn-lt"/>
              </a:defRPr>
            </a:lvl3pPr>
            <a:lvl4pPr marL="0" indent="0">
              <a:buNone/>
              <a:defRPr sz="1400" b="0">
                <a:solidFill>
                  <a:schemeClr val="bg1"/>
                </a:solidFill>
                <a:latin typeface="+mn-lt"/>
              </a:defRPr>
            </a:lvl4pPr>
            <a:lvl5pPr marL="0" indent="0">
              <a:buNone/>
              <a:defRPr sz="1400" b="0">
                <a:solidFill>
                  <a:schemeClr val="bg1"/>
                </a:solidFill>
                <a:latin typeface="+mn-lt"/>
              </a:defRPr>
            </a:lvl5pPr>
          </a:lstStyle>
          <a:p>
            <a:pPr lvl="0"/>
            <a:r>
              <a:rPr lang="en-US" dirty="0"/>
              <a:t>Date</a:t>
            </a:r>
            <a:endParaRPr lang="en-GB" dirty="0"/>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3544070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5"/>
        </a:solidFill>
        <a:effectLst/>
      </p:bgPr>
    </p:bg>
    <p:spTree>
      <p:nvGrpSpPr>
        <p:cNvPr id="1" name=""/>
        <p:cNvGrpSpPr/>
        <p:nvPr/>
      </p:nvGrpSpPr>
      <p:grpSpPr>
        <a:xfrm>
          <a:off x="0" y="0"/>
          <a:ext cx="0" cy="0"/>
          <a:chOff x="0" y="0"/>
          <a:chExt cx="0" cy="0"/>
        </a:xfrm>
      </p:grpSpPr>
      <p:sp>
        <p:nvSpPr>
          <p:cNvPr id="33" name="Freeform 5"/>
          <p:cNvSpPr>
            <a:spLocks noEditPoints="1"/>
          </p:cNvSpPr>
          <p:nvPr userDrawn="1"/>
        </p:nvSpPr>
        <p:spPr bwMode="auto">
          <a:xfrm>
            <a:off x="6735763" y="420688"/>
            <a:ext cx="5459412" cy="6438900"/>
          </a:xfrm>
          <a:custGeom>
            <a:avLst/>
            <a:gdLst>
              <a:gd name="T0" fmla="*/ 854 w 14460"/>
              <a:gd name="T1" fmla="*/ 11113 h 17052"/>
              <a:gd name="T2" fmla="*/ 10779 w 14460"/>
              <a:gd name="T3" fmla="*/ 890 h 17052"/>
              <a:gd name="T4" fmla="*/ 14460 w 14460"/>
              <a:gd name="T5" fmla="*/ 1601 h 17052"/>
              <a:gd name="T6" fmla="*/ 14460 w 14460"/>
              <a:gd name="T7" fmla="*/ 111 h 17052"/>
              <a:gd name="T8" fmla="*/ 12988 w 14460"/>
              <a:gd name="T9" fmla="*/ 15 h 17052"/>
              <a:gd name="T10" fmla="*/ 12536 w 14460"/>
              <a:gd name="T11" fmla="*/ 12 h 17052"/>
              <a:gd name="T12" fmla="*/ 10268 w 14460"/>
              <a:gd name="T13" fmla="*/ 49 h 17052"/>
              <a:gd name="T14" fmla="*/ 0 w 14460"/>
              <a:gd name="T15" fmla="*/ 11113 h 17052"/>
              <a:gd name="T16" fmla="*/ 1661 w 14460"/>
              <a:gd name="T17" fmla="*/ 17052 h 17052"/>
              <a:gd name="T18" fmla="*/ 2686 w 14460"/>
              <a:gd name="T19" fmla="*/ 17051 h 17052"/>
              <a:gd name="T20" fmla="*/ 854 w 14460"/>
              <a:gd name="T21" fmla="*/ 11113 h 17052"/>
              <a:gd name="T22" fmla="*/ 11662 w 14460"/>
              <a:gd name="T23" fmla="*/ 3753 h 17052"/>
              <a:gd name="T24" fmla="*/ 14460 w 14460"/>
              <a:gd name="T25" fmla="*/ 4783 h 17052"/>
              <a:gd name="T26" fmla="*/ 14460 w 14460"/>
              <a:gd name="T27" fmla="*/ 3772 h 17052"/>
              <a:gd name="T28" fmla="*/ 10779 w 14460"/>
              <a:gd name="T29" fmla="*/ 2847 h 17052"/>
              <a:gd name="T30" fmla="*/ 4645 w 14460"/>
              <a:gd name="T31" fmla="*/ 5805 h 17052"/>
              <a:gd name="T32" fmla="*/ 2742 w 14460"/>
              <a:gd name="T33" fmla="*/ 11132 h 17052"/>
              <a:gd name="T34" fmla="*/ 4199 w 14460"/>
              <a:gd name="T35" fmla="*/ 17032 h 17052"/>
              <a:gd name="T36" fmla="*/ 5212 w 14460"/>
              <a:gd name="T37" fmla="*/ 17051 h 17052"/>
              <a:gd name="T38" fmla="*/ 3596 w 14460"/>
              <a:gd name="T39" fmla="*/ 11132 h 17052"/>
              <a:gd name="T40" fmla="*/ 5315 w 14460"/>
              <a:gd name="T41" fmla="*/ 6334 h 17052"/>
              <a:gd name="T42" fmla="*/ 9131 w 14460"/>
              <a:gd name="T43" fmla="*/ 3882 h 17052"/>
              <a:gd name="T44" fmla="*/ 5700 w 14460"/>
              <a:gd name="T45" fmla="*/ 11113 h 17052"/>
              <a:gd name="T46" fmla="*/ 7755 w 14460"/>
              <a:gd name="T47" fmla="*/ 17051 h 17052"/>
              <a:gd name="T48" fmla="*/ 8994 w 14460"/>
              <a:gd name="T49" fmla="*/ 17051 h 17052"/>
              <a:gd name="T50" fmla="*/ 6554 w 14460"/>
              <a:gd name="T51" fmla="*/ 11113 h 17052"/>
              <a:gd name="T52" fmla="*/ 11662 w 14460"/>
              <a:gd name="T53" fmla="*/ 3753 h 17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60" h="17052">
                <a:moveTo>
                  <a:pt x="854" y="11113"/>
                </a:moveTo>
                <a:cubicBezTo>
                  <a:pt x="854" y="5285"/>
                  <a:pt x="5121" y="890"/>
                  <a:pt x="10779" y="890"/>
                </a:cubicBezTo>
                <a:cubicBezTo>
                  <a:pt x="12114" y="890"/>
                  <a:pt x="13352" y="1139"/>
                  <a:pt x="14460" y="1601"/>
                </a:cubicBezTo>
                <a:cubicBezTo>
                  <a:pt x="14460" y="111"/>
                  <a:pt x="14460" y="111"/>
                  <a:pt x="14460" y="111"/>
                </a:cubicBezTo>
                <a:cubicBezTo>
                  <a:pt x="13980" y="47"/>
                  <a:pt x="13488" y="15"/>
                  <a:pt x="12988" y="15"/>
                </a:cubicBezTo>
                <a:cubicBezTo>
                  <a:pt x="12891" y="18"/>
                  <a:pt x="12725" y="14"/>
                  <a:pt x="12536" y="12"/>
                </a:cubicBezTo>
                <a:cubicBezTo>
                  <a:pt x="11600" y="4"/>
                  <a:pt x="10656" y="0"/>
                  <a:pt x="10268" y="49"/>
                </a:cubicBezTo>
                <a:cubicBezTo>
                  <a:pt x="4379" y="305"/>
                  <a:pt x="0" y="4974"/>
                  <a:pt x="0" y="11113"/>
                </a:cubicBezTo>
                <a:cubicBezTo>
                  <a:pt x="0" y="13313"/>
                  <a:pt x="605" y="15344"/>
                  <a:pt x="1661" y="17052"/>
                </a:cubicBezTo>
                <a:cubicBezTo>
                  <a:pt x="2686" y="17051"/>
                  <a:pt x="2686" y="17051"/>
                  <a:pt x="2686" y="17051"/>
                </a:cubicBezTo>
                <a:cubicBezTo>
                  <a:pt x="1528" y="15386"/>
                  <a:pt x="854" y="13343"/>
                  <a:pt x="854" y="11113"/>
                </a:cubicBezTo>
                <a:moveTo>
                  <a:pt x="11662" y="3753"/>
                </a:moveTo>
                <a:cubicBezTo>
                  <a:pt x="12713" y="3877"/>
                  <a:pt x="13659" y="4225"/>
                  <a:pt x="14460" y="4783"/>
                </a:cubicBezTo>
                <a:cubicBezTo>
                  <a:pt x="14460" y="3772"/>
                  <a:pt x="14460" y="3772"/>
                  <a:pt x="14460" y="3772"/>
                </a:cubicBezTo>
                <a:cubicBezTo>
                  <a:pt x="13397" y="3163"/>
                  <a:pt x="12151" y="2847"/>
                  <a:pt x="10779" y="2847"/>
                </a:cubicBezTo>
                <a:cubicBezTo>
                  <a:pt x="8295" y="2847"/>
                  <a:pt x="6174" y="3870"/>
                  <a:pt x="4645" y="5805"/>
                </a:cubicBezTo>
                <a:cubicBezTo>
                  <a:pt x="3471" y="7290"/>
                  <a:pt x="2742" y="9332"/>
                  <a:pt x="2742" y="11132"/>
                </a:cubicBezTo>
                <a:cubicBezTo>
                  <a:pt x="2742" y="13350"/>
                  <a:pt x="3265" y="15356"/>
                  <a:pt x="4199" y="17032"/>
                </a:cubicBezTo>
                <a:cubicBezTo>
                  <a:pt x="5212" y="17051"/>
                  <a:pt x="5212" y="17051"/>
                  <a:pt x="5212" y="17051"/>
                </a:cubicBezTo>
                <a:cubicBezTo>
                  <a:pt x="4181" y="15414"/>
                  <a:pt x="3596" y="13392"/>
                  <a:pt x="3596" y="11132"/>
                </a:cubicBezTo>
                <a:cubicBezTo>
                  <a:pt x="3596" y="9515"/>
                  <a:pt x="4254" y="7676"/>
                  <a:pt x="5315" y="6334"/>
                </a:cubicBezTo>
                <a:cubicBezTo>
                  <a:pt x="6324" y="5057"/>
                  <a:pt x="7624" y="4227"/>
                  <a:pt x="9131" y="3882"/>
                </a:cubicBezTo>
                <a:cubicBezTo>
                  <a:pt x="6990" y="5286"/>
                  <a:pt x="5700" y="7900"/>
                  <a:pt x="5700" y="11113"/>
                </a:cubicBezTo>
                <a:cubicBezTo>
                  <a:pt x="5700" y="13535"/>
                  <a:pt x="6456" y="15594"/>
                  <a:pt x="7755" y="17051"/>
                </a:cubicBezTo>
                <a:cubicBezTo>
                  <a:pt x="8994" y="17051"/>
                  <a:pt x="8994" y="17051"/>
                  <a:pt x="8994" y="17051"/>
                </a:cubicBezTo>
                <a:cubicBezTo>
                  <a:pt x="7468" y="15744"/>
                  <a:pt x="6554" y="13651"/>
                  <a:pt x="6554" y="11113"/>
                </a:cubicBezTo>
                <a:cubicBezTo>
                  <a:pt x="6554" y="7274"/>
                  <a:pt x="8557" y="4393"/>
                  <a:pt x="11662" y="375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latin typeface="Sentinel SSm Book"/>
            </a:endParaRPr>
          </a:p>
        </p:txBody>
      </p:sp>
      <p:cxnSp>
        <p:nvCxnSpPr>
          <p:cNvPr id="28" name="Straight Connector 27"/>
          <p:cNvCxnSpPr/>
          <p:nvPr userDrawn="1"/>
        </p:nvCxnSpPr>
        <p:spPr>
          <a:xfrm>
            <a:off x="438150" y="6153150"/>
            <a:ext cx="11328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itle 1"/>
          <p:cNvSpPr>
            <a:spLocks noGrp="1"/>
          </p:cNvSpPr>
          <p:nvPr>
            <p:ph type="ctrTitle" hasCustomPrompt="1"/>
          </p:nvPr>
        </p:nvSpPr>
        <p:spPr>
          <a:xfrm>
            <a:off x="430690" y="482601"/>
            <a:ext cx="5666898" cy="1470025"/>
          </a:xfrm>
        </p:spPr>
        <p:txBody>
          <a:bodyPr anchor="b" anchorCtr="0">
            <a:normAutofit/>
          </a:bodyPr>
          <a:lstStyle>
            <a:lvl1pPr>
              <a:lnSpc>
                <a:spcPct val="90000"/>
              </a:lnSpc>
              <a:defRPr sz="3400">
                <a:solidFill>
                  <a:schemeClr val="bg1"/>
                </a:solidFill>
              </a:defRPr>
            </a:lvl1pPr>
          </a:lstStyle>
          <a:p>
            <a:r>
              <a:rPr lang="en-US" dirty="0"/>
              <a:t>Master title style</a:t>
            </a:r>
            <a:endParaRPr lang="en-GB" dirty="0"/>
          </a:p>
        </p:txBody>
      </p:sp>
      <p:sp>
        <p:nvSpPr>
          <p:cNvPr id="35" name="Subtitle 2"/>
          <p:cNvSpPr>
            <a:spLocks noGrp="1"/>
          </p:cNvSpPr>
          <p:nvPr>
            <p:ph type="subTitle" idx="1" hasCustomPrompt="1"/>
          </p:nvPr>
        </p:nvSpPr>
        <p:spPr>
          <a:xfrm>
            <a:off x="430690" y="1943101"/>
            <a:ext cx="5667628" cy="542924"/>
          </a:xfrm>
        </p:spPr>
        <p:txBody>
          <a:bodyPr>
            <a:normAutofit/>
          </a:bodyPr>
          <a:lstStyle>
            <a:lvl1pPr marL="0" indent="0" algn="l">
              <a:lnSpc>
                <a:spcPct val="90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Master subtitle style</a:t>
            </a:r>
            <a:endParaRPr lang="en-GB" dirty="0"/>
          </a:p>
        </p:txBody>
      </p:sp>
      <p:pic>
        <p:nvPicPr>
          <p:cNvPr id="30" name="Picture 2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006" y="6333375"/>
            <a:ext cx="1476000" cy="196231"/>
          </a:xfrm>
          <a:prstGeom prst="rect">
            <a:avLst/>
          </a:prstGeom>
        </p:spPr>
      </p:pic>
    </p:spTree>
    <p:extLst>
      <p:ext uri="{BB962C8B-B14F-4D97-AF65-F5344CB8AC3E}">
        <p14:creationId xmlns:p14="http://schemas.microsoft.com/office/powerpoint/2010/main" val="2145820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tx2"/>
        </a:solidFill>
        <a:effectLst/>
      </p:bgPr>
    </p:bg>
    <p:spTree>
      <p:nvGrpSpPr>
        <p:cNvPr id="1" name=""/>
        <p:cNvGrpSpPr/>
        <p:nvPr/>
      </p:nvGrpSpPr>
      <p:grpSpPr>
        <a:xfrm>
          <a:off x="0" y="0"/>
          <a:ext cx="0" cy="0"/>
          <a:chOff x="0" y="0"/>
          <a:chExt cx="0" cy="0"/>
        </a:xfrm>
      </p:grpSpPr>
      <p:sp>
        <p:nvSpPr>
          <p:cNvPr id="33" name="Freeform 5"/>
          <p:cNvSpPr>
            <a:spLocks noEditPoints="1"/>
          </p:cNvSpPr>
          <p:nvPr userDrawn="1"/>
        </p:nvSpPr>
        <p:spPr bwMode="auto">
          <a:xfrm>
            <a:off x="6735763" y="420688"/>
            <a:ext cx="5459412" cy="6438900"/>
          </a:xfrm>
          <a:custGeom>
            <a:avLst/>
            <a:gdLst>
              <a:gd name="T0" fmla="*/ 854 w 14460"/>
              <a:gd name="T1" fmla="*/ 11113 h 17052"/>
              <a:gd name="T2" fmla="*/ 10779 w 14460"/>
              <a:gd name="T3" fmla="*/ 890 h 17052"/>
              <a:gd name="T4" fmla="*/ 14460 w 14460"/>
              <a:gd name="T5" fmla="*/ 1601 h 17052"/>
              <a:gd name="T6" fmla="*/ 14460 w 14460"/>
              <a:gd name="T7" fmla="*/ 111 h 17052"/>
              <a:gd name="T8" fmla="*/ 12988 w 14460"/>
              <a:gd name="T9" fmla="*/ 15 h 17052"/>
              <a:gd name="T10" fmla="*/ 12536 w 14460"/>
              <a:gd name="T11" fmla="*/ 12 h 17052"/>
              <a:gd name="T12" fmla="*/ 10268 w 14460"/>
              <a:gd name="T13" fmla="*/ 49 h 17052"/>
              <a:gd name="T14" fmla="*/ 0 w 14460"/>
              <a:gd name="T15" fmla="*/ 11113 h 17052"/>
              <a:gd name="T16" fmla="*/ 1661 w 14460"/>
              <a:gd name="T17" fmla="*/ 17052 h 17052"/>
              <a:gd name="T18" fmla="*/ 2686 w 14460"/>
              <a:gd name="T19" fmla="*/ 17051 h 17052"/>
              <a:gd name="T20" fmla="*/ 854 w 14460"/>
              <a:gd name="T21" fmla="*/ 11113 h 17052"/>
              <a:gd name="T22" fmla="*/ 11662 w 14460"/>
              <a:gd name="T23" fmla="*/ 3753 h 17052"/>
              <a:gd name="T24" fmla="*/ 14460 w 14460"/>
              <a:gd name="T25" fmla="*/ 4783 h 17052"/>
              <a:gd name="T26" fmla="*/ 14460 w 14460"/>
              <a:gd name="T27" fmla="*/ 3772 h 17052"/>
              <a:gd name="T28" fmla="*/ 10779 w 14460"/>
              <a:gd name="T29" fmla="*/ 2847 h 17052"/>
              <a:gd name="T30" fmla="*/ 4645 w 14460"/>
              <a:gd name="T31" fmla="*/ 5805 h 17052"/>
              <a:gd name="T32" fmla="*/ 2742 w 14460"/>
              <a:gd name="T33" fmla="*/ 11132 h 17052"/>
              <a:gd name="T34" fmla="*/ 4199 w 14460"/>
              <a:gd name="T35" fmla="*/ 17032 h 17052"/>
              <a:gd name="T36" fmla="*/ 5212 w 14460"/>
              <a:gd name="T37" fmla="*/ 17051 h 17052"/>
              <a:gd name="T38" fmla="*/ 3596 w 14460"/>
              <a:gd name="T39" fmla="*/ 11132 h 17052"/>
              <a:gd name="T40" fmla="*/ 5315 w 14460"/>
              <a:gd name="T41" fmla="*/ 6334 h 17052"/>
              <a:gd name="T42" fmla="*/ 9131 w 14460"/>
              <a:gd name="T43" fmla="*/ 3882 h 17052"/>
              <a:gd name="T44" fmla="*/ 5700 w 14460"/>
              <a:gd name="T45" fmla="*/ 11113 h 17052"/>
              <a:gd name="T46" fmla="*/ 7755 w 14460"/>
              <a:gd name="T47" fmla="*/ 17051 h 17052"/>
              <a:gd name="T48" fmla="*/ 8994 w 14460"/>
              <a:gd name="T49" fmla="*/ 17051 h 17052"/>
              <a:gd name="T50" fmla="*/ 6554 w 14460"/>
              <a:gd name="T51" fmla="*/ 11113 h 17052"/>
              <a:gd name="T52" fmla="*/ 11662 w 14460"/>
              <a:gd name="T53" fmla="*/ 3753 h 17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60" h="17052">
                <a:moveTo>
                  <a:pt x="854" y="11113"/>
                </a:moveTo>
                <a:cubicBezTo>
                  <a:pt x="854" y="5285"/>
                  <a:pt x="5121" y="890"/>
                  <a:pt x="10779" y="890"/>
                </a:cubicBezTo>
                <a:cubicBezTo>
                  <a:pt x="12114" y="890"/>
                  <a:pt x="13352" y="1139"/>
                  <a:pt x="14460" y="1601"/>
                </a:cubicBezTo>
                <a:cubicBezTo>
                  <a:pt x="14460" y="111"/>
                  <a:pt x="14460" y="111"/>
                  <a:pt x="14460" y="111"/>
                </a:cubicBezTo>
                <a:cubicBezTo>
                  <a:pt x="13980" y="47"/>
                  <a:pt x="13488" y="15"/>
                  <a:pt x="12988" y="15"/>
                </a:cubicBezTo>
                <a:cubicBezTo>
                  <a:pt x="12891" y="18"/>
                  <a:pt x="12725" y="14"/>
                  <a:pt x="12536" y="12"/>
                </a:cubicBezTo>
                <a:cubicBezTo>
                  <a:pt x="11600" y="4"/>
                  <a:pt x="10656" y="0"/>
                  <a:pt x="10268" y="49"/>
                </a:cubicBezTo>
                <a:cubicBezTo>
                  <a:pt x="4379" y="305"/>
                  <a:pt x="0" y="4974"/>
                  <a:pt x="0" y="11113"/>
                </a:cubicBezTo>
                <a:cubicBezTo>
                  <a:pt x="0" y="13313"/>
                  <a:pt x="605" y="15344"/>
                  <a:pt x="1661" y="17052"/>
                </a:cubicBezTo>
                <a:cubicBezTo>
                  <a:pt x="2686" y="17051"/>
                  <a:pt x="2686" y="17051"/>
                  <a:pt x="2686" y="17051"/>
                </a:cubicBezTo>
                <a:cubicBezTo>
                  <a:pt x="1528" y="15386"/>
                  <a:pt x="854" y="13343"/>
                  <a:pt x="854" y="11113"/>
                </a:cubicBezTo>
                <a:moveTo>
                  <a:pt x="11662" y="3753"/>
                </a:moveTo>
                <a:cubicBezTo>
                  <a:pt x="12713" y="3877"/>
                  <a:pt x="13659" y="4225"/>
                  <a:pt x="14460" y="4783"/>
                </a:cubicBezTo>
                <a:cubicBezTo>
                  <a:pt x="14460" y="3772"/>
                  <a:pt x="14460" y="3772"/>
                  <a:pt x="14460" y="3772"/>
                </a:cubicBezTo>
                <a:cubicBezTo>
                  <a:pt x="13397" y="3163"/>
                  <a:pt x="12151" y="2847"/>
                  <a:pt x="10779" y="2847"/>
                </a:cubicBezTo>
                <a:cubicBezTo>
                  <a:pt x="8295" y="2847"/>
                  <a:pt x="6174" y="3870"/>
                  <a:pt x="4645" y="5805"/>
                </a:cubicBezTo>
                <a:cubicBezTo>
                  <a:pt x="3471" y="7290"/>
                  <a:pt x="2742" y="9332"/>
                  <a:pt x="2742" y="11132"/>
                </a:cubicBezTo>
                <a:cubicBezTo>
                  <a:pt x="2742" y="13350"/>
                  <a:pt x="3265" y="15356"/>
                  <a:pt x="4199" y="17032"/>
                </a:cubicBezTo>
                <a:cubicBezTo>
                  <a:pt x="5212" y="17051"/>
                  <a:pt x="5212" y="17051"/>
                  <a:pt x="5212" y="17051"/>
                </a:cubicBezTo>
                <a:cubicBezTo>
                  <a:pt x="4181" y="15414"/>
                  <a:pt x="3596" y="13392"/>
                  <a:pt x="3596" y="11132"/>
                </a:cubicBezTo>
                <a:cubicBezTo>
                  <a:pt x="3596" y="9515"/>
                  <a:pt x="4254" y="7676"/>
                  <a:pt x="5315" y="6334"/>
                </a:cubicBezTo>
                <a:cubicBezTo>
                  <a:pt x="6324" y="5057"/>
                  <a:pt x="7624" y="4227"/>
                  <a:pt x="9131" y="3882"/>
                </a:cubicBezTo>
                <a:cubicBezTo>
                  <a:pt x="6990" y="5286"/>
                  <a:pt x="5700" y="7900"/>
                  <a:pt x="5700" y="11113"/>
                </a:cubicBezTo>
                <a:cubicBezTo>
                  <a:pt x="5700" y="13535"/>
                  <a:pt x="6456" y="15594"/>
                  <a:pt x="7755" y="17051"/>
                </a:cubicBezTo>
                <a:cubicBezTo>
                  <a:pt x="8994" y="17051"/>
                  <a:pt x="8994" y="17051"/>
                  <a:pt x="8994" y="17051"/>
                </a:cubicBezTo>
                <a:cubicBezTo>
                  <a:pt x="7468" y="15744"/>
                  <a:pt x="6554" y="13651"/>
                  <a:pt x="6554" y="11113"/>
                </a:cubicBezTo>
                <a:cubicBezTo>
                  <a:pt x="6554" y="7274"/>
                  <a:pt x="8557" y="4393"/>
                  <a:pt x="11662" y="3753"/>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dirty="0">
              <a:latin typeface="Sentinel SSm Book"/>
            </a:endParaRPr>
          </a:p>
        </p:txBody>
      </p:sp>
      <p:cxnSp>
        <p:nvCxnSpPr>
          <p:cNvPr id="28" name="Straight Connector 27"/>
          <p:cNvCxnSpPr/>
          <p:nvPr userDrawn="1"/>
        </p:nvCxnSpPr>
        <p:spPr>
          <a:xfrm>
            <a:off x="438150" y="6153150"/>
            <a:ext cx="11328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itle 1"/>
          <p:cNvSpPr>
            <a:spLocks noGrp="1"/>
          </p:cNvSpPr>
          <p:nvPr>
            <p:ph type="ctrTitle" hasCustomPrompt="1"/>
          </p:nvPr>
        </p:nvSpPr>
        <p:spPr>
          <a:xfrm>
            <a:off x="430690" y="482601"/>
            <a:ext cx="5666898" cy="1470025"/>
          </a:xfrm>
        </p:spPr>
        <p:txBody>
          <a:bodyPr anchor="b" anchorCtr="0">
            <a:normAutofit/>
          </a:bodyPr>
          <a:lstStyle>
            <a:lvl1pPr>
              <a:lnSpc>
                <a:spcPct val="90000"/>
              </a:lnSpc>
              <a:defRPr sz="3400">
                <a:solidFill>
                  <a:schemeClr val="bg1"/>
                </a:solidFill>
              </a:defRPr>
            </a:lvl1pPr>
          </a:lstStyle>
          <a:p>
            <a:r>
              <a:rPr lang="en-US" dirty="0"/>
              <a:t>Master title style</a:t>
            </a:r>
            <a:endParaRPr lang="en-GB" dirty="0"/>
          </a:p>
        </p:txBody>
      </p:sp>
      <p:sp>
        <p:nvSpPr>
          <p:cNvPr id="35" name="Subtitle 2"/>
          <p:cNvSpPr>
            <a:spLocks noGrp="1"/>
          </p:cNvSpPr>
          <p:nvPr>
            <p:ph type="subTitle" idx="1" hasCustomPrompt="1"/>
          </p:nvPr>
        </p:nvSpPr>
        <p:spPr>
          <a:xfrm>
            <a:off x="430690" y="1943101"/>
            <a:ext cx="5667628" cy="542924"/>
          </a:xfrm>
        </p:spPr>
        <p:txBody>
          <a:bodyPr>
            <a:normAutofit/>
          </a:bodyPr>
          <a:lstStyle>
            <a:lvl1pPr marL="0" indent="0" algn="l">
              <a:lnSpc>
                <a:spcPct val="90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Master subtitle style</a:t>
            </a:r>
            <a:endParaRPr lang="en-GB" dirty="0"/>
          </a:p>
        </p:txBody>
      </p:sp>
      <p:pic>
        <p:nvPicPr>
          <p:cNvPr id="29" name="Picture 2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006" y="6333375"/>
            <a:ext cx="1476000" cy="196231"/>
          </a:xfrm>
          <a:prstGeom prst="rect">
            <a:avLst/>
          </a:prstGeom>
        </p:spPr>
      </p:pic>
    </p:spTree>
    <p:extLst>
      <p:ext uri="{BB962C8B-B14F-4D97-AF65-F5344CB8AC3E}">
        <p14:creationId xmlns:p14="http://schemas.microsoft.com/office/powerpoint/2010/main" val="3651477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a:xfrm>
            <a:off x="438150" y="1495427"/>
            <a:ext cx="8286750" cy="2860674"/>
          </a:xfrm>
        </p:spPr>
        <p:txBody>
          <a:bodyPr numCol="3" spcCol="360000"/>
          <a:lstStyle>
            <a:lvl1pPr marL="342900" indent="-342900">
              <a:spcBef>
                <a:spcPts val="1200"/>
              </a:spcBef>
              <a:buFont typeface="+mj-lt"/>
              <a:buAutoNum type="arabicPeriod"/>
              <a:defRPr sz="1400">
                <a:latin typeface="Sentinel SSm Book"/>
              </a:defRPr>
            </a:lvl1pPr>
            <a:lvl2pPr marL="355600" indent="0">
              <a:lnSpc>
                <a:spcPct val="100000"/>
              </a:lnSpc>
              <a:spcBef>
                <a:spcPts val="0"/>
              </a:spcBef>
              <a:defRPr sz="1400"/>
            </a:lvl2pPr>
            <a:lvl3pPr marL="536575" indent="-180975">
              <a:defRPr/>
            </a:lvl3pPr>
            <a:lvl4pPr marL="717550" indent="-180975">
              <a:defRPr/>
            </a:lvl4pPr>
            <a:lvl5pPr marL="898525" indent="-17145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85231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97578861"/>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theme" Target="../theme/theme1.xml"/><Relationship Id="rId25"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50" y="408720"/>
            <a:ext cx="11328400" cy="610455"/>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38150" y="1495426"/>
            <a:ext cx="11328400" cy="408939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a:t>
            </a:r>
          </a:p>
          <a:p>
            <a:pPr lvl="7"/>
            <a:r>
              <a:rPr lang="en-US" dirty="0"/>
              <a:t>Eight</a:t>
            </a:r>
          </a:p>
          <a:p>
            <a:pPr lvl="8"/>
            <a:r>
              <a:rPr lang="en-US" dirty="0"/>
              <a:t>nine</a:t>
            </a:r>
          </a:p>
        </p:txBody>
      </p:sp>
      <p:cxnSp>
        <p:nvCxnSpPr>
          <p:cNvPr id="9" name="Straight Connector 8"/>
          <p:cNvCxnSpPr/>
          <p:nvPr userDrawn="1"/>
        </p:nvCxnSpPr>
        <p:spPr>
          <a:xfrm>
            <a:off x="438150" y="6153150"/>
            <a:ext cx="113284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31006" y="6332854"/>
            <a:ext cx="1476000" cy="197273"/>
          </a:xfrm>
          <a:prstGeom prst="rect">
            <a:avLst/>
          </a:prstGeom>
        </p:spPr>
      </p:pic>
    </p:spTree>
    <p:extLst>
      <p:ext uri="{BB962C8B-B14F-4D97-AF65-F5344CB8AC3E}">
        <p14:creationId xmlns:p14="http://schemas.microsoft.com/office/powerpoint/2010/main" val="1692951359"/>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3" r:id="rId3"/>
    <p:sldLayoutId id="2147483660" r:id="rId4"/>
    <p:sldLayoutId id="2147483661" r:id="rId5"/>
    <p:sldLayoutId id="2147483651" r:id="rId6"/>
    <p:sldLayoutId id="2147483662" r:id="rId7"/>
    <p:sldLayoutId id="2147483665" r:id="rId8"/>
    <p:sldLayoutId id="2147483650" r:id="rId9"/>
    <p:sldLayoutId id="2147483666" r:id="rId10"/>
    <p:sldLayoutId id="2147483667" r:id="rId11"/>
    <p:sldLayoutId id="2147483652" r:id="rId12"/>
    <p:sldLayoutId id="2147483653" r:id="rId13"/>
    <p:sldLayoutId id="2147483654" r:id="rId14"/>
    <p:sldLayoutId id="2147483673" r:id="rId15"/>
    <p:sldLayoutId id="2147483655" r:id="rId16"/>
    <p:sldLayoutId id="2147483674" r:id="rId17"/>
    <p:sldLayoutId id="2147483675" r:id="rId18"/>
    <p:sldLayoutId id="2147483668" r:id="rId19"/>
    <p:sldLayoutId id="2147483669" r:id="rId20"/>
    <p:sldLayoutId id="2147483670" r:id="rId21"/>
    <p:sldLayoutId id="2147483671" r:id="rId22"/>
    <p:sldLayoutId id="2147483672" r:id="rId23"/>
  </p:sldLayoutIdLst>
  <p:hf hdr="0"/>
  <p:txStyles>
    <p:titleStyle>
      <a:lvl1pPr algn="l" defTabSz="914400" rtl="0" eaLnBrk="1" latinLnBrk="0" hangingPunct="1">
        <a:lnSpc>
          <a:spcPct val="90000"/>
        </a:lnSpc>
        <a:spcBef>
          <a:spcPct val="0"/>
        </a:spcBef>
        <a:buNone/>
        <a:defRPr sz="3200" b="1" kern="1200">
          <a:solidFill>
            <a:schemeClr val="accent5"/>
          </a:solidFill>
          <a:latin typeface="Brown-Regular"/>
          <a:ea typeface="+mj-ea"/>
          <a:cs typeface="+mj-cs"/>
        </a:defRPr>
      </a:lvl1pPr>
    </p:titleStyle>
    <p:bodyStyle>
      <a:lvl1pPr marL="0" indent="0" algn="l" defTabSz="914400" rtl="0" eaLnBrk="1" latinLnBrk="0" hangingPunct="1">
        <a:spcBef>
          <a:spcPts val="1200"/>
        </a:spcBef>
        <a:buFont typeface="Arial" panose="020B0604020202020204" pitchFamily="34" charset="0"/>
        <a:buNone/>
        <a:defRPr sz="2000" b="1" kern="1200">
          <a:solidFill>
            <a:schemeClr val="accent6"/>
          </a:solidFill>
          <a:latin typeface="Brown-Regular"/>
          <a:ea typeface="+mn-ea"/>
          <a:cs typeface="+mn-cs"/>
        </a:defRPr>
      </a:lvl1pPr>
      <a:lvl2pPr marL="0" indent="0" algn="l" defTabSz="914400" rtl="0" eaLnBrk="1" latinLnBrk="0" hangingPunct="1">
        <a:spcBef>
          <a:spcPts val="1200"/>
        </a:spcBef>
        <a:buFont typeface="Arial" panose="020B0604020202020204" pitchFamily="34" charset="0"/>
        <a:buNone/>
        <a:defRPr sz="2000" kern="1200">
          <a:solidFill>
            <a:schemeClr val="accent6"/>
          </a:solidFill>
          <a:latin typeface="Sentinel SSm Book"/>
          <a:ea typeface="+mn-ea"/>
          <a:cs typeface="+mn-cs"/>
        </a:defRPr>
      </a:lvl2pPr>
      <a:lvl3pPr marL="180975" indent="-180975" algn="l" defTabSz="914400" rtl="0" eaLnBrk="1" latinLnBrk="0" hangingPunct="1">
        <a:spcBef>
          <a:spcPts val="600"/>
        </a:spcBef>
        <a:buFont typeface="Arial" panose="020B0604020202020204" pitchFamily="34" charset="0"/>
        <a:buChar char="•"/>
        <a:defRPr sz="2000" kern="1200">
          <a:solidFill>
            <a:schemeClr val="accent6"/>
          </a:solidFill>
          <a:latin typeface="Sentinel SSm Book"/>
          <a:ea typeface="+mn-ea"/>
          <a:cs typeface="+mn-cs"/>
        </a:defRPr>
      </a:lvl3pPr>
      <a:lvl4pPr marL="361950" indent="-180975" algn="l" defTabSz="914400" rtl="0" eaLnBrk="1" latinLnBrk="0" hangingPunct="1">
        <a:spcBef>
          <a:spcPct val="20000"/>
        </a:spcBef>
        <a:buFont typeface="Arial" panose="020B0604020202020204" pitchFamily="34" charset="0"/>
        <a:buChar char="–"/>
        <a:defRPr sz="1800" kern="1200">
          <a:solidFill>
            <a:schemeClr val="accent6"/>
          </a:solidFill>
          <a:latin typeface="Sentinel SSm Book"/>
          <a:ea typeface="+mn-ea"/>
          <a:cs typeface="+mn-cs"/>
        </a:defRPr>
      </a:lvl4pPr>
      <a:lvl5pPr marL="542925" indent="-171450" algn="l" defTabSz="914400" rtl="0" eaLnBrk="1" latinLnBrk="0" hangingPunct="1">
        <a:spcBef>
          <a:spcPct val="20000"/>
        </a:spcBef>
        <a:buFont typeface="Arial" panose="020B0604020202020204" pitchFamily="34" charset="0"/>
        <a:buChar char="»"/>
        <a:defRPr sz="1800" kern="1200">
          <a:solidFill>
            <a:schemeClr val="accent6"/>
          </a:solidFill>
          <a:latin typeface="Sentinel SSm Book"/>
          <a:ea typeface="+mn-ea"/>
          <a:cs typeface="+mn-cs"/>
        </a:defRPr>
      </a:lvl5pPr>
      <a:lvl6pPr marL="714375" indent="-180975" algn="l" defTabSz="895350" rtl="0" eaLnBrk="1" latinLnBrk="0" hangingPunct="1">
        <a:spcBef>
          <a:spcPct val="20000"/>
        </a:spcBef>
        <a:buFont typeface="Arial" panose="020B0604020202020204" pitchFamily="34" charset="0"/>
        <a:buChar char="•"/>
        <a:defRPr sz="1600" kern="1200">
          <a:solidFill>
            <a:schemeClr val="accent6"/>
          </a:solidFill>
          <a:latin typeface="Sentinel SSm Book"/>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400" kern="1200">
          <a:solidFill>
            <a:schemeClr val="accent6"/>
          </a:solidFill>
          <a:latin typeface="Sentinel SSm Book"/>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200" kern="1200">
          <a:solidFill>
            <a:schemeClr val="accent6"/>
          </a:solidFill>
          <a:latin typeface="Sentinel SSm Book"/>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1100" kern="1200">
          <a:solidFill>
            <a:schemeClr val="accent6"/>
          </a:solidFill>
          <a:latin typeface="Sentinel SSm Book"/>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4" Type="http://schemas.microsoft.com/office/2007/relationships/hdphoto" Target="../media/hdphoto3.wdp"/><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4" Type="http://schemas.microsoft.com/office/2007/relationships/hdphoto" Target="../media/hdphoto2.wdp"/><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4" Type="http://schemas.microsoft.com/office/2007/relationships/hdphoto" Target="../media/hdphoto2.wdp"/><Relationship Id="rId5" Type="http://schemas.openxmlformats.org/officeDocument/2006/relationships/image" Target="../media/image34.png"/><Relationship Id="rId6" Type="http://schemas.openxmlformats.org/officeDocument/2006/relationships/image" Target="../media/image32.png"/><Relationship Id="rId7" Type="http://schemas.openxmlformats.org/officeDocument/2006/relationships/image" Target="../media/image30.png"/><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9.png"/><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13.png"/><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40.png"/></Relationships>
</file>

<file path=ppt/slides/_rels/slide2.xml.rels><?xml version="1.0" encoding="UTF-8" standalone="yes"?>
<Relationships xmlns="http://schemas.openxmlformats.org/package/2006/relationships"><Relationship Id="rId11" Type="http://schemas.openxmlformats.org/officeDocument/2006/relationships/image" Target="../media/image15.jpeg"/><Relationship Id="rId12"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8.jpeg"/><Relationship Id="rId4" Type="http://schemas.microsoft.com/office/2007/relationships/hdphoto" Target="../media/hdphoto1.wdp"/><Relationship Id="rId5" Type="http://schemas.openxmlformats.org/officeDocument/2006/relationships/image" Target="../media/image9.png"/><Relationship Id="rId6" Type="http://schemas.openxmlformats.org/officeDocument/2006/relationships/image" Target="../media/image10.jpe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9.png"/><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png"/><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2.jpeg"/><Relationship Id="rId5" Type="http://schemas.openxmlformats.org/officeDocument/2006/relationships/image" Target="../media/image44.png"/><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2.jpeg"/><Relationship Id="rId5" Type="http://schemas.openxmlformats.org/officeDocument/2006/relationships/image" Target="../media/image45.png"/><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42.jpeg"/><Relationship Id="rId5" Type="http://schemas.openxmlformats.org/officeDocument/2006/relationships/image" Target="../media/image43.png"/><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42.jpeg"/><Relationship Id="rId5" Type="http://schemas.openxmlformats.org/officeDocument/2006/relationships/image" Target="../media/image43.png"/><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4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9.png"/><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4" Type="http://schemas.microsoft.com/office/2007/relationships/hdphoto" Target="../media/hdphoto2.wdp"/><Relationship Id="rId5" Type="http://schemas.openxmlformats.org/officeDocument/2006/relationships/image" Target="../media/image27.png"/><Relationship Id="rId6" Type="http://schemas.microsoft.com/office/2007/relationships/hdphoto" Target="../media/hdphoto3.wdp"/><Relationship Id="rId7" Type="http://schemas.openxmlformats.org/officeDocument/2006/relationships/image" Target="../media/image28.png"/><Relationship Id="rId8" Type="http://schemas.microsoft.com/office/2007/relationships/hdphoto" Target="../media/hdphoto4.wdp"/><Relationship Id="rId9" Type="http://schemas.openxmlformats.org/officeDocument/2006/relationships/image" Target="../media/image29.png"/><Relationship Id="rId10" Type="http://schemas.microsoft.com/office/2007/relationships/hdphoto" Target="../media/hdphoto5.wdp"/><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4000" dirty="0">
                <a:latin typeface="Brown-Regular"/>
                <a:cs typeface="Brown-Regular"/>
              </a:rPr>
              <a:t>ROI in Out Of Home.</a:t>
            </a:r>
          </a:p>
        </p:txBody>
      </p:sp>
      <p:sp>
        <p:nvSpPr>
          <p:cNvPr id="3" name="Subtitle 2"/>
          <p:cNvSpPr>
            <a:spLocks noGrp="1"/>
          </p:cNvSpPr>
          <p:nvPr>
            <p:ph type="subTitle" idx="1"/>
          </p:nvPr>
        </p:nvSpPr>
        <p:spPr>
          <a:xfrm>
            <a:off x="430690" y="1943101"/>
            <a:ext cx="6267822" cy="542924"/>
          </a:xfrm>
        </p:spPr>
        <p:txBody>
          <a:bodyPr>
            <a:noAutofit/>
          </a:bodyPr>
          <a:lstStyle/>
          <a:p>
            <a:r>
              <a:rPr lang="en-GB" sz="2400" dirty="0">
                <a:latin typeface="Brown-Regular"/>
                <a:cs typeface="Brown-Regular"/>
              </a:rPr>
              <a:t>Proving OOH effectiveness in econometrics</a:t>
            </a:r>
          </a:p>
        </p:txBody>
      </p:sp>
    </p:spTree>
    <p:extLst>
      <p:ext uri="{BB962C8B-B14F-4D97-AF65-F5344CB8AC3E}">
        <p14:creationId xmlns:p14="http://schemas.microsoft.com/office/powerpoint/2010/main" val="3134559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7500" y="2891035"/>
            <a:ext cx="3613225" cy="26339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GB" sz="1600" dirty="0">
                <a:latin typeface="Sentinel SSm Book"/>
                <a:ea typeface="Calibri" panose="020F0502020204030204" pitchFamily="34" charset="0"/>
                <a:cs typeface="Times New Roman" panose="02020603050405020304" pitchFamily="18" charset="0"/>
              </a:rPr>
              <a:t>Advertisers will often quantify </a:t>
            </a:r>
            <a:r>
              <a:rPr lang="en-GB" sz="1600" i="1" dirty="0">
                <a:latin typeface="Sentinel SSm Book"/>
                <a:ea typeface="Calibri" panose="020F0502020204030204" pitchFamily="34" charset="0"/>
                <a:cs typeface="Times New Roman" panose="02020603050405020304" pitchFamily="18" charset="0"/>
              </a:rPr>
              <a:t>overall</a:t>
            </a:r>
            <a:r>
              <a:rPr lang="en-GB" sz="1600" dirty="0">
                <a:latin typeface="Sentinel SSm Book"/>
                <a:ea typeface="Calibri" panose="020F0502020204030204" pitchFamily="34" charset="0"/>
                <a:cs typeface="Times New Roman" panose="02020603050405020304" pitchFamily="18" charset="0"/>
              </a:rPr>
              <a:t> past campaign performance rather than produce ROI scores for each channel; especially ones with lower budget levels</a:t>
            </a: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8274384" y="6604226"/>
            <a:ext cx="3916373" cy="246221"/>
          </a:xfrm>
          <a:prstGeom prst="rect">
            <a:avLst/>
          </a:prstGeom>
          <a:noFill/>
        </p:spPr>
        <p:txBody>
          <a:bodyPr wrap="none" rtlCol="0">
            <a:spAutoFit/>
          </a:bodyPr>
          <a:lstStyle/>
          <a:p>
            <a:pPr algn="r"/>
            <a:r>
              <a:rPr lang="en-GB" sz="1000" i="1" dirty="0">
                <a:latin typeface="Brown-Regular"/>
              </a:rPr>
              <a:t>Source: Outdoor Media Centre Return on Outdoor Investment</a:t>
            </a:r>
          </a:p>
        </p:txBody>
      </p:sp>
      <p:sp>
        <p:nvSpPr>
          <p:cNvPr id="6" name="Title 1"/>
          <p:cNvSpPr txBox="1">
            <a:spLocks/>
          </p:cNvSpPr>
          <p:nvPr/>
        </p:nvSpPr>
        <p:spPr>
          <a:xfrm>
            <a:off x="317500" y="355608"/>
            <a:ext cx="11372850" cy="5476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a:lstStyle>
          <a:p>
            <a:r>
              <a:rPr lang="en-GB" sz="3200" dirty="0">
                <a:latin typeface="Brown-Regular"/>
              </a:rPr>
              <a:t>Econometric modelling challenges.</a:t>
            </a:r>
          </a:p>
        </p:txBody>
      </p:sp>
      <p:sp>
        <p:nvSpPr>
          <p:cNvPr id="7" name="Rectangle 6"/>
          <p:cNvSpPr/>
          <p:nvPr/>
        </p:nvSpPr>
        <p:spPr>
          <a:xfrm>
            <a:off x="4197312" y="2891035"/>
            <a:ext cx="3613225" cy="26339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GB" sz="1600" dirty="0">
                <a:solidFill>
                  <a:prstClr val="white"/>
                </a:solidFill>
                <a:latin typeface="Sentinel SSm Book"/>
              </a:rPr>
              <a:t>Modeller view:</a:t>
            </a:r>
          </a:p>
          <a:p>
            <a:pPr lvl="0" algn="just"/>
            <a:endParaRPr lang="en-GB" sz="1400" i="1" dirty="0">
              <a:solidFill>
                <a:prstClr val="white"/>
              </a:solidFill>
              <a:latin typeface="Sentinel SSm Book"/>
            </a:endParaRPr>
          </a:p>
          <a:p>
            <a:pPr lvl="0" algn="just"/>
            <a:r>
              <a:rPr lang="en-GB" sz="1600" i="1" dirty="0">
                <a:solidFill>
                  <a:prstClr val="white"/>
                </a:solidFill>
                <a:latin typeface="Sentinel SSm Book"/>
              </a:rPr>
              <a:t>“… clients seem to feel their media mix is generally working and as a result it is difficult to get them to make changes to get OOH modelled with different mixes to help unpick how OOH is performing”.</a:t>
            </a:r>
            <a:endParaRPr lang="en-GB" sz="1400" i="1" dirty="0">
              <a:solidFill>
                <a:prstClr val="white"/>
              </a:solidFill>
              <a:latin typeface="Sentinel SSm Book"/>
            </a:endParaRPr>
          </a:p>
        </p:txBody>
      </p:sp>
      <p:sp>
        <p:nvSpPr>
          <p:cNvPr id="8" name="Rectangle 7"/>
          <p:cNvSpPr/>
          <p:nvPr/>
        </p:nvSpPr>
        <p:spPr>
          <a:xfrm>
            <a:off x="8077124" y="2899021"/>
            <a:ext cx="3613225" cy="263397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dirty="0">
                <a:latin typeface="Sentinel SSm Book"/>
                <a:ea typeface="Calibri" panose="020F0502020204030204" pitchFamily="34" charset="0"/>
                <a:cs typeface="Times New Roman" panose="02020603050405020304" pitchFamily="18" charset="0"/>
              </a:rPr>
              <a:t>Invest in production of different media mixes, weights and regional models to provide the critical variation in data.</a:t>
            </a:r>
          </a:p>
          <a:p>
            <a:pPr algn="just"/>
            <a:endParaRPr lang="en-GB" sz="1600" dirty="0">
              <a:latin typeface="Sentinel SSm Book"/>
              <a:ea typeface="Calibri" panose="020F0502020204030204" pitchFamily="34" charset="0"/>
              <a:cs typeface="Times New Roman" panose="02020603050405020304" pitchFamily="18" charset="0"/>
            </a:endParaRPr>
          </a:p>
        </p:txBody>
      </p:sp>
      <p:sp>
        <p:nvSpPr>
          <p:cNvPr id="9" name="Title 1"/>
          <p:cNvSpPr txBox="1">
            <a:spLocks/>
          </p:cNvSpPr>
          <p:nvPr/>
        </p:nvSpPr>
        <p:spPr>
          <a:xfrm>
            <a:off x="1653941" y="1572089"/>
            <a:ext cx="11372850" cy="5476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a:lstStyle>
          <a:p>
            <a:r>
              <a:rPr lang="en-GB" sz="3200" dirty="0">
                <a:solidFill>
                  <a:schemeClr val="accent4"/>
                </a:solidFill>
                <a:latin typeface="Brown-Regular"/>
              </a:rPr>
              <a:t>Modelling The Whole</a:t>
            </a:r>
          </a:p>
        </p:txBody>
      </p:sp>
      <p:sp>
        <p:nvSpPr>
          <p:cNvPr id="11" name="Title 1"/>
          <p:cNvSpPr txBox="1">
            <a:spLocks/>
          </p:cNvSpPr>
          <p:nvPr/>
        </p:nvSpPr>
        <p:spPr>
          <a:xfrm>
            <a:off x="1653941" y="2093638"/>
            <a:ext cx="10233259" cy="5476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a:lstStyle>
          <a:p>
            <a:r>
              <a:rPr lang="en-GB" sz="2800" dirty="0">
                <a:latin typeface="Brown-Regular"/>
              </a:rPr>
              <a:t>Q. Was an ROI score produced for each media channel? </a:t>
            </a:r>
          </a:p>
        </p:txBody>
      </p:sp>
      <p:grpSp>
        <p:nvGrpSpPr>
          <p:cNvPr id="2" name="Group 1"/>
          <p:cNvGrpSpPr/>
          <p:nvPr/>
        </p:nvGrpSpPr>
        <p:grpSpPr>
          <a:xfrm>
            <a:off x="629179" y="1502317"/>
            <a:ext cx="817625" cy="916613"/>
            <a:chOff x="629179" y="1502317"/>
            <a:chExt cx="817625" cy="916613"/>
          </a:xfrm>
        </p:grpSpPr>
        <p:sp>
          <p:nvSpPr>
            <p:cNvPr id="13" name="Rectangle 12"/>
            <p:cNvSpPr/>
            <p:nvPr/>
          </p:nvSpPr>
          <p:spPr>
            <a:xfrm>
              <a:off x="629179" y="1502317"/>
              <a:ext cx="817625" cy="916613"/>
            </a:xfrm>
            <a:prstGeom prst="rect">
              <a:avLst/>
            </a:prstGeom>
            <a:solidFill>
              <a:schemeClr val="accent4"/>
            </a:solidFill>
            <a:ln>
              <a:solidFill>
                <a:schemeClr val="accent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atin typeface="Sentinel SSm Book"/>
              </a:endParaRPr>
            </a:p>
          </p:txBody>
        </p:sp>
        <p:sp>
          <p:nvSpPr>
            <p:cNvPr id="14" name="Oval 13"/>
            <p:cNvSpPr/>
            <p:nvPr/>
          </p:nvSpPr>
          <p:spPr>
            <a:xfrm>
              <a:off x="774074" y="1705845"/>
              <a:ext cx="548186" cy="5491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5" name="Isosceles Triangle 14"/>
            <p:cNvSpPr/>
            <p:nvPr/>
          </p:nvSpPr>
          <p:spPr>
            <a:xfrm>
              <a:off x="908621" y="1939993"/>
              <a:ext cx="279441" cy="315026"/>
            </a:xfrm>
            <a:prstGeom prst="triangle">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atin typeface="Sentinel SSm Book"/>
              </a:endParaRPr>
            </a:p>
          </p:txBody>
        </p:sp>
      </p:grpSp>
    </p:spTree>
    <p:extLst>
      <p:ext uri="{BB962C8B-B14F-4D97-AF65-F5344CB8AC3E}">
        <p14:creationId xmlns:p14="http://schemas.microsoft.com/office/powerpoint/2010/main" val="34234553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 descr="https://resources.rndsystems.com/images/site/icon-rnd-quality.png"/>
          <p:cNvPicPr>
            <a:picLocks noChangeAspect="1" noChangeArrowheads="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artisticMarker/>
                    </a14:imgEffect>
                  </a14:imgLayer>
                </a14:imgProps>
              </a:ext>
              <a:ext uri="{28A0092B-C50C-407E-A947-70E740481C1C}">
                <a14:useLocalDpi xmlns:a14="http://schemas.microsoft.com/office/drawing/2010/main"/>
              </a:ext>
            </a:extLst>
          </a:blip>
          <a:srcRect/>
          <a:stretch>
            <a:fillRect/>
          </a:stretch>
        </p:blipFill>
        <p:spPr bwMode="auto">
          <a:xfrm>
            <a:off x="433117" y="1236295"/>
            <a:ext cx="1145520" cy="11455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17500" y="2891035"/>
            <a:ext cx="3613225" cy="26339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000" dirty="0">
                <a:latin typeface="Sentinel SSm Book"/>
                <a:ea typeface="Calibri" panose="020F0502020204030204" pitchFamily="34" charset="0"/>
                <a:cs typeface="Times New Roman" panose="02020603050405020304" pitchFamily="18" charset="0"/>
              </a:rPr>
              <a:t>There are serious concerns about the quality, accuracy and accessibility of the OOH data used in modelling</a:t>
            </a:r>
            <a:endParaRPr lang="en-GB" sz="2000" i="1" dirty="0">
              <a:latin typeface="Sentinel SSm Book"/>
            </a:endParaRPr>
          </a:p>
        </p:txBody>
      </p:sp>
      <p:sp>
        <p:nvSpPr>
          <p:cNvPr id="6" name="TextBox 5"/>
          <p:cNvSpPr txBox="1"/>
          <p:nvPr/>
        </p:nvSpPr>
        <p:spPr>
          <a:xfrm>
            <a:off x="8274384" y="6604226"/>
            <a:ext cx="3916373" cy="246221"/>
          </a:xfrm>
          <a:prstGeom prst="rect">
            <a:avLst/>
          </a:prstGeom>
          <a:noFill/>
        </p:spPr>
        <p:txBody>
          <a:bodyPr wrap="none" rtlCol="0">
            <a:spAutoFit/>
          </a:bodyPr>
          <a:lstStyle/>
          <a:p>
            <a:pPr algn="r"/>
            <a:r>
              <a:rPr lang="en-GB" sz="1000" i="1" dirty="0">
                <a:latin typeface="Brown-Regular"/>
              </a:rPr>
              <a:t>Source: Outdoor Media Centre Return on Outdoor Investment</a:t>
            </a:r>
          </a:p>
        </p:txBody>
      </p:sp>
      <p:sp>
        <p:nvSpPr>
          <p:cNvPr id="7" name="Title 1"/>
          <p:cNvSpPr txBox="1">
            <a:spLocks/>
          </p:cNvSpPr>
          <p:nvPr/>
        </p:nvSpPr>
        <p:spPr>
          <a:xfrm>
            <a:off x="317500" y="355608"/>
            <a:ext cx="11372850" cy="5476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a:lstStyle>
          <a:p>
            <a:r>
              <a:rPr lang="en-GB" sz="3200" dirty="0">
                <a:latin typeface="Brown-Regular"/>
              </a:rPr>
              <a:t>Econometric modelling challenges.</a:t>
            </a:r>
          </a:p>
        </p:txBody>
      </p:sp>
      <p:sp>
        <p:nvSpPr>
          <p:cNvPr id="8" name="Rectangle 7"/>
          <p:cNvSpPr/>
          <p:nvPr/>
        </p:nvSpPr>
        <p:spPr>
          <a:xfrm>
            <a:off x="4197312" y="2891035"/>
            <a:ext cx="3613225" cy="26339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dirty="0">
                <a:latin typeface="Sentinel SSm Book"/>
              </a:rPr>
              <a:t>Modeller view:</a:t>
            </a:r>
          </a:p>
          <a:p>
            <a:pPr algn="just"/>
            <a:endParaRPr lang="en-GB" sz="1600" dirty="0">
              <a:latin typeface="Sentinel SSm Book"/>
            </a:endParaRPr>
          </a:p>
          <a:p>
            <a:pPr algn="just"/>
            <a:r>
              <a:rPr lang="en-GB" sz="1600" i="1" dirty="0">
                <a:latin typeface="Sentinel SSm Book"/>
              </a:rPr>
              <a:t>“…the biggest issue is the lack of robust, consistent audience data for posters. The data that we use needs to be more accurate and cover more poster types and formats.”</a:t>
            </a:r>
          </a:p>
        </p:txBody>
      </p:sp>
      <p:sp>
        <p:nvSpPr>
          <p:cNvPr id="9" name="Rectangle 8"/>
          <p:cNvSpPr/>
          <p:nvPr/>
        </p:nvSpPr>
        <p:spPr>
          <a:xfrm>
            <a:off x="8077124" y="2899021"/>
            <a:ext cx="3613225" cy="263397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dirty="0">
                <a:latin typeface="Sentinel SSm Book"/>
                <a:ea typeface="Calibri" panose="020F0502020204030204" pitchFamily="34" charset="0"/>
                <a:cs typeface="Times New Roman" panose="02020603050405020304" pitchFamily="18" charset="0"/>
              </a:rPr>
              <a:t>Incorporation of </a:t>
            </a:r>
            <a:r>
              <a:rPr lang="en-GB" sz="1600" b="1" dirty="0">
                <a:latin typeface="Sentinel SSm Book"/>
                <a:ea typeface="Calibri" panose="020F0502020204030204" pitchFamily="34" charset="0"/>
                <a:cs typeface="Times New Roman" panose="02020603050405020304" pitchFamily="18" charset="0"/>
              </a:rPr>
              <a:t>Route</a:t>
            </a:r>
            <a:r>
              <a:rPr lang="en-GB" sz="1600" dirty="0">
                <a:latin typeface="Sentinel SSm Book"/>
                <a:ea typeface="Calibri" panose="020F0502020204030204" pitchFamily="34" charset="0"/>
                <a:cs typeface="Times New Roman" panose="02020603050405020304" pitchFamily="18" charset="0"/>
              </a:rPr>
              <a:t> data is essential in the proper evaluation of OOH in econometrics. </a:t>
            </a:r>
          </a:p>
          <a:p>
            <a:pPr algn="just"/>
            <a:endParaRPr lang="en-GB" sz="1600" dirty="0">
              <a:latin typeface="Sentinel SSm Book"/>
              <a:ea typeface="Calibri" panose="020F0502020204030204" pitchFamily="34" charset="0"/>
              <a:cs typeface="Times New Roman" panose="02020603050405020304" pitchFamily="18" charset="0"/>
            </a:endParaRPr>
          </a:p>
          <a:p>
            <a:pPr algn="just"/>
            <a:r>
              <a:rPr lang="en-GB" sz="1600" dirty="0">
                <a:latin typeface="Sentinel SSm Book"/>
                <a:ea typeface="Calibri" panose="020F0502020204030204" pitchFamily="34" charset="0"/>
                <a:cs typeface="Times New Roman" panose="02020603050405020304" pitchFamily="18" charset="0"/>
              </a:rPr>
              <a:t>We must provide econometricians with Route data. </a:t>
            </a:r>
          </a:p>
          <a:p>
            <a:pPr algn="just"/>
            <a:endParaRPr lang="en-GB" sz="1600" dirty="0">
              <a:latin typeface="Sentinel SSm Book"/>
              <a:ea typeface="Calibri" panose="020F0502020204030204" pitchFamily="34" charset="0"/>
              <a:cs typeface="Times New Roman" panose="02020603050405020304" pitchFamily="18" charset="0"/>
            </a:endParaRPr>
          </a:p>
          <a:p>
            <a:pPr algn="just"/>
            <a:r>
              <a:rPr lang="en-GB" sz="1600" dirty="0">
                <a:latin typeface="Sentinel SSm Book"/>
                <a:ea typeface="Calibri" panose="020F0502020204030204" pitchFamily="34" charset="0"/>
                <a:cs typeface="Times New Roman" panose="02020603050405020304" pitchFamily="18" charset="0"/>
              </a:rPr>
              <a:t>Also, we must ensure the modelling community are using Route data within their models.</a:t>
            </a:r>
            <a:endParaRPr lang="en-GB" sz="1100" i="1" dirty="0">
              <a:latin typeface="Sentinel SSm Book"/>
            </a:endParaRPr>
          </a:p>
        </p:txBody>
      </p:sp>
      <p:sp>
        <p:nvSpPr>
          <p:cNvPr id="10" name="Title 1"/>
          <p:cNvSpPr txBox="1">
            <a:spLocks/>
          </p:cNvSpPr>
          <p:nvPr/>
        </p:nvSpPr>
        <p:spPr>
          <a:xfrm>
            <a:off x="1653941" y="1545962"/>
            <a:ext cx="11372850" cy="5476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a:lstStyle>
          <a:p>
            <a:r>
              <a:rPr lang="en-GB" sz="3200" dirty="0">
                <a:solidFill>
                  <a:schemeClr val="accent4"/>
                </a:solidFill>
                <a:latin typeface="Brown-Regular"/>
              </a:rPr>
              <a:t>Low Quality Data</a:t>
            </a:r>
          </a:p>
        </p:txBody>
      </p:sp>
      <p:sp>
        <p:nvSpPr>
          <p:cNvPr id="11" name="Title 1"/>
          <p:cNvSpPr txBox="1">
            <a:spLocks/>
          </p:cNvSpPr>
          <p:nvPr/>
        </p:nvSpPr>
        <p:spPr>
          <a:xfrm>
            <a:off x="1653941" y="2093638"/>
            <a:ext cx="10405787" cy="5476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a:lstStyle>
          <a:p>
            <a:r>
              <a:rPr lang="en-GB" sz="2800" dirty="0">
                <a:latin typeface="Brown-Regular"/>
              </a:rPr>
              <a:t>Q. Was ROUTE used as the main OOH measurement?</a:t>
            </a:r>
          </a:p>
        </p:txBody>
      </p:sp>
    </p:spTree>
    <p:extLst>
      <p:ext uri="{BB962C8B-B14F-4D97-AF65-F5344CB8AC3E}">
        <p14:creationId xmlns:p14="http://schemas.microsoft.com/office/powerpoint/2010/main" val="12266392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7500" y="2891035"/>
            <a:ext cx="3613225" cy="26339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400" dirty="0">
                <a:latin typeface="Sentinel SSm Book"/>
                <a:ea typeface="Calibri" panose="020F0502020204030204" pitchFamily="34" charset="0"/>
                <a:cs typeface="Times New Roman" panose="02020603050405020304" pitchFamily="18" charset="0"/>
              </a:rPr>
              <a:t>Econometric modelling works best when looking at data that has a lot of variations. </a:t>
            </a:r>
          </a:p>
          <a:p>
            <a:pPr algn="just"/>
            <a:endParaRPr lang="en-GB" sz="1400" dirty="0">
              <a:latin typeface="Sentinel SSm Book"/>
              <a:ea typeface="Calibri" panose="020F0502020204030204" pitchFamily="34" charset="0"/>
              <a:cs typeface="Times New Roman" panose="02020603050405020304" pitchFamily="18" charset="0"/>
            </a:endParaRPr>
          </a:p>
          <a:p>
            <a:pPr algn="just"/>
            <a:r>
              <a:rPr lang="en-GB" sz="1400" dirty="0">
                <a:latin typeface="Sentinel SSm Book"/>
                <a:ea typeface="Calibri" panose="020F0502020204030204" pitchFamily="34" charset="0"/>
                <a:cs typeface="Times New Roman" panose="02020603050405020304" pitchFamily="18" charset="0"/>
              </a:rPr>
              <a:t>OOH spend allocated equally across two week periods (no variation)</a:t>
            </a:r>
          </a:p>
          <a:p>
            <a:pPr algn="just"/>
            <a:endParaRPr lang="en-GB" sz="1400" dirty="0">
              <a:latin typeface="Sentinel SSm Book"/>
              <a:ea typeface="Calibri" panose="020F0502020204030204" pitchFamily="34" charset="0"/>
              <a:cs typeface="Times New Roman" panose="02020603050405020304" pitchFamily="18" charset="0"/>
            </a:endParaRPr>
          </a:p>
          <a:p>
            <a:pPr algn="just"/>
            <a:r>
              <a:rPr lang="en-GB" sz="1400" dirty="0">
                <a:latin typeface="Sentinel SSm Book"/>
                <a:ea typeface="Calibri" panose="020F0502020204030204" pitchFamily="34" charset="0"/>
                <a:cs typeface="Times New Roman" panose="02020603050405020304" pitchFamily="18" charset="0"/>
              </a:rPr>
              <a:t>The way that most OOH is planned tends to be combined or overlapping with </a:t>
            </a:r>
            <a:r>
              <a:rPr lang="en-GB" sz="1400" i="1" dirty="0">
                <a:latin typeface="Sentinel SSm Book"/>
                <a:ea typeface="Calibri" panose="020F0502020204030204" pitchFamily="34" charset="0"/>
                <a:cs typeface="Times New Roman" panose="02020603050405020304" pitchFamily="18" charset="0"/>
              </a:rPr>
              <a:t>the same </a:t>
            </a:r>
            <a:r>
              <a:rPr lang="en-GB" sz="1400" dirty="0">
                <a:latin typeface="Sentinel SSm Book"/>
                <a:ea typeface="Calibri" panose="020F0502020204030204" pitchFamily="34" charset="0"/>
                <a:cs typeface="Times New Roman" panose="02020603050405020304" pitchFamily="18" charset="0"/>
              </a:rPr>
              <a:t>other media types</a:t>
            </a:r>
          </a:p>
          <a:p>
            <a:pPr algn="just"/>
            <a:endParaRPr lang="en-GB" sz="1400" dirty="0">
              <a:latin typeface="Sentinel SSm Book"/>
              <a:ea typeface="Calibri" panose="020F0502020204030204" pitchFamily="34" charset="0"/>
              <a:cs typeface="Times New Roman" panose="02020603050405020304" pitchFamily="18" charset="0"/>
            </a:endParaRPr>
          </a:p>
        </p:txBody>
      </p:sp>
      <p:sp>
        <p:nvSpPr>
          <p:cNvPr id="5" name="TextBox 4"/>
          <p:cNvSpPr txBox="1"/>
          <p:nvPr/>
        </p:nvSpPr>
        <p:spPr>
          <a:xfrm>
            <a:off x="8274384" y="6604226"/>
            <a:ext cx="3916373" cy="246221"/>
          </a:xfrm>
          <a:prstGeom prst="rect">
            <a:avLst/>
          </a:prstGeom>
          <a:noFill/>
        </p:spPr>
        <p:txBody>
          <a:bodyPr wrap="none" rtlCol="0">
            <a:spAutoFit/>
          </a:bodyPr>
          <a:lstStyle/>
          <a:p>
            <a:pPr algn="r"/>
            <a:r>
              <a:rPr lang="en-GB" sz="1000" i="1" dirty="0">
                <a:latin typeface="Brown-Regular"/>
              </a:rPr>
              <a:t>Source: Outdoor Media Centre Return on Outdoor Investment</a:t>
            </a:r>
          </a:p>
        </p:txBody>
      </p:sp>
      <p:sp>
        <p:nvSpPr>
          <p:cNvPr id="6" name="Title 1"/>
          <p:cNvSpPr txBox="1">
            <a:spLocks/>
          </p:cNvSpPr>
          <p:nvPr/>
        </p:nvSpPr>
        <p:spPr>
          <a:xfrm>
            <a:off x="317500" y="355608"/>
            <a:ext cx="11372850" cy="5476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a:lstStyle>
          <a:p>
            <a:r>
              <a:rPr lang="en-GB" sz="3200" dirty="0">
                <a:latin typeface="Brown-Regular"/>
              </a:rPr>
              <a:t>Econometric modelling challenges.</a:t>
            </a:r>
          </a:p>
        </p:txBody>
      </p:sp>
      <p:sp>
        <p:nvSpPr>
          <p:cNvPr id="7" name="Rectangle 6"/>
          <p:cNvSpPr/>
          <p:nvPr/>
        </p:nvSpPr>
        <p:spPr>
          <a:xfrm>
            <a:off x="4197312" y="2891035"/>
            <a:ext cx="3613225" cy="26339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dirty="0">
                <a:latin typeface="Sentinel SSm Book"/>
              </a:rPr>
              <a:t>Modeller view:</a:t>
            </a:r>
          </a:p>
          <a:p>
            <a:pPr algn="just"/>
            <a:endParaRPr lang="en-GB" sz="1600" dirty="0">
              <a:latin typeface="Sentinel SSm Book"/>
            </a:endParaRPr>
          </a:p>
          <a:p>
            <a:pPr lvl="0" algn="just"/>
            <a:r>
              <a:rPr lang="en-GB" sz="1600" i="1" dirty="0">
                <a:solidFill>
                  <a:prstClr val="white"/>
                </a:solidFill>
                <a:latin typeface="Sentinel SSm Book"/>
              </a:rPr>
              <a:t>“… this is a very important issue. There is a big difference between the look of the data that we use for outdoor and TV. TV has much greater variability in it, which is a good thing from a modelling perspective.”</a:t>
            </a:r>
            <a:endParaRPr lang="en-GB" sz="1600" dirty="0">
              <a:solidFill>
                <a:prstClr val="white"/>
              </a:solidFill>
              <a:latin typeface="Sentinel SSm Book"/>
            </a:endParaRPr>
          </a:p>
        </p:txBody>
      </p:sp>
      <p:sp>
        <p:nvSpPr>
          <p:cNvPr id="8" name="Rectangle 7"/>
          <p:cNvSpPr/>
          <p:nvPr/>
        </p:nvSpPr>
        <p:spPr>
          <a:xfrm>
            <a:off x="8077124" y="2899021"/>
            <a:ext cx="3613225" cy="263397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GB" sz="1600" dirty="0">
                <a:solidFill>
                  <a:prstClr val="white"/>
                </a:solidFill>
                <a:latin typeface="Sentinel SSm Book"/>
                <a:ea typeface="Calibri" panose="020F0502020204030204" pitchFamily="34" charset="0"/>
                <a:cs typeface="Times New Roman" panose="02020603050405020304" pitchFamily="18" charset="0"/>
              </a:rPr>
              <a:t>Invest in production of different media mixes, weights and regional models to provide the critical variation in data.</a:t>
            </a:r>
          </a:p>
          <a:p>
            <a:pPr lvl="0" algn="just"/>
            <a:endParaRPr lang="en-GB" sz="1600" dirty="0">
              <a:solidFill>
                <a:prstClr val="white"/>
              </a:solidFill>
              <a:latin typeface="Sentinel SSm Book"/>
              <a:ea typeface="Calibri" panose="020F0502020204030204" pitchFamily="34" charset="0"/>
              <a:cs typeface="Times New Roman" panose="02020603050405020304" pitchFamily="18" charset="0"/>
            </a:endParaRPr>
          </a:p>
        </p:txBody>
      </p:sp>
      <p:sp>
        <p:nvSpPr>
          <p:cNvPr id="9" name="Title 1"/>
          <p:cNvSpPr txBox="1">
            <a:spLocks/>
          </p:cNvSpPr>
          <p:nvPr/>
        </p:nvSpPr>
        <p:spPr>
          <a:xfrm>
            <a:off x="1653941" y="1533904"/>
            <a:ext cx="11372850" cy="5476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a:lstStyle>
          <a:p>
            <a:r>
              <a:rPr lang="en-GB" sz="3200" dirty="0">
                <a:solidFill>
                  <a:schemeClr val="accent4"/>
                </a:solidFill>
                <a:latin typeface="Brown-Regular"/>
              </a:rPr>
              <a:t>Lack Of Variation</a:t>
            </a:r>
          </a:p>
        </p:txBody>
      </p:sp>
      <p:grpSp>
        <p:nvGrpSpPr>
          <p:cNvPr id="10" name="Group 9"/>
          <p:cNvGrpSpPr/>
          <p:nvPr/>
        </p:nvGrpSpPr>
        <p:grpSpPr>
          <a:xfrm>
            <a:off x="504774" y="1288474"/>
            <a:ext cx="1079500" cy="824413"/>
            <a:chOff x="4800600" y="2959100"/>
            <a:chExt cx="1333500" cy="952500"/>
          </a:xfrm>
        </p:grpSpPr>
        <p:cxnSp>
          <p:nvCxnSpPr>
            <p:cNvPr id="11" name="Straight Connector 10"/>
            <p:cNvCxnSpPr/>
            <p:nvPr/>
          </p:nvCxnSpPr>
          <p:spPr>
            <a:xfrm>
              <a:off x="4800600" y="2959100"/>
              <a:ext cx="0" cy="952500"/>
            </a:xfrm>
            <a:prstGeom prst="line">
              <a:avLst/>
            </a:prstGeom>
            <a:ln w="38100">
              <a:solidFill>
                <a:schemeClr val="accent4"/>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4800600" y="3911600"/>
              <a:ext cx="1333500" cy="0"/>
            </a:xfrm>
            <a:prstGeom prst="line">
              <a:avLst/>
            </a:prstGeom>
            <a:ln w="38100">
              <a:solidFill>
                <a:schemeClr val="accent4"/>
              </a:solidFill>
            </a:ln>
          </p:spPr>
          <p:style>
            <a:lnRef idx="1">
              <a:schemeClr val="dk1"/>
            </a:lnRef>
            <a:fillRef idx="0">
              <a:schemeClr val="dk1"/>
            </a:fillRef>
            <a:effectRef idx="0">
              <a:schemeClr val="dk1"/>
            </a:effectRef>
            <a:fontRef idx="minor">
              <a:schemeClr val="tx1"/>
            </a:fontRef>
          </p:style>
        </p:cxnSp>
        <p:sp>
          <p:nvSpPr>
            <p:cNvPr id="13" name="Rectangle 12"/>
            <p:cNvSpPr/>
            <p:nvPr/>
          </p:nvSpPr>
          <p:spPr>
            <a:xfrm>
              <a:off x="5016500" y="3276600"/>
              <a:ext cx="863600" cy="635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grpSp>
      <p:sp>
        <p:nvSpPr>
          <p:cNvPr id="14" name="Title 1"/>
          <p:cNvSpPr txBox="1">
            <a:spLocks/>
          </p:cNvSpPr>
          <p:nvPr/>
        </p:nvSpPr>
        <p:spPr>
          <a:xfrm>
            <a:off x="1653941" y="2093638"/>
            <a:ext cx="10233259" cy="5476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a:lstStyle>
          <a:p>
            <a:r>
              <a:rPr lang="en-GB" sz="2800" dirty="0">
                <a:latin typeface="Brown-Regular"/>
              </a:rPr>
              <a:t>Q. Was there variation in the OOH data in the model?</a:t>
            </a:r>
          </a:p>
        </p:txBody>
      </p:sp>
    </p:spTree>
    <p:extLst>
      <p:ext uri="{BB962C8B-B14F-4D97-AF65-F5344CB8AC3E}">
        <p14:creationId xmlns:p14="http://schemas.microsoft.com/office/powerpoint/2010/main" val="38428630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7500" y="2891035"/>
            <a:ext cx="3613225" cy="26339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000" dirty="0">
                <a:latin typeface="Sentinel SSm Book"/>
                <a:ea typeface="Calibri" panose="020F0502020204030204" pitchFamily="34" charset="0"/>
                <a:cs typeface="Times New Roman" panose="02020603050405020304" pitchFamily="18" charset="0"/>
              </a:rPr>
              <a:t>There are a lot of occasions where OOH does not make it into the final model</a:t>
            </a:r>
            <a:endParaRPr lang="en-GB" sz="2000" i="1" dirty="0">
              <a:latin typeface="Sentinel SSm Book"/>
            </a:endParaRPr>
          </a:p>
        </p:txBody>
      </p:sp>
      <p:sp>
        <p:nvSpPr>
          <p:cNvPr id="5" name="TextBox 4"/>
          <p:cNvSpPr txBox="1"/>
          <p:nvPr/>
        </p:nvSpPr>
        <p:spPr>
          <a:xfrm>
            <a:off x="8274384" y="6604226"/>
            <a:ext cx="3916373" cy="246221"/>
          </a:xfrm>
          <a:prstGeom prst="rect">
            <a:avLst/>
          </a:prstGeom>
          <a:noFill/>
        </p:spPr>
        <p:txBody>
          <a:bodyPr wrap="none" rtlCol="0">
            <a:spAutoFit/>
          </a:bodyPr>
          <a:lstStyle/>
          <a:p>
            <a:pPr algn="r"/>
            <a:r>
              <a:rPr lang="en-GB" sz="1000" i="1" dirty="0">
                <a:latin typeface="Brown-Regular"/>
              </a:rPr>
              <a:t>Source: Outdoor Media Centre Return on Outdoor Investment</a:t>
            </a:r>
          </a:p>
        </p:txBody>
      </p:sp>
      <p:sp>
        <p:nvSpPr>
          <p:cNvPr id="6" name="Rectangle 5"/>
          <p:cNvSpPr/>
          <p:nvPr/>
        </p:nvSpPr>
        <p:spPr>
          <a:xfrm>
            <a:off x="4197312" y="2891035"/>
            <a:ext cx="3613225" cy="26339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600" dirty="0">
                <a:solidFill>
                  <a:prstClr val="white"/>
                </a:solidFill>
                <a:latin typeface="Sentinel SSm Book"/>
              </a:rPr>
              <a:t>Modeller view:</a:t>
            </a:r>
          </a:p>
          <a:p>
            <a:pPr lvl="0"/>
            <a:endParaRPr lang="en-GB" sz="1600" dirty="0">
              <a:solidFill>
                <a:prstClr val="white"/>
              </a:solidFill>
              <a:latin typeface="Sentinel SSm Book"/>
            </a:endParaRPr>
          </a:p>
          <a:p>
            <a:pPr lvl="0" algn="just"/>
            <a:r>
              <a:rPr lang="en-GB" sz="1600" i="1" dirty="0">
                <a:solidFill>
                  <a:prstClr val="white"/>
                </a:solidFill>
                <a:latin typeface="Sentinel SSm Book"/>
              </a:rPr>
              <a:t>“… you need to make a clear distinction between when you can’t see a read for outdoor and it not working – because you can’t see it doesn’t mean that it is not working!”</a:t>
            </a:r>
            <a:endParaRPr lang="en-GB" sz="1600" dirty="0">
              <a:solidFill>
                <a:prstClr val="white"/>
              </a:solidFill>
              <a:latin typeface="Sentinel SSm Book"/>
            </a:endParaRPr>
          </a:p>
        </p:txBody>
      </p:sp>
      <p:sp>
        <p:nvSpPr>
          <p:cNvPr id="7" name="Rectangle 6"/>
          <p:cNvSpPr/>
          <p:nvPr/>
        </p:nvSpPr>
        <p:spPr>
          <a:xfrm>
            <a:off x="8077125" y="2891035"/>
            <a:ext cx="3613225" cy="263397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GB" sz="1600" dirty="0">
                <a:latin typeface="Sentinel SSm Book"/>
                <a:ea typeface="Calibri" panose="020F0502020204030204" pitchFamily="34" charset="0"/>
                <a:cs typeface="Times New Roman" panose="02020603050405020304" pitchFamily="18" charset="0"/>
              </a:rPr>
              <a:t>Establish if OOH was included into the final model. </a:t>
            </a:r>
          </a:p>
          <a:p>
            <a:pPr algn="just">
              <a:lnSpc>
                <a:spcPct val="107000"/>
              </a:lnSpc>
              <a:spcAft>
                <a:spcPts val="800"/>
              </a:spcAft>
            </a:pPr>
            <a:r>
              <a:rPr lang="en-GB" sz="1600" dirty="0">
                <a:latin typeface="Sentinel SSm Book"/>
                <a:ea typeface="Calibri" panose="020F0502020204030204" pitchFamily="34" charset="0"/>
                <a:cs typeface="Times New Roman" panose="02020603050405020304" pitchFamily="18" charset="0"/>
              </a:rPr>
              <a:t>Being excluded from a model does </a:t>
            </a:r>
            <a:r>
              <a:rPr lang="en-GB" sz="1600" b="1" dirty="0">
                <a:latin typeface="Sentinel SSm Book"/>
                <a:ea typeface="Calibri" panose="020F0502020204030204" pitchFamily="34" charset="0"/>
                <a:cs typeface="Times New Roman" panose="02020603050405020304" pitchFamily="18" charset="0"/>
              </a:rPr>
              <a:t>not</a:t>
            </a:r>
            <a:r>
              <a:rPr lang="en-GB" sz="1600" dirty="0">
                <a:latin typeface="Sentinel SSm Book"/>
                <a:ea typeface="Calibri" panose="020F0502020204030204" pitchFamily="34" charset="0"/>
                <a:cs typeface="Times New Roman" panose="02020603050405020304" pitchFamily="18" charset="0"/>
              </a:rPr>
              <a:t> necessarily mean that a medium is not working; just that it could not statistically be separated from the other variables.  </a:t>
            </a:r>
            <a:endParaRPr lang="en-GB" sz="1600" dirty="0">
              <a:effectLst/>
              <a:latin typeface="Sentinel SSm Book"/>
              <a:ea typeface="Calibri" panose="020F0502020204030204" pitchFamily="34" charset="0"/>
              <a:cs typeface="Times New Roman" panose="02020603050405020304" pitchFamily="18" charset="0"/>
            </a:endParaRPr>
          </a:p>
        </p:txBody>
      </p:sp>
      <p:sp>
        <p:nvSpPr>
          <p:cNvPr id="8" name="Title 1"/>
          <p:cNvSpPr txBox="1">
            <a:spLocks/>
          </p:cNvSpPr>
          <p:nvPr/>
        </p:nvSpPr>
        <p:spPr>
          <a:xfrm>
            <a:off x="1653941" y="1545962"/>
            <a:ext cx="11372850" cy="5476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a:lstStyle>
          <a:p>
            <a:r>
              <a:rPr lang="en-GB" sz="3200" dirty="0">
                <a:solidFill>
                  <a:schemeClr val="accent4"/>
                </a:solidFill>
                <a:latin typeface="Brown-Regular"/>
              </a:rPr>
              <a:t>Exclusion</a:t>
            </a:r>
          </a:p>
        </p:txBody>
      </p:sp>
      <p:pic>
        <p:nvPicPr>
          <p:cNvPr id="9" name="Picture 22" descr="http://wcdn4.dataknet.com/static/resources/icons/set112/40e2fa93.png"/>
          <p:cNvPicPr>
            <a:picLocks noChangeAspect="1" noChangeArrowheads="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90490" y="1362145"/>
            <a:ext cx="845640" cy="84563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317500" y="355608"/>
            <a:ext cx="11372850" cy="5476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a:lstStyle>
          <a:p>
            <a:r>
              <a:rPr lang="en-GB" sz="3200" dirty="0">
                <a:latin typeface="Brown-Regular"/>
              </a:rPr>
              <a:t>Econometric modelling challenges.</a:t>
            </a:r>
          </a:p>
        </p:txBody>
      </p:sp>
      <p:sp>
        <p:nvSpPr>
          <p:cNvPr id="11" name="Title 1"/>
          <p:cNvSpPr txBox="1">
            <a:spLocks/>
          </p:cNvSpPr>
          <p:nvPr/>
        </p:nvSpPr>
        <p:spPr>
          <a:xfrm>
            <a:off x="1653941" y="2093638"/>
            <a:ext cx="11372850" cy="5476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a:lstStyle>
          <a:p>
            <a:r>
              <a:rPr lang="en-GB" sz="2800" dirty="0">
                <a:latin typeface="Brown-Regular"/>
              </a:rPr>
              <a:t>Q. Was OOH included in the final model? </a:t>
            </a:r>
          </a:p>
        </p:txBody>
      </p:sp>
    </p:spTree>
    <p:extLst>
      <p:ext uri="{BB962C8B-B14F-4D97-AF65-F5344CB8AC3E}">
        <p14:creationId xmlns:p14="http://schemas.microsoft.com/office/powerpoint/2010/main" val="19465766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7500" y="2891035"/>
            <a:ext cx="3613225" cy="26339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dirty="0">
                <a:latin typeface="Sentinel SSm Book"/>
                <a:ea typeface="Calibri" panose="020F0502020204030204" pitchFamily="34" charset="0"/>
                <a:cs typeface="Times New Roman" panose="02020603050405020304" pitchFamily="18" charset="0"/>
              </a:rPr>
              <a:t>There is frequently low spend or share of spend in the medium</a:t>
            </a:r>
            <a:endParaRPr lang="en-GB" i="1" dirty="0">
              <a:latin typeface="Sentinel SSm Book"/>
            </a:endParaRPr>
          </a:p>
        </p:txBody>
      </p:sp>
      <p:sp>
        <p:nvSpPr>
          <p:cNvPr id="5" name="Title 1"/>
          <p:cNvSpPr txBox="1">
            <a:spLocks/>
          </p:cNvSpPr>
          <p:nvPr/>
        </p:nvSpPr>
        <p:spPr>
          <a:xfrm>
            <a:off x="317500" y="355608"/>
            <a:ext cx="11372850" cy="5476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a:lstStyle>
          <a:p>
            <a:r>
              <a:rPr lang="en-GB" sz="3200" dirty="0">
                <a:latin typeface="Brown-Regular"/>
              </a:rPr>
              <a:t>Econometric modelling challenges.</a:t>
            </a:r>
          </a:p>
        </p:txBody>
      </p:sp>
      <p:sp>
        <p:nvSpPr>
          <p:cNvPr id="6" name="Rectangle 5"/>
          <p:cNvSpPr/>
          <p:nvPr/>
        </p:nvSpPr>
        <p:spPr>
          <a:xfrm>
            <a:off x="4197312" y="2891035"/>
            <a:ext cx="3613225" cy="26339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dirty="0">
                <a:latin typeface="Sentinel SSm Book"/>
              </a:rPr>
              <a:t>Modeller view:</a:t>
            </a:r>
          </a:p>
          <a:p>
            <a:pPr algn="just"/>
            <a:endParaRPr lang="en-GB" sz="1600" dirty="0">
              <a:latin typeface="Sentinel SSm Book"/>
            </a:endParaRPr>
          </a:p>
          <a:p>
            <a:pPr lvl="0" algn="just"/>
            <a:r>
              <a:rPr lang="en-GB" sz="1600" i="1" dirty="0">
                <a:solidFill>
                  <a:prstClr val="white"/>
                </a:solidFill>
                <a:latin typeface="Sentinel SSm Book"/>
              </a:rPr>
              <a:t>“… the size of the spend is key to getting a read on the effect of OOH”.</a:t>
            </a:r>
            <a:endParaRPr lang="en-GB" sz="1400" dirty="0">
              <a:solidFill>
                <a:prstClr val="white"/>
              </a:solidFill>
              <a:latin typeface="Sentinel SSm Book"/>
            </a:endParaRPr>
          </a:p>
        </p:txBody>
      </p:sp>
      <p:sp>
        <p:nvSpPr>
          <p:cNvPr id="7" name="Rectangle 6"/>
          <p:cNvSpPr/>
          <p:nvPr/>
        </p:nvSpPr>
        <p:spPr>
          <a:xfrm>
            <a:off x="8077124" y="2899021"/>
            <a:ext cx="3613225" cy="263397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dirty="0">
                <a:latin typeface="Sentinel SSm Book"/>
                <a:ea typeface="Calibri" panose="020F0502020204030204" pitchFamily="34" charset="0"/>
                <a:cs typeface="Times New Roman" panose="02020603050405020304" pitchFamily="18" charset="0"/>
              </a:rPr>
              <a:t>This is something of a ‘chicken-and-egg’ conundrum</a:t>
            </a:r>
          </a:p>
          <a:p>
            <a:pPr algn="just"/>
            <a:endParaRPr lang="en-GB" sz="1600" dirty="0">
              <a:latin typeface="Sentinel SSm Book"/>
              <a:ea typeface="Calibri" panose="020F0502020204030204" pitchFamily="34" charset="0"/>
              <a:cs typeface="Times New Roman" panose="02020603050405020304" pitchFamily="18" charset="0"/>
            </a:endParaRPr>
          </a:p>
          <a:p>
            <a:pPr algn="just"/>
            <a:r>
              <a:rPr lang="en-GB" sz="1600" dirty="0">
                <a:latin typeface="Sentinel SSm Book"/>
                <a:ea typeface="Calibri" panose="020F0502020204030204" pitchFamily="34" charset="0"/>
                <a:cs typeface="Times New Roman" panose="02020603050405020304" pitchFamily="18" charset="0"/>
              </a:rPr>
              <a:t>When properly measured, OOH delivers good ROI</a:t>
            </a:r>
          </a:p>
          <a:p>
            <a:pPr algn="just"/>
            <a:endParaRPr lang="en-GB" sz="1600" dirty="0">
              <a:latin typeface="Sentinel SSm Book"/>
              <a:ea typeface="Calibri" panose="020F0502020204030204" pitchFamily="34" charset="0"/>
              <a:cs typeface="Times New Roman" panose="02020603050405020304" pitchFamily="18" charset="0"/>
            </a:endParaRPr>
          </a:p>
          <a:p>
            <a:pPr algn="just"/>
            <a:r>
              <a:rPr lang="en-GB" sz="1600" dirty="0">
                <a:latin typeface="Sentinel SSm Book"/>
                <a:ea typeface="Calibri" panose="020F0502020204030204" pitchFamily="34" charset="0"/>
                <a:cs typeface="Times New Roman" panose="02020603050405020304" pitchFamily="18" charset="0"/>
              </a:rPr>
              <a:t>Learnings about the optimum allocations  for delivering ROI via OOH</a:t>
            </a:r>
            <a:endParaRPr lang="en-GB" sz="1100" i="1" dirty="0">
              <a:latin typeface="Sentinel SSm Book"/>
            </a:endParaRPr>
          </a:p>
        </p:txBody>
      </p:sp>
      <p:sp>
        <p:nvSpPr>
          <p:cNvPr id="8" name="Title 1"/>
          <p:cNvSpPr txBox="1">
            <a:spLocks/>
          </p:cNvSpPr>
          <p:nvPr/>
        </p:nvSpPr>
        <p:spPr>
          <a:xfrm>
            <a:off x="1654926" y="1533904"/>
            <a:ext cx="11372850" cy="5476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a:lstStyle>
          <a:p>
            <a:r>
              <a:rPr lang="en-GB" sz="3200" dirty="0">
                <a:solidFill>
                  <a:schemeClr val="accent4"/>
                </a:solidFill>
                <a:latin typeface="Brown-Regular"/>
              </a:rPr>
              <a:t>Low Spend</a:t>
            </a:r>
          </a:p>
        </p:txBody>
      </p:sp>
      <p:pic>
        <p:nvPicPr>
          <p:cNvPr id="9" name="Picture 4" descr="http://www.justsomebroad.com/wp-content/uploads/2014/09/cell-battery.png"/>
          <p:cNvPicPr>
            <a:picLocks noChangeAspect="1" noChangeArrowheads="1"/>
          </p:cNvPicPr>
          <p:nvPr/>
        </p:nvPicPr>
        <p:blipFill>
          <a:blip r:embed="rId3" cstate="screen">
            <a:duotone>
              <a:schemeClr val="accent4">
                <a:shade val="45000"/>
                <a:satMod val="135000"/>
              </a:schemeClr>
              <a:prstClr val="white"/>
            </a:duotone>
            <a:extLst>
              <a:ext uri="{BEBA8EAE-BF5A-486C-A8C5-ECC9F3942E4B}">
                <a14:imgProps xmlns:a14="http://schemas.microsoft.com/office/drawing/2010/main">
                  <a14:imgLayer r:embed="rId4">
                    <a14:imgEffect>
                      <a14:artisticMarker/>
                    </a14:imgEffect>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505905" y="1335366"/>
            <a:ext cx="999944" cy="91661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274384" y="6604226"/>
            <a:ext cx="3916373" cy="246221"/>
          </a:xfrm>
          <a:prstGeom prst="rect">
            <a:avLst/>
          </a:prstGeom>
          <a:noFill/>
        </p:spPr>
        <p:txBody>
          <a:bodyPr wrap="none" rtlCol="0">
            <a:spAutoFit/>
          </a:bodyPr>
          <a:lstStyle/>
          <a:p>
            <a:pPr algn="r"/>
            <a:r>
              <a:rPr lang="en-GB" sz="1000" i="1" dirty="0">
                <a:latin typeface="Brown-Regular"/>
              </a:rPr>
              <a:t>Source: Outdoor Media Centre Return on Outdoor Investment</a:t>
            </a:r>
          </a:p>
        </p:txBody>
      </p:sp>
      <p:sp>
        <p:nvSpPr>
          <p:cNvPr id="11" name="Title 1"/>
          <p:cNvSpPr txBox="1">
            <a:spLocks/>
          </p:cNvSpPr>
          <p:nvPr/>
        </p:nvSpPr>
        <p:spPr>
          <a:xfrm>
            <a:off x="1653941" y="2041879"/>
            <a:ext cx="10233259" cy="5476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a:lstStyle>
          <a:p>
            <a:r>
              <a:rPr lang="en-GB" sz="2800" dirty="0">
                <a:latin typeface="Brown-Regular"/>
              </a:rPr>
              <a:t>Q. Was the OOH spend high enough to be picked up by the model? </a:t>
            </a:r>
          </a:p>
        </p:txBody>
      </p:sp>
    </p:spTree>
    <p:extLst>
      <p:ext uri="{BB962C8B-B14F-4D97-AF65-F5344CB8AC3E}">
        <p14:creationId xmlns:p14="http://schemas.microsoft.com/office/powerpoint/2010/main" val="4288586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justsomebroad.com/wp-content/uploads/2014/09/cell-battery.png"/>
          <p:cNvPicPr>
            <a:picLocks noChangeAspect="1" noChangeArrowheads="1"/>
          </p:cNvPicPr>
          <p:nvPr/>
        </p:nvPicPr>
        <p:blipFill>
          <a:blip r:embed="rId3" cstate="screen">
            <a:duotone>
              <a:schemeClr val="accent6">
                <a:shade val="45000"/>
                <a:satMod val="135000"/>
              </a:schemeClr>
              <a:prstClr val="white"/>
            </a:duotone>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6183436" y="4799173"/>
            <a:ext cx="999944" cy="91661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6148600" y="1900193"/>
            <a:ext cx="1079500" cy="824413"/>
            <a:chOff x="4800600" y="2959100"/>
            <a:chExt cx="1333500" cy="952500"/>
          </a:xfrm>
        </p:grpSpPr>
        <p:cxnSp>
          <p:nvCxnSpPr>
            <p:cNvPr id="6" name="Straight Connector 5"/>
            <p:cNvCxnSpPr/>
            <p:nvPr/>
          </p:nvCxnSpPr>
          <p:spPr>
            <a:xfrm>
              <a:off x="4800600" y="2959100"/>
              <a:ext cx="0" cy="952500"/>
            </a:xfrm>
            <a:prstGeom prst="line">
              <a:avLst/>
            </a:prstGeom>
            <a:ln w="38100">
              <a:solidFill>
                <a:schemeClr val="accent6">
                  <a:lumMod val="75000"/>
                </a:schemeClr>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flipH="1">
              <a:off x="4800600" y="3911600"/>
              <a:ext cx="1333500" cy="0"/>
            </a:xfrm>
            <a:prstGeom prst="line">
              <a:avLst/>
            </a:prstGeom>
            <a:ln w="38100">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8" name="Rectangle 7"/>
            <p:cNvSpPr/>
            <p:nvPr/>
          </p:nvSpPr>
          <p:spPr>
            <a:xfrm>
              <a:off x="5016500" y="3276600"/>
              <a:ext cx="863600" cy="635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atin typeface="Sentinel SSm Book"/>
              </a:endParaRPr>
            </a:p>
          </p:txBody>
        </p:sp>
      </p:grpSp>
      <p:pic>
        <p:nvPicPr>
          <p:cNvPr id="9" name="Picture 20" descr="https://resources.rndsystems.com/images/site/icon-rnd-quality.png"/>
          <p:cNvPicPr>
            <a:picLocks noChangeAspect="1" noChangeArrowheads="1"/>
          </p:cNvPicPr>
          <p:nvPr/>
        </p:nvPicPr>
        <p:blipFill>
          <a:blip r:embed="rId5">
            <a:grayscl/>
            <a:extLst>
              <a:ext uri="{28A0092B-C50C-407E-A947-70E740481C1C}">
                <a14:useLocalDpi xmlns:a14="http://schemas.microsoft.com/office/drawing/2010/main"/>
              </a:ext>
            </a:extLst>
          </a:blip>
          <a:srcRect/>
          <a:stretch>
            <a:fillRect/>
          </a:stretch>
        </p:blipFill>
        <p:spPr bwMode="auto">
          <a:xfrm>
            <a:off x="1893407" y="4693702"/>
            <a:ext cx="1145520" cy="11455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2" descr="http://wcdn4.dataknet.com/static/resources/icons/set112/40e2fa93.png"/>
          <p:cNvPicPr>
            <a:picLocks noChangeAspect="1" noChangeArrowheads="1"/>
          </p:cNvPicPr>
          <p:nvPr/>
        </p:nvPicPr>
        <p:blipFill>
          <a:blip r:embed="rId6"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341394" y="3395292"/>
            <a:ext cx="845640" cy="8456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0" descr="http://www.mostad.ca/wp-content/themes/Mostad/images/icons/icon-creative-services-black2.png"/>
          <p:cNvPicPr>
            <a:picLocks noChangeAspect="1" noChangeArrowheads="1"/>
          </p:cNvPicPr>
          <p:nvPr/>
        </p:nvPicPr>
        <p:blipFill>
          <a:blip r:embed="rId7"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09437" y="1708108"/>
            <a:ext cx="1208054" cy="120805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274384" y="6604226"/>
            <a:ext cx="3916373" cy="246221"/>
          </a:xfrm>
          <a:prstGeom prst="rect">
            <a:avLst/>
          </a:prstGeom>
          <a:noFill/>
        </p:spPr>
        <p:txBody>
          <a:bodyPr wrap="none" rtlCol="0">
            <a:spAutoFit/>
          </a:bodyPr>
          <a:lstStyle/>
          <a:p>
            <a:pPr algn="r"/>
            <a:r>
              <a:rPr lang="en-GB" sz="1000" i="1" dirty="0">
                <a:latin typeface="Brown-Regular"/>
              </a:rPr>
              <a:t>Source: Outdoor Media Centre Return on Outdoor Investment</a:t>
            </a:r>
          </a:p>
        </p:txBody>
      </p:sp>
      <p:sp>
        <p:nvSpPr>
          <p:cNvPr id="14" name="Rectangle 13"/>
          <p:cNvSpPr/>
          <p:nvPr/>
        </p:nvSpPr>
        <p:spPr>
          <a:xfrm>
            <a:off x="7603197" y="3208215"/>
            <a:ext cx="2138029" cy="1198566"/>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600" dirty="0">
                <a:effectLst/>
                <a:latin typeface="Sentinel SSm Book"/>
                <a:ea typeface="Calibri" panose="020F0502020204030204" pitchFamily="34" charset="0"/>
                <a:cs typeface="Times New Roman" panose="02020603050405020304" pitchFamily="18" charset="0"/>
              </a:rPr>
              <a:t>Was OOH included in the final model?</a:t>
            </a:r>
          </a:p>
        </p:txBody>
      </p:sp>
      <p:sp>
        <p:nvSpPr>
          <p:cNvPr id="15" name="Rectangle 14"/>
          <p:cNvSpPr/>
          <p:nvPr/>
        </p:nvSpPr>
        <p:spPr>
          <a:xfrm>
            <a:off x="3349042" y="4703190"/>
            <a:ext cx="2138029" cy="1198566"/>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600" dirty="0">
                <a:effectLst/>
                <a:latin typeface="Sentinel SSm Book"/>
                <a:ea typeface="Calibri" panose="020F0502020204030204" pitchFamily="34" charset="0"/>
                <a:cs typeface="Times New Roman" panose="02020603050405020304" pitchFamily="18" charset="0"/>
              </a:rPr>
              <a:t>Was Route data used as the OOH measurement?</a:t>
            </a:r>
          </a:p>
        </p:txBody>
      </p:sp>
      <p:sp>
        <p:nvSpPr>
          <p:cNvPr id="16" name="Rectangle 15"/>
          <p:cNvSpPr/>
          <p:nvPr/>
        </p:nvSpPr>
        <p:spPr>
          <a:xfrm>
            <a:off x="3363659" y="3208215"/>
            <a:ext cx="2138029" cy="1198566"/>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600" dirty="0">
                <a:latin typeface="Sentinel SSm Book"/>
                <a:ea typeface="Calibri" panose="020F0502020204030204" pitchFamily="34" charset="0"/>
                <a:cs typeface="Times New Roman" panose="02020603050405020304" pitchFamily="18" charset="0"/>
              </a:rPr>
              <a:t>Was a ROI score produced for each channel?</a:t>
            </a:r>
            <a:endParaRPr lang="en-GB" sz="1600" dirty="0">
              <a:effectLst/>
              <a:latin typeface="Sentinel SSm Book"/>
              <a:ea typeface="Calibri" panose="020F0502020204030204" pitchFamily="34" charset="0"/>
              <a:cs typeface="Times New Roman" panose="02020603050405020304" pitchFamily="18" charset="0"/>
            </a:endParaRPr>
          </a:p>
        </p:txBody>
      </p:sp>
      <p:sp>
        <p:nvSpPr>
          <p:cNvPr id="17" name="Rectangle 16"/>
          <p:cNvSpPr/>
          <p:nvPr/>
        </p:nvSpPr>
        <p:spPr>
          <a:xfrm>
            <a:off x="7603197" y="1708760"/>
            <a:ext cx="2138029" cy="1198566"/>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GB" sz="1400" dirty="0">
                <a:effectLst/>
                <a:latin typeface="Sentinel SSm Book"/>
                <a:ea typeface="Calibri" panose="020F0502020204030204" pitchFamily="34" charset="0"/>
                <a:cs typeface="Times New Roman" panose="02020603050405020304" pitchFamily="18" charset="0"/>
              </a:rPr>
              <a:t>Was there variation in the OOH data or was it allocated equally across 2 week periods?</a:t>
            </a:r>
          </a:p>
        </p:txBody>
      </p:sp>
      <p:sp>
        <p:nvSpPr>
          <p:cNvPr id="18" name="Rectangle 17"/>
          <p:cNvSpPr/>
          <p:nvPr/>
        </p:nvSpPr>
        <p:spPr>
          <a:xfrm>
            <a:off x="3349042" y="1713240"/>
            <a:ext cx="2138029" cy="1198566"/>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600" dirty="0">
                <a:effectLst/>
                <a:latin typeface="Sentinel SSm Book"/>
                <a:ea typeface="Calibri" panose="020F0502020204030204" pitchFamily="34" charset="0"/>
                <a:cs typeface="Times New Roman" panose="02020603050405020304" pitchFamily="18" charset="0"/>
              </a:rPr>
              <a:t>Did the creative execution match the ROI metric?</a:t>
            </a:r>
          </a:p>
        </p:txBody>
      </p:sp>
      <p:sp>
        <p:nvSpPr>
          <p:cNvPr id="19" name="Rectangle 18"/>
          <p:cNvSpPr/>
          <p:nvPr/>
        </p:nvSpPr>
        <p:spPr>
          <a:xfrm>
            <a:off x="7603195" y="4717934"/>
            <a:ext cx="2138029" cy="1198566"/>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600" dirty="0">
                <a:effectLst/>
                <a:latin typeface="Sentinel SSm Book"/>
                <a:ea typeface="Calibri" panose="020F0502020204030204" pitchFamily="34" charset="0"/>
                <a:cs typeface="Times New Roman" panose="02020603050405020304" pitchFamily="18" charset="0"/>
              </a:rPr>
              <a:t>Was the OOH spend high enough to be picked up in the model?</a:t>
            </a:r>
          </a:p>
        </p:txBody>
      </p:sp>
      <p:sp>
        <p:nvSpPr>
          <p:cNvPr id="20" name="Title 1"/>
          <p:cNvSpPr txBox="1">
            <a:spLocks/>
          </p:cNvSpPr>
          <p:nvPr/>
        </p:nvSpPr>
        <p:spPr>
          <a:xfrm>
            <a:off x="173367" y="276794"/>
            <a:ext cx="12336054" cy="5476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a:lstStyle>
          <a:p>
            <a:r>
              <a:rPr lang="en-GB" sz="3200" dirty="0">
                <a:latin typeface="Brown-Regular"/>
              </a:rPr>
              <a:t>Summary: these are the questions to ask</a:t>
            </a:r>
          </a:p>
        </p:txBody>
      </p:sp>
      <p:sp>
        <p:nvSpPr>
          <p:cNvPr id="23" name="Rectangle 22"/>
          <p:cNvSpPr/>
          <p:nvPr/>
        </p:nvSpPr>
        <p:spPr>
          <a:xfrm>
            <a:off x="2030744" y="3321543"/>
            <a:ext cx="817625" cy="916613"/>
          </a:xfrm>
          <a:prstGeom prst="rect">
            <a:avLst/>
          </a:prstGeom>
          <a:solidFill>
            <a:schemeClr val="tx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atin typeface="Sentinel SSm Book"/>
            </a:endParaRPr>
          </a:p>
        </p:txBody>
      </p:sp>
      <p:sp>
        <p:nvSpPr>
          <p:cNvPr id="24" name="Oval 23"/>
          <p:cNvSpPr/>
          <p:nvPr/>
        </p:nvSpPr>
        <p:spPr>
          <a:xfrm>
            <a:off x="2175639" y="3525071"/>
            <a:ext cx="548186" cy="5491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25" name="Isosceles Triangle 24"/>
          <p:cNvSpPr/>
          <p:nvPr/>
        </p:nvSpPr>
        <p:spPr>
          <a:xfrm>
            <a:off x="2310186" y="3759219"/>
            <a:ext cx="279441" cy="315026"/>
          </a:xfrm>
          <a:prstGeom prst="triangle">
            <a:avLst/>
          </a:prstGeom>
          <a:solidFill>
            <a:schemeClr val="tx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atin typeface="Sentinel SSm Book"/>
            </a:endParaRPr>
          </a:p>
        </p:txBody>
      </p:sp>
    </p:spTree>
    <p:extLst>
      <p:ext uri="{BB962C8B-B14F-4D97-AF65-F5344CB8AC3E}">
        <p14:creationId xmlns:p14="http://schemas.microsoft.com/office/powerpoint/2010/main" val="2063335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0707" y="2336155"/>
            <a:ext cx="8076905" cy="147002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a:lstStyle>
          <a:p>
            <a:endParaRPr lang="en-GB" sz="4400" dirty="0">
              <a:solidFill>
                <a:srgbClr val="FF0066"/>
              </a:solidFill>
              <a:latin typeface="Brown-Regular"/>
            </a:endParaRPr>
          </a:p>
          <a:p>
            <a:r>
              <a:rPr lang="en-GB" sz="4400" dirty="0">
                <a:latin typeface="Brown-Regular"/>
              </a:rPr>
              <a:t>We need better OOH data…</a:t>
            </a:r>
          </a:p>
          <a:p>
            <a:endParaRPr lang="en-GB" sz="4400" dirty="0">
              <a:solidFill>
                <a:srgbClr val="FF0066"/>
              </a:solidFill>
              <a:latin typeface="Arial Black" panose="020B0A04020102020204" pitchFamily="34" charset="0"/>
            </a:endParaRPr>
          </a:p>
          <a:p>
            <a:r>
              <a:rPr lang="en-GB" sz="4400" dirty="0">
                <a:solidFill>
                  <a:srgbClr val="FF0066"/>
                </a:solidFill>
                <a:latin typeface="Brown-Regular"/>
              </a:rPr>
              <a:t>	</a:t>
            </a:r>
          </a:p>
        </p:txBody>
      </p:sp>
    </p:spTree>
    <p:extLst>
      <p:ext uri="{BB962C8B-B14F-4D97-AF65-F5344CB8AC3E}">
        <p14:creationId xmlns:p14="http://schemas.microsoft.com/office/powerpoint/2010/main" val="3878977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5175" cy="6858000"/>
          </a:xfrm>
          <a:prstGeom prst="rect">
            <a:avLst/>
          </a:prstGeom>
        </p:spPr>
      </p:pic>
      <p:sp>
        <p:nvSpPr>
          <p:cNvPr id="8" name="Rectangle 7"/>
          <p:cNvSpPr/>
          <p:nvPr/>
        </p:nvSpPr>
        <p:spPr>
          <a:xfrm>
            <a:off x="6555545" y="819698"/>
            <a:ext cx="5639630" cy="5171674"/>
          </a:xfrm>
          <a:prstGeom prst="rect">
            <a:avLst/>
          </a:prstGeom>
          <a:solidFill>
            <a:srgbClr val="00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9" name="Title 1"/>
          <p:cNvSpPr txBox="1">
            <a:spLocks/>
          </p:cNvSpPr>
          <p:nvPr/>
        </p:nvSpPr>
        <p:spPr>
          <a:xfrm>
            <a:off x="6697505" y="858008"/>
            <a:ext cx="5371354" cy="147002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a:lstStyle>
          <a:p>
            <a:r>
              <a:rPr lang="en-GB" sz="4000" dirty="0">
                <a:solidFill>
                  <a:schemeClr val="bg1"/>
                </a:solidFill>
                <a:latin typeface="Brown-Regular"/>
              </a:rPr>
              <a:t>ROUTE: a solution for econometric modellers. </a:t>
            </a:r>
          </a:p>
          <a:p>
            <a:endParaRPr lang="en-GB" sz="4000" dirty="0">
              <a:solidFill>
                <a:schemeClr val="bg1"/>
              </a:solidFill>
              <a:latin typeface="Arial Black" panose="020B0A04020102020204" pitchFamily="34" charset="0"/>
            </a:endParaRPr>
          </a:p>
          <a:p>
            <a:r>
              <a:rPr lang="en-GB" sz="4000" dirty="0">
                <a:solidFill>
                  <a:schemeClr val="bg1"/>
                </a:solidFill>
                <a:latin typeface="Brown-Regular"/>
              </a:rPr>
              <a:t>	</a:t>
            </a:r>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3940" y="6525365"/>
            <a:ext cx="1133440" cy="151055"/>
          </a:xfrm>
          <a:prstGeom prst="rect">
            <a:avLst/>
          </a:prstGeom>
        </p:spPr>
      </p:pic>
      <p:sp>
        <p:nvSpPr>
          <p:cNvPr id="11" name="TextBox 10"/>
          <p:cNvSpPr txBox="1"/>
          <p:nvPr/>
        </p:nvSpPr>
        <p:spPr>
          <a:xfrm>
            <a:off x="6655301" y="2728091"/>
            <a:ext cx="5064342" cy="3108544"/>
          </a:xfrm>
          <a:prstGeom prst="rect">
            <a:avLst/>
          </a:prstGeom>
          <a:noFill/>
        </p:spPr>
        <p:txBody>
          <a:bodyPr wrap="square" rtlCol="0">
            <a:spAutoFit/>
          </a:bodyPr>
          <a:lstStyle/>
          <a:p>
            <a:pPr marL="285750" indent="-285750" algn="just">
              <a:buFont typeface="Wingdings" panose="05000000000000000000" pitchFamily="2" charset="2"/>
              <a:buChar char="Ø"/>
            </a:pPr>
            <a:r>
              <a:rPr lang="en-GB" sz="1400" b="1" dirty="0">
                <a:solidFill>
                  <a:schemeClr val="bg1"/>
                </a:solidFill>
                <a:latin typeface="Sentinel SSm Book"/>
              </a:rPr>
              <a:t>Route was launched in 2013, and is the successor to </a:t>
            </a:r>
            <a:r>
              <a:rPr lang="en-GB" sz="1400" b="1" dirty="0" err="1">
                <a:solidFill>
                  <a:schemeClr val="bg1"/>
                </a:solidFill>
                <a:latin typeface="Sentinel SSm Book"/>
              </a:rPr>
              <a:t>Postar</a:t>
            </a:r>
            <a:r>
              <a:rPr lang="en-GB" sz="1400" b="1" dirty="0">
                <a:solidFill>
                  <a:schemeClr val="bg1"/>
                </a:solidFill>
                <a:latin typeface="Sentinel SSm Book"/>
              </a:rPr>
              <a:t> which had been the OOH audience measurement since 1996</a:t>
            </a:r>
          </a:p>
          <a:p>
            <a:pPr algn="just"/>
            <a:endParaRPr lang="en-GB" sz="1400" b="1" dirty="0">
              <a:solidFill>
                <a:schemeClr val="bg1"/>
              </a:solidFill>
              <a:latin typeface="Sentinel SSm Book"/>
            </a:endParaRPr>
          </a:p>
          <a:p>
            <a:pPr marL="285750" indent="-285750" algn="just">
              <a:buFont typeface="Wingdings" panose="05000000000000000000" pitchFamily="2" charset="2"/>
              <a:buChar char="Ø"/>
            </a:pPr>
            <a:endParaRPr lang="en-GB" sz="1400" b="1" dirty="0">
              <a:solidFill>
                <a:schemeClr val="bg1"/>
              </a:solidFill>
              <a:latin typeface="Sentinel SSm Book"/>
            </a:endParaRPr>
          </a:p>
          <a:p>
            <a:pPr marL="285750" indent="-285750" algn="just">
              <a:buFont typeface="Wingdings" panose="05000000000000000000" pitchFamily="2" charset="2"/>
              <a:buChar char="Ø"/>
            </a:pPr>
            <a:r>
              <a:rPr lang="en-GB" sz="1400" b="1" dirty="0">
                <a:solidFill>
                  <a:schemeClr val="bg1"/>
                </a:solidFill>
                <a:latin typeface="Sentinel SSm Book"/>
              </a:rPr>
              <a:t>Route produces audience estimates for OOH advertising in the UK, and is the currency in planning, trading and valuing advertising investment in the medium</a:t>
            </a:r>
          </a:p>
          <a:p>
            <a:pPr marL="285750" indent="-285750" algn="just">
              <a:buFont typeface="Wingdings" panose="05000000000000000000" pitchFamily="2" charset="2"/>
              <a:buChar char="Ø"/>
            </a:pPr>
            <a:endParaRPr lang="en-GB" sz="1400" b="1" dirty="0">
              <a:solidFill>
                <a:schemeClr val="bg1"/>
              </a:solidFill>
              <a:latin typeface="Sentinel SSm Book"/>
            </a:endParaRPr>
          </a:p>
          <a:p>
            <a:pPr marL="285750" indent="-285750" algn="just">
              <a:buFont typeface="Wingdings" panose="05000000000000000000" pitchFamily="2" charset="2"/>
              <a:buChar char="Ø"/>
            </a:pPr>
            <a:endParaRPr lang="en-GB" sz="1400" b="1" dirty="0">
              <a:solidFill>
                <a:schemeClr val="bg1"/>
              </a:solidFill>
              <a:latin typeface="Sentinel SSm Book"/>
            </a:endParaRPr>
          </a:p>
          <a:p>
            <a:pPr marL="285750" indent="-285750" algn="just">
              <a:buFont typeface="Wingdings" panose="05000000000000000000" pitchFamily="2" charset="2"/>
              <a:buChar char="Ø"/>
            </a:pPr>
            <a:r>
              <a:rPr lang="en-GB" sz="1400" b="1" dirty="0">
                <a:solidFill>
                  <a:schemeClr val="bg1"/>
                </a:solidFill>
                <a:latin typeface="Sentinel SSm Book"/>
              </a:rPr>
              <a:t>The data published tells subscribers how many people see an advertising campaign, and how often</a:t>
            </a:r>
          </a:p>
          <a:p>
            <a:pPr algn="just"/>
            <a:endParaRPr lang="en-GB" sz="1400" b="1" dirty="0">
              <a:solidFill>
                <a:schemeClr val="bg1"/>
              </a:solidFill>
              <a:latin typeface="Brown-Regular"/>
            </a:endParaRPr>
          </a:p>
        </p:txBody>
      </p:sp>
    </p:spTree>
    <p:extLst>
      <p:ext uri="{BB962C8B-B14F-4D97-AF65-F5344CB8AC3E}">
        <p14:creationId xmlns:p14="http://schemas.microsoft.com/office/powerpoint/2010/main" val="2438643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23832" y="2487383"/>
            <a:ext cx="1685686" cy="1988915"/>
          </a:xfrm>
          <a:prstGeom prst="round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66"/>
              </a:solidFill>
              <a:latin typeface="Sentinel SSm Book"/>
            </a:endParaRPr>
          </a:p>
        </p:txBody>
      </p:sp>
      <p:sp>
        <p:nvSpPr>
          <p:cNvPr id="5" name="TextBox 4"/>
          <p:cNvSpPr txBox="1"/>
          <p:nvPr/>
        </p:nvSpPr>
        <p:spPr>
          <a:xfrm>
            <a:off x="153941" y="211015"/>
            <a:ext cx="6725161" cy="1077218"/>
          </a:xfrm>
          <a:prstGeom prst="rect">
            <a:avLst/>
          </a:prstGeom>
          <a:noFill/>
        </p:spPr>
        <p:txBody>
          <a:bodyPr wrap="square" rtlCol="0">
            <a:spAutoFit/>
          </a:bodyPr>
          <a:lstStyle/>
          <a:p>
            <a:r>
              <a:rPr lang="en-GB" sz="3200" b="1" dirty="0">
                <a:solidFill>
                  <a:schemeClr val="accent5"/>
                </a:solidFill>
                <a:latin typeface="Brown-Regular"/>
              </a:rPr>
              <a:t>ROUTE uses Big Data to measure </a:t>
            </a:r>
          </a:p>
          <a:p>
            <a:r>
              <a:rPr lang="en-GB" sz="3200" b="1" dirty="0">
                <a:solidFill>
                  <a:schemeClr val="accent5"/>
                </a:solidFill>
                <a:latin typeface="Brown-Regular"/>
              </a:rPr>
              <a:t>Out of Home exposure.</a:t>
            </a:r>
          </a:p>
        </p:txBody>
      </p:sp>
      <p:pic>
        <p:nvPicPr>
          <p:cNvPr id="6" name="Picture 2" descr="https://www.colourbox.com/preview/4341902-travel-icon-set.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743006" y="2613241"/>
            <a:ext cx="904661" cy="9817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23832" y="3728877"/>
            <a:ext cx="1726636" cy="553998"/>
          </a:xfrm>
          <a:prstGeom prst="rect">
            <a:avLst/>
          </a:prstGeom>
          <a:noFill/>
        </p:spPr>
        <p:txBody>
          <a:bodyPr wrap="square" rtlCol="0">
            <a:spAutoFit/>
          </a:bodyPr>
          <a:lstStyle/>
          <a:p>
            <a:pPr algn="ctr"/>
            <a:r>
              <a:rPr lang="en-GB" sz="1000" b="1" dirty="0">
                <a:latin typeface="Sentinel SSm Book"/>
              </a:rPr>
              <a:t>GPS Travel Survey:</a:t>
            </a:r>
            <a:r>
              <a:rPr lang="en-GB" sz="1000" dirty="0">
                <a:latin typeface="Sentinel SSm Book"/>
              </a:rPr>
              <a:t> shows how people move around day-to-day</a:t>
            </a:r>
          </a:p>
        </p:txBody>
      </p:sp>
      <p:sp>
        <p:nvSpPr>
          <p:cNvPr id="8" name="Rounded Rectangle 7"/>
          <p:cNvSpPr/>
          <p:nvPr/>
        </p:nvSpPr>
        <p:spPr>
          <a:xfrm>
            <a:off x="3932836" y="2503654"/>
            <a:ext cx="1685686" cy="1972644"/>
          </a:xfrm>
          <a:prstGeom prst="round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66"/>
              </a:solidFill>
              <a:latin typeface="Sentinel SSm Book"/>
            </a:endParaRPr>
          </a:p>
        </p:txBody>
      </p:sp>
      <p:pic>
        <p:nvPicPr>
          <p:cNvPr id="9" name="Picture 2" descr="http://icons.iconarchive.com/icons/icons8/android/512/Transport-Traffic-Jam-icon.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90092" y="2678321"/>
            <a:ext cx="796059" cy="79605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932836" y="3544452"/>
            <a:ext cx="1685686" cy="861774"/>
          </a:xfrm>
          <a:prstGeom prst="rect">
            <a:avLst/>
          </a:prstGeom>
          <a:noFill/>
        </p:spPr>
        <p:txBody>
          <a:bodyPr wrap="square" rtlCol="0">
            <a:spAutoFit/>
          </a:bodyPr>
          <a:lstStyle/>
          <a:p>
            <a:pPr algn="ctr"/>
            <a:r>
              <a:rPr lang="en-GB" sz="1000" b="1" dirty="0">
                <a:latin typeface="Sentinel SSm Book"/>
              </a:rPr>
              <a:t>Traffic Intensity Model: </a:t>
            </a:r>
            <a:r>
              <a:rPr lang="en-GB" sz="1000" dirty="0">
                <a:latin typeface="Sentinel SSm Book"/>
              </a:rPr>
              <a:t>determines absolute population numbers &amp; travel flow on every single path</a:t>
            </a:r>
          </a:p>
        </p:txBody>
      </p:sp>
      <p:sp>
        <p:nvSpPr>
          <p:cNvPr id="11" name="Rounded Rectangle 10"/>
          <p:cNvSpPr/>
          <p:nvPr/>
        </p:nvSpPr>
        <p:spPr>
          <a:xfrm>
            <a:off x="6500887" y="2479521"/>
            <a:ext cx="1685686" cy="1972644"/>
          </a:xfrm>
          <a:prstGeom prst="round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66"/>
              </a:solidFill>
              <a:latin typeface="Sentinel SSm Book"/>
            </a:endParaRPr>
          </a:p>
        </p:txBody>
      </p:sp>
      <p:pic>
        <p:nvPicPr>
          <p:cNvPr id="12" name="Picture 4" descr="http://studydroid.net/images/icons/originals/iconmonstr-eye-6-icon.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25738" b="24070"/>
          <a:stretch/>
        </p:blipFill>
        <p:spPr bwMode="auto">
          <a:xfrm>
            <a:off x="6726114" y="2804303"/>
            <a:ext cx="1236438" cy="62059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500886" y="3617737"/>
            <a:ext cx="1685687" cy="707886"/>
          </a:xfrm>
          <a:prstGeom prst="rect">
            <a:avLst/>
          </a:prstGeom>
          <a:noFill/>
        </p:spPr>
        <p:txBody>
          <a:bodyPr wrap="square" rtlCol="0">
            <a:spAutoFit/>
          </a:bodyPr>
          <a:lstStyle/>
          <a:p>
            <a:pPr algn="ctr"/>
            <a:r>
              <a:rPr lang="en-GB" sz="1000" b="1" dirty="0">
                <a:latin typeface="Sentinel SSm Book"/>
              </a:rPr>
              <a:t>Eye-tracking studies: </a:t>
            </a:r>
            <a:r>
              <a:rPr lang="en-GB" sz="1000" dirty="0">
                <a:latin typeface="Sentinel SSm Book"/>
              </a:rPr>
              <a:t>gauges the likelihood of seeing various forms of display</a:t>
            </a:r>
          </a:p>
        </p:txBody>
      </p:sp>
      <p:sp>
        <p:nvSpPr>
          <p:cNvPr id="14" name="Rounded Rectangle 13"/>
          <p:cNvSpPr/>
          <p:nvPr/>
        </p:nvSpPr>
        <p:spPr>
          <a:xfrm>
            <a:off x="9014352" y="2490006"/>
            <a:ext cx="1685686" cy="1972644"/>
          </a:xfrm>
          <a:prstGeom prst="round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66"/>
              </a:solidFill>
              <a:latin typeface="Sentinel SSm Book"/>
            </a:endParaRPr>
          </a:p>
        </p:txBody>
      </p:sp>
      <p:pic>
        <p:nvPicPr>
          <p:cNvPr id="15" name="Picture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73739" y="2628057"/>
            <a:ext cx="994206" cy="994206"/>
          </a:xfrm>
          <a:prstGeom prst="rect">
            <a:avLst/>
          </a:prstGeom>
        </p:spPr>
      </p:pic>
      <p:sp>
        <p:nvSpPr>
          <p:cNvPr id="16" name="TextBox 15"/>
          <p:cNvSpPr txBox="1"/>
          <p:nvPr/>
        </p:nvSpPr>
        <p:spPr>
          <a:xfrm>
            <a:off x="9014352" y="3648833"/>
            <a:ext cx="1685685" cy="861774"/>
          </a:xfrm>
          <a:prstGeom prst="rect">
            <a:avLst/>
          </a:prstGeom>
          <a:noFill/>
        </p:spPr>
        <p:txBody>
          <a:bodyPr wrap="square" rtlCol="0">
            <a:spAutoFit/>
          </a:bodyPr>
          <a:lstStyle/>
          <a:p>
            <a:pPr algn="ctr"/>
            <a:r>
              <a:rPr lang="en-GB" sz="1000" b="1" dirty="0">
                <a:latin typeface="Sentinel SSm Book"/>
              </a:rPr>
              <a:t>Inventory Mapping System: </a:t>
            </a:r>
            <a:r>
              <a:rPr lang="en-GB" sz="1000" dirty="0">
                <a:latin typeface="Sentinel SSm Book"/>
              </a:rPr>
              <a:t>collates detailed characteristics of media owners’ frame inventory</a:t>
            </a:r>
          </a:p>
        </p:txBody>
      </p:sp>
      <p:pic>
        <p:nvPicPr>
          <p:cNvPr id="21" name="Picture 2" descr="http://www.route.org.uk/themes/postar/front-end/gfx/build/route-logo.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0062434" y="279780"/>
            <a:ext cx="2029724" cy="939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636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38150" y="408720"/>
            <a:ext cx="11328400" cy="610455"/>
          </a:xfrm>
        </p:spPr>
        <p:txBody>
          <a:bodyPr/>
          <a:lstStyle/>
          <a:p>
            <a:r>
              <a:rPr lang="en-GB" dirty="0"/>
              <a:t> </a:t>
            </a:r>
          </a:p>
        </p:txBody>
      </p:sp>
      <p:sp>
        <p:nvSpPr>
          <p:cNvPr id="5" name="TextBox 4"/>
          <p:cNvSpPr txBox="1"/>
          <p:nvPr/>
        </p:nvSpPr>
        <p:spPr>
          <a:xfrm>
            <a:off x="153941" y="211015"/>
            <a:ext cx="6503533" cy="1077218"/>
          </a:xfrm>
          <a:prstGeom prst="rect">
            <a:avLst/>
          </a:prstGeom>
          <a:noFill/>
        </p:spPr>
        <p:txBody>
          <a:bodyPr wrap="square" rtlCol="0">
            <a:spAutoFit/>
          </a:bodyPr>
          <a:lstStyle/>
          <a:p>
            <a:r>
              <a:rPr lang="en-GB" sz="3200" b="1" dirty="0">
                <a:solidFill>
                  <a:schemeClr val="accent5"/>
                </a:solidFill>
                <a:latin typeface="Brown-Regular"/>
              </a:rPr>
              <a:t>ROUTE enables us to identify more variation in data.</a:t>
            </a:r>
          </a:p>
        </p:txBody>
      </p:sp>
      <p:sp>
        <p:nvSpPr>
          <p:cNvPr id="6" name="Rectangle 5"/>
          <p:cNvSpPr/>
          <p:nvPr/>
        </p:nvSpPr>
        <p:spPr>
          <a:xfrm>
            <a:off x="839465" y="2234174"/>
            <a:ext cx="2305050" cy="2550695"/>
          </a:xfrm>
          <a:prstGeom prst="rect">
            <a:avLst/>
          </a:prstGeom>
          <a:solidFill>
            <a:srgbClr val="F3F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7" name="Rectangle 6"/>
          <p:cNvSpPr/>
          <p:nvPr/>
        </p:nvSpPr>
        <p:spPr>
          <a:xfrm>
            <a:off x="3132994" y="2230601"/>
            <a:ext cx="941704" cy="2550695"/>
          </a:xfrm>
          <a:prstGeom prst="rect">
            <a:avLst/>
          </a:prstGeom>
          <a:solidFill>
            <a:srgbClr val="F9F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8" name="Rectangle 7"/>
          <p:cNvSpPr/>
          <p:nvPr/>
        </p:nvSpPr>
        <p:spPr>
          <a:xfrm>
            <a:off x="4074698" y="2230601"/>
            <a:ext cx="941704" cy="2550695"/>
          </a:xfrm>
          <a:prstGeom prst="rect">
            <a:avLst/>
          </a:prstGeom>
          <a:solidFill>
            <a:srgbClr val="F3F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9" name="Rectangle 8"/>
          <p:cNvSpPr/>
          <p:nvPr/>
        </p:nvSpPr>
        <p:spPr>
          <a:xfrm>
            <a:off x="5016401" y="2230601"/>
            <a:ext cx="1929831" cy="2550695"/>
          </a:xfrm>
          <a:prstGeom prst="rect">
            <a:avLst/>
          </a:prstGeom>
          <a:solidFill>
            <a:srgbClr val="F9F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0" name="Rectangle 9"/>
          <p:cNvSpPr/>
          <p:nvPr/>
        </p:nvSpPr>
        <p:spPr>
          <a:xfrm>
            <a:off x="6946232" y="2230601"/>
            <a:ext cx="593559" cy="2550695"/>
          </a:xfrm>
          <a:prstGeom prst="rect">
            <a:avLst/>
          </a:prstGeom>
          <a:solidFill>
            <a:srgbClr val="F3F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1" name="Rectangle 10"/>
          <p:cNvSpPr/>
          <p:nvPr/>
        </p:nvSpPr>
        <p:spPr>
          <a:xfrm>
            <a:off x="7539791" y="2230601"/>
            <a:ext cx="941704" cy="2550695"/>
          </a:xfrm>
          <a:prstGeom prst="rect">
            <a:avLst/>
          </a:prstGeom>
          <a:solidFill>
            <a:srgbClr val="F9F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2" name="Rectangle 11"/>
          <p:cNvSpPr/>
          <p:nvPr/>
        </p:nvSpPr>
        <p:spPr>
          <a:xfrm>
            <a:off x="8481495" y="2230600"/>
            <a:ext cx="1673158" cy="2550695"/>
          </a:xfrm>
          <a:prstGeom prst="rect">
            <a:avLst/>
          </a:prstGeom>
          <a:solidFill>
            <a:srgbClr val="F3F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3" name="Rectangle 12"/>
          <p:cNvSpPr/>
          <p:nvPr/>
        </p:nvSpPr>
        <p:spPr>
          <a:xfrm>
            <a:off x="10131441" y="2230599"/>
            <a:ext cx="1384911" cy="2550695"/>
          </a:xfrm>
          <a:prstGeom prst="rect">
            <a:avLst/>
          </a:prstGeom>
          <a:solidFill>
            <a:srgbClr val="F9F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4" name="Rectangle 13"/>
          <p:cNvSpPr/>
          <p:nvPr/>
        </p:nvSpPr>
        <p:spPr>
          <a:xfrm>
            <a:off x="11517545" y="2230601"/>
            <a:ext cx="429044" cy="2550695"/>
          </a:xfrm>
          <a:prstGeom prst="rect">
            <a:avLst/>
          </a:prstGeom>
          <a:solidFill>
            <a:srgbClr val="F3F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5" name="TextBox 14"/>
          <p:cNvSpPr txBox="1"/>
          <p:nvPr/>
        </p:nvSpPr>
        <p:spPr>
          <a:xfrm rot="16200000">
            <a:off x="-177774" y="3133335"/>
            <a:ext cx="749202" cy="276999"/>
          </a:xfrm>
          <a:prstGeom prst="rect">
            <a:avLst/>
          </a:prstGeom>
          <a:noFill/>
        </p:spPr>
        <p:txBody>
          <a:bodyPr wrap="square" rtlCol="0">
            <a:spAutoFit/>
          </a:bodyPr>
          <a:lstStyle/>
          <a:p>
            <a:pPr algn="ctr"/>
            <a:r>
              <a:rPr lang="en-GB" sz="1200" dirty="0">
                <a:latin typeface="Sentinel SSm Book"/>
              </a:rPr>
              <a:t>GRPs</a:t>
            </a:r>
          </a:p>
        </p:txBody>
      </p:sp>
      <p:sp>
        <p:nvSpPr>
          <p:cNvPr id="16" name="TextBox 15"/>
          <p:cNvSpPr txBox="1"/>
          <p:nvPr/>
        </p:nvSpPr>
        <p:spPr>
          <a:xfrm>
            <a:off x="591170" y="4566922"/>
            <a:ext cx="1879316" cy="276999"/>
          </a:xfrm>
          <a:prstGeom prst="rect">
            <a:avLst/>
          </a:prstGeom>
          <a:noFill/>
        </p:spPr>
        <p:txBody>
          <a:bodyPr wrap="square" rtlCol="0">
            <a:spAutoFit/>
          </a:bodyPr>
          <a:lstStyle/>
          <a:p>
            <a:r>
              <a:rPr lang="en-GB" sz="1200" dirty="0">
                <a:latin typeface="Sentinel SSm Book"/>
              </a:rPr>
              <a:t>0</a:t>
            </a:r>
          </a:p>
        </p:txBody>
      </p:sp>
      <p:sp>
        <p:nvSpPr>
          <p:cNvPr id="17" name="TextBox 16"/>
          <p:cNvSpPr txBox="1"/>
          <p:nvPr/>
        </p:nvSpPr>
        <p:spPr>
          <a:xfrm>
            <a:off x="332453" y="3385979"/>
            <a:ext cx="1879316" cy="276999"/>
          </a:xfrm>
          <a:prstGeom prst="rect">
            <a:avLst/>
          </a:prstGeom>
          <a:noFill/>
        </p:spPr>
        <p:txBody>
          <a:bodyPr wrap="square" rtlCol="0">
            <a:spAutoFit/>
          </a:bodyPr>
          <a:lstStyle/>
          <a:p>
            <a:r>
              <a:rPr lang="en-GB" sz="1200" dirty="0">
                <a:latin typeface="Sentinel SSm Book"/>
              </a:rPr>
              <a:t>1,500</a:t>
            </a:r>
          </a:p>
        </p:txBody>
      </p:sp>
      <p:sp>
        <p:nvSpPr>
          <p:cNvPr id="18" name="TextBox 17"/>
          <p:cNvSpPr txBox="1"/>
          <p:nvPr/>
        </p:nvSpPr>
        <p:spPr>
          <a:xfrm>
            <a:off x="309590" y="2173429"/>
            <a:ext cx="1879316" cy="276999"/>
          </a:xfrm>
          <a:prstGeom prst="rect">
            <a:avLst/>
          </a:prstGeom>
          <a:noFill/>
        </p:spPr>
        <p:txBody>
          <a:bodyPr wrap="square" rtlCol="0">
            <a:spAutoFit/>
          </a:bodyPr>
          <a:lstStyle/>
          <a:p>
            <a:r>
              <a:rPr lang="en-GB" sz="1200" dirty="0">
                <a:latin typeface="Sentinel SSm Book"/>
              </a:rPr>
              <a:t>3,000</a:t>
            </a:r>
          </a:p>
        </p:txBody>
      </p:sp>
      <p:sp>
        <p:nvSpPr>
          <p:cNvPr id="19" name="TextBox 18"/>
          <p:cNvSpPr txBox="1"/>
          <p:nvPr/>
        </p:nvSpPr>
        <p:spPr>
          <a:xfrm>
            <a:off x="827943" y="1930084"/>
            <a:ext cx="2305050" cy="276999"/>
          </a:xfrm>
          <a:prstGeom prst="rect">
            <a:avLst/>
          </a:prstGeom>
          <a:noFill/>
        </p:spPr>
        <p:txBody>
          <a:bodyPr wrap="square" rtlCol="0">
            <a:spAutoFit/>
          </a:bodyPr>
          <a:lstStyle/>
          <a:p>
            <a:pPr algn="ctr"/>
            <a:r>
              <a:rPr lang="en-GB" sz="1200" dirty="0">
                <a:latin typeface="Sentinel SSm Book"/>
              </a:rPr>
              <a:t>London</a:t>
            </a:r>
          </a:p>
        </p:txBody>
      </p:sp>
      <p:sp>
        <p:nvSpPr>
          <p:cNvPr id="20" name="TextBox 19"/>
          <p:cNvSpPr txBox="1"/>
          <p:nvPr/>
        </p:nvSpPr>
        <p:spPr>
          <a:xfrm>
            <a:off x="3132994" y="1930084"/>
            <a:ext cx="940511" cy="276999"/>
          </a:xfrm>
          <a:prstGeom prst="rect">
            <a:avLst/>
          </a:prstGeom>
          <a:noFill/>
        </p:spPr>
        <p:txBody>
          <a:bodyPr wrap="square" rtlCol="0">
            <a:spAutoFit/>
          </a:bodyPr>
          <a:lstStyle/>
          <a:p>
            <a:pPr algn="ctr"/>
            <a:r>
              <a:rPr lang="en-GB" sz="1200" dirty="0">
                <a:latin typeface="Sentinel SSm Book"/>
              </a:rPr>
              <a:t>South</a:t>
            </a:r>
          </a:p>
        </p:txBody>
      </p:sp>
      <p:sp>
        <p:nvSpPr>
          <p:cNvPr id="21" name="TextBox 20"/>
          <p:cNvSpPr txBox="1"/>
          <p:nvPr/>
        </p:nvSpPr>
        <p:spPr>
          <a:xfrm>
            <a:off x="4073505" y="1930085"/>
            <a:ext cx="941703" cy="276999"/>
          </a:xfrm>
          <a:prstGeom prst="rect">
            <a:avLst/>
          </a:prstGeom>
          <a:noFill/>
        </p:spPr>
        <p:txBody>
          <a:bodyPr wrap="square" rtlCol="0">
            <a:spAutoFit/>
          </a:bodyPr>
          <a:lstStyle/>
          <a:p>
            <a:pPr algn="ctr"/>
            <a:r>
              <a:rPr lang="en-GB" sz="1200" dirty="0">
                <a:latin typeface="Sentinel SSm Book"/>
              </a:rPr>
              <a:t>East</a:t>
            </a:r>
          </a:p>
        </p:txBody>
      </p:sp>
      <p:sp>
        <p:nvSpPr>
          <p:cNvPr id="22" name="TextBox 21"/>
          <p:cNvSpPr txBox="1"/>
          <p:nvPr/>
        </p:nvSpPr>
        <p:spPr>
          <a:xfrm>
            <a:off x="5016402" y="1915035"/>
            <a:ext cx="1928636" cy="276999"/>
          </a:xfrm>
          <a:prstGeom prst="rect">
            <a:avLst/>
          </a:prstGeom>
          <a:noFill/>
        </p:spPr>
        <p:txBody>
          <a:bodyPr wrap="square" rtlCol="0">
            <a:spAutoFit/>
          </a:bodyPr>
          <a:lstStyle/>
          <a:p>
            <a:pPr algn="ctr"/>
            <a:r>
              <a:rPr lang="en-GB" sz="1200" dirty="0">
                <a:latin typeface="Sentinel SSm Book"/>
              </a:rPr>
              <a:t>Central</a:t>
            </a:r>
          </a:p>
        </p:txBody>
      </p:sp>
      <p:sp>
        <p:nvSpPr>
          <p:cNvPr id="23" name="TextBox 22"/>
          <p:cNvSpPr txBox="1"/>
          <p:nvPr/>
        </p:nvSpPr>
        <p:spPr>
          <a:xfrm>
            <a:off x="6771563" y="1922297"/>
            <a:ext cx="941703" cy="276999"/>
          </a:xfrm>
          <a:prstGeom prst="rect">
            <a:avLst/>
          </a:prstGeom>
          <a:noFill/>
        </p:spPr>
        <p:txBody>
          <a:bodyPr wrap="square" rtlCol="0">
            <a:spAutoFit/>
          </a:bodyPr>
          <a:lstStyle/>
          <a:p>
            <a:pPr algn="ctr"/>
            <a:r>
              <a:rPr lang="en-GB" sz="1200" dirty="0">
                <a:latin typeface="Sentinel SSm Book"/>
              </a:rPr>
              <a:t>SW</a:t>
            </a:r>
          </a:p>
        </p:txBody>
      </p:sp>
      <p:sp>
        <p:nvSpPr>
          <p:cNvPr id="24" name="TextBox 23"/>
          <p:cNvSpPr txBox="1"/>
          <p:nvPr/>
        </p:nvSpPr>
        <p:spPr>
          <a:xfrm>
            <a:off x="7564364" y="1915035"/>
            <a:ext cx="901089" cy="276999"/>
          </a:xfrm>
          <a:prstGeom prst="rect">
            <a:avLst/>
          </a:prstGeom>
          <a:noFill/>
        </p:spPr>
        <p:txBody>
          <a:bodyPr wrap="square" rtlCol="0">
            <a:spAutoFit/>
          </a:bodyPr>
          <a:lstStyle/>
          <a:p>
            <a:pPr algn="ctr"/>
            <a:r>
              <a:rPr lang="en-GB" sz="1200" dirty="0">
                <a:latin typeface="Sentinel SSm Book"/>
              </a:rPr>
              <a:t>Wales</a:t>
            </a:r>
          </a:p>
        </p:txBody>
      </p:sp>
      <p:sp>
        <p:nvSpPr>
          <p:cNvPr id="25" name="TextBox 24"/>
          <p:cNvSpPr txBox="1"/>
          <p:nvPr/>
        </p:nvSpPr>
        <p:spPr>
          <a:xfrm>
            <a:off x="8481495" y="1930085"/>
            <a:ext cx="1673158" cy="276999"/>
          </a:xfrm>
          <a:prstGeom prst="rect">
            <a:avLst/>
          </a:prstGeom>
          <a:noFill/>
        </p:spPr>
        <p:txBody>
          <a:bodyPr wrap="square" rtlCol="0">
            <a:spAutoFit/>
          </a:bodyPr>
          <a:lstStyle/>
          <a:p>
            <a:pPr algn="ctr"/>
            <a:r>
              <a:rPr lang="en-GB" sz="1200" dirty="0">
                <a:latin typeface="Sentinel SSm Book"/>
              </a:rPr>
              <a:t>North West</a:t>
            </a:r>
          </a:p>
        </p:txBody>
      </p:sp>
      <p:sp>
        <p:nvSpPr>
          <p:cNvPr id="26" name="TextBox 25"/>
          <p:cNvSpPr txBox="1"/>
          <p:nvPr/>
        </p:nvSpPr>
        <p:spPr>
          <a:xfrm>
            <a:off x="10154653" y="1930085"/>
            <a:ext cx="1377741" cy="276999"/>
          </a:xfrm>
          <a:prstGeom prst="rect">
            <a:avLst/>
          </a:prstGeom>
          <a:noFill/>
        </p:spPr>
        <p:txBody>
          <a:bodyPr wrap="square" rtlCol="0">
            <a:spAutoFit/>
          </a:bodyPr>
          <a:lstStyle/>
          <a:p>
            <a:pPr algn="ctr"/>
            <a:r>
              <a:rPr lang="en-GB" sz="1200" dirty="0">
                <a:latin typeface="Sentinel SSm Book"/>
              </a:rPr>
              <a:t>Yorkshire</a:t>
            </a:r>
          </a:p>
        </p:txBody>
      </p:sp>
      <p:sp>
        <p:nvSpPr>
          <p:cNvPr id="27" name="TextBox 26"/>
          <p:cNvSpPr txBox="1"/>
          <p:nvPr/>
        </p:nvSpPr>
        <p:spPr>
          <a:xfrm>
            <a:off x="11252598" y="1927598"/>
            <a:ext cx="941703" cy="276999"/>
          </a:xfrm>
          <a:prstGeom prst="rect">
            <a:avLst/>
          </a:prstGeom>
          <a:noFill/>
        </p:spPr>
        <p:txBody>
          <a:bodyPr wrap="square" rtlCol="0">
            <a:spAutoFit/>
          </a:bodyPr>
          <a:lstStyle/>
          <a:p>
            <a:pPr algn="ctr"/>
            <a:r>
              <a:rPr lang="en-GB" sz="1200" dirty="0">
                <a:latin typeface="Sentinel SSm Book"/>
              </a:rPr>
              <a:t>NE</a:t>
            </a:r>
          </a:p>
        </p:txBody>
      </p:sp>
      <p:sp>
        <p:nvSpPr>
          <p:cNvPr id="28" name="TextBox 27"/>
          <p:cNvSpPr txBox="1"/>
          <p:nvPr/>
        </p:nvSpPr>
        <p:spPr>
          <a:xfrm>
            <a:off x="390485" y="3990326"/>
            <a:ext cx="498421" cy="276999"/>
          </a:xfrm>
          <a:prstGeom prst="rect">
            <a:avLst/>
          </a:prstGeom>
          <a:noFill/>
        </p:spPr>
        <p:txBody>
          <a:bodyPr wrap="square" rtlCol="0">
            <a:spAutoFit/>
          </a:bodyPr>
          <a:lstStyle/>
          <a:p>
            <a:pPr algn="r"/>
            <a:r>
              <a:rPr lang="en-GB" sz="1200" dirty="0">
                <a:latin typeface="Sentinel SSm Book"/>
              </a:rPr>
              <a:t>750</a:t>
            </a:r>
          </a:p>
        </p:txBody>
      </p:sp>
      <p:sp>
        <p:nvSpPr>
          <p:cNvPr id="29" name="TextBox 28"/>
          <p:cNvSpPr txBox="1"/>
          <p:nvPr/>
        </p:nvSpPr>
        <p:spPr>
          <a:xfrm>
            <a:off x="286638" y="2791667"/>
            <a:ext cx="592366" cy="276999"/>
          </a:xfrm>
          <a:prstGeom prst="rect">
            <a:avLst/>
          </a:prstGeom>
          <a:noFill/>
        </p:spPr>
        <p:txBody>
          <a:bodyPr wrap="square" rtlCol="0">
            <a:spAutoFit/>
          </a:bodyPr>
          <a:lstStyle/>
          <a:p>
            <a:pPr algn="r"/>
            <a:r>
              <a:rPr lang="en-GB" sz="1200" dirty="0">
                <a:latin typeface="Sentinel SSm Book"/>
              </a:rPr>
              <a:t>2,250</a:t>
            </a:r>
          </a:p>
        </p:txBody>
      </p:sp>
      <p:sp>
        <p:nvSpPr>
          <p:cNvPr id="30" name="Rectangle 29"/>
          <p:cNvSpPr/>
          <p:nvPr/>
        </p:nvSpPr>
        <p:spPr>
          <a:xfrm>
            <a:off x="888529" y="3444742"/>
            <a:ext cx="2168996" cy="14501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31" name="Rectangle 30"/>
          <p:cNvSpPr/>
          <p:nvPr/>
        </p:nvSpPr>
        <p:spPr>
          <a:xfrm>
            <a:off x="3199705" y="4459439"/>
            <a:ext cx="814948" cy="14501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32" name="Rectangle 31"/>
          <p:cNvSpPr/>
          <p:nvPr/>
        </p:nvSpPr>
        <p:spPr>
          <a:xfrm>
            <a:off x="4137850" y="4497453"/>
            <a:ext cx="814948" cy="14501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33" name="Rectangle 32"/>
          <p:cNvSpPr/>
          <p:nvPr/>
        </p:nvSpPr>
        <p:spPr>
          <a:xfrm>
            <a:off x="5064436" y="3918227"/>
            <a:ext cx="1831096" cy="14501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34" name="Rectangle 33"/>
          <p:cNvSpPr/>
          <p:nvPr/>
        </p:nvSpPr>
        <p:spPr>
          <a:xfrm>
            <a:off x="6976392" y="4322433"/>
            <a:ext cx="538648" cy="14501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35" name="Rectangle 34"/>
          <p:cNvSpPr/>
          <p:nvPr/>
        </p:nvSpPr>
        <p:spPr>
          <a:xfrm>
            <a:off x="7605697" y="4450031"/>
            <a:ext cx="814948" cy="14501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36" name="Rectangle 35"/>
          <p:cNvSpPr/>
          <p:nvPr/>
        </p:nvSpPr>
        <p:spPr>
          <a:xfrm>
            <a:off x="8525467" y="3758384"/>
            <a:ext cx="1572514" cy="12815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37" name="Rectangle 36"/>
          <p:cNvSpPr/>
          <p:nvPr/>
        </p:nvSpPr>
        <p:spPr>
          <a:xfrm>
            <a:off x="10212110" y="3715917"/>
            <a:ext cx="1257472" cy="12815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38" name="Rectangle 37"/>
          <p:cNvSpPr/>
          <p:nvPr/>
        </p:nvSpPr>
        <p:spPr>
          <a:xfrm>
            <a:off x="11537896" y="4267325"/>
            <a:ext cx="399984" cy="13257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39" name="Oval 38"/>
          <p:cNvSpPr/>
          <p:nvPr/>
        </p:nvSpPr>
        <p:spPr>
          <a:xfrm>
            <a:off x="891975" y="4566922"/>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40" name="Oval 39"/>
          <p:cNvSpPr/>
          <p:nvPr/>
        </p:nvSpPr>
        <p:spPr>
          <a:xfrm>
            <a:off x="987298" y="4444282"/>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41" name="Oval 40"/>
          <p:cNvSpPr/>
          <p:nvPr/>
        </p:nvSpPr>
        <p:spPr>
          <a:xfrm>
            <a:off x="1047238" y="4409307"/>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42" name="Oval 41"/>
          <p:cNvSpPr/>
          <p:nvPr/>
        </p:nvSpPr>
        <p:spPr>
          <a:xfrm>
            <a:off x="1122707" y="4335100"/>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43" name="Oval 42"/>
          <p:cNvSpPr/>
          <p:nvPr/>
        </p:nvSpPr>
        <p:spPr>
          <a:xfrm>
            <a:off x="1193911" y="4270650"/>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44" name="Oval 43"/>
          <p:cNvSpPr/>
          <p:nvPr/>
        </p:nvSpPr>
        <p:spPr>
          <a:xfrm>
            <a:off x="1262059" y="4248422"/>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45" name="Oval 44"/>
          <p:cNvSpPr/>
          <p:nvPr/>
        </p:nvSpPr>
        <p:spPr>
          <a:xfrm>
            <a:off x="1330207" y="4203988"/>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46" name="Oval 45"/>
          <p:cNvSpPr/>
          <p:nvPr/>
        </p:nvSpPr>
        <p:spPr>
          <a:xfrm>
            <a:off x="1386757" y="4157249"/>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47" name="Oval 46"/>
          <p:cNvSpPr/>
          <p:nvPr/>
        </p:nvSpPr>
        <p:spPr>
          <a:xfrm>
            <a:off x="1432272" y="4086711"/>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48" name="Oval 47"/>
          <p:cNvSpPr/>
          <p:nvPr/>
        </p:nvSpPr>
        <p:spPr>
          <a:xfrm>
            <a:off x="1479074" y="4007904"/>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49" name="Oval 48"/>
          <p:cNvSpPr/>
          <p:nvPr/>
        </p:nvSpPr>
        <p:spPr>
          <a:xfrm>
            <a:off x="1552319" y="3946584"/>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50" name="Oval 49"/>
          <p:cNvSpPr/>
          <p:nvPr/>
        </p:nvSpPr>
        <p:spPr>
          <a:xfrm>
            <a:off x="1600980" y="3854604"/>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51" name="Oval 50"/>
          <p:cNvSpPr/>
          <p:nvPr/>
        </p:nvSpPr>
        <p:spPr>
          <a:xfrm>
            <a:off x="1870104" y="3522211"/>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52" name="Oval 51"/>
          <p:cNvSpPr/>
          <p:nvPr/>
        </p:nvSpPr>
        <p:spPr>
          <a:xfrm>
            <a:off x="1921633" y="3439354"/>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53" name="Oval 52"/>
          <p:cNvSpPr/>
          <p:nvPr/>
        </p:nvSpPr>
        <p:spPr>
          <a:xfrm>
            <a:off x="1986252" y="3417529"/>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54" name="Oval 53"/>
          <p:cNvSpPr/>
          <p:nvPr/>
        </p:nvSpPr>
        <p:spPr>
          <a:xfrm>
            <a:off x="2014980" y="3350270"/>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55" name="Oval 54"/>
          <p:cNvSpPr/>
          <p:nvPr/>
        </p:nvSpPr>
        <p:spPr>
          <a:xfrm>
            <a:off x="2104358" y="3320581"/>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56" name="Oval 55"/>
          <p:cNvSpPr/>
          <p:nvPr/>
        </p:nvSpPr>
        <p:spPr>
          <a:xfrm>
            <a:off x="2138432" y="3253633"/>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57" name="Oval 56"/>
          <p:cNvSpPr/>
          <p:nvPr/>
        </p:nvSpPr>
        <p:spPr>
          <a:xfrm>
            <a:off x="2209296" y="3187460"/>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58" name="Oval 57"/>
          <p:cNvSpPr/>
          <p:nvPr/>
        </p:nvSpPr>
        <p:spPr>
          <a:xfrm>
            <a:off x="2257326" y="3153189"/>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59" name="Oval 58"/>
          <p:cNvSpPr/>
          <p:nvPr/>
        </p:nvSpPr>
        <p:spPr>
          <a:xfrm>
            <a:off x="2283987" y="3071047"/>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60" name="Oval 59"/>
          <p:cNvSpPr/>
          <p:nvPr/>
        </p:nvSpPr>
        <p:spPr>
          <a:xfrm>
            <a:off x="2340235" y="3007346"/>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61" name="Oval 60"/>
          <p:cNvSpPr/>
          <p:nvPr/>
        </p:nvSpPr>
        <p:spPr>
          <a:xfrm>
            <a:off x="2403999" y="2945014"/>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62" name="Oval 61"/>
          <p:cNvSpPr/>
          <p:nvPr/>
        </p:nvSpPr>
        <p:spPr>
          <a:xfrm>
            <a:off x="2486908" y="2910408"/>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63" name="Oval 62"/>
          <p:cNvSpPr/>
          <p:nvPr/>
        </p:nvSpPr>
        <p:spPr>
          <a:xfrm>
            <a:off x="2833763" y="2477275"/>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64" name="Oval 63"/>
          <p:cNvSpPr/>
          <p:nvPr/>
        </p:nvSpPr>
        <p:spPr>
          <a:xfrm>
            <a:off x="3195034" y="4619704"/>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65" name="Oval 64"/>
          <p:cNvSpPr/>
          <p:nvPr/>
        </p:nvSpPr>
        <p:spPr>
          <a:xfrm>
            <a:off x="3296280" y="4551325"/>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66" name="Oval 65"/>
          <p:cNvSpPr/>
          <p:nvPr/>
        </p:nvSpPr>
        <p:spPr>
          <a:xfrm>
            <a:off x="3418477" y="4537863"/>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67" name="Oval 66"/>
          <p:cNvSpPr/>
          <p:nvPr/>
        </p:nvSpPr>
        <p:spPr>
          <a:xfrm>
            <a:off x="3542332" y="4497064"/>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68" name="Oval 67"/>
          <p:cNvSpPr/>
          <p:nvPr/>
        </p:nvSpPr>
        <p:spPr>
          <a:xfrm>
            <a:off x="3598187" y="4399899"/>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69" name="Oval 68"/>
          <p:cNvSpPr/>
          <p:nvPr/>
        </p:nvSpPr>
        <p:spPr>
          <a:xfrm>
            <a:off x="3659037" y="4347987"/>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70" name="Oval 69"/>
          <p:cNvSpPr/>
          <p:nvPr/>
        </p:nvSpPr>
        <p:spPr>
          <a:xfrm>
            <a:off x="3711285" y="4275169"/>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71" name="Oval 70"/>
          <p:cNvSpPr/>
          <p:nvPr/>
        </p:nvSpPr>
        <p:spPr>
          <a:xfrm>
            <a:off x="3774867" y="4193943"/>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72" name="Oval 71"/>
          <p:cNvSpPr/>
          <p:nvPr/>
        </p:nvSpPr>
        <p:spPr>
          <a:xfrm>
            <a:off x="3799618" y="4120993"/>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73" name="Oval 72"/>
          <p:cNvSpPr/>
          <p:nvPr/>
        </p:nvSpPr>
        <p:spPr>
          <a:xfrm>
            <a:off x="4119123" y="4628242"/>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74" name="Oval 73"/>
          <p:cNvSpPr/>
          <p:nvPr/>
        </p:nvSpPr>
        <p:spPr>
          <a:xfrm>
            <a:off x="4229991" y="4599183"/>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75" name="Oval 74"/>
          <p:cNvSpPr/>
          <p:nvPr/>
        </p:nvSpPr>
        <p:spPr>
          <a:xfrm>
            <a:off x="4353846" y="4580762"/>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76" name="Oval 75"/>
          <p:cNvSpPr/>
          <p:nvPr/>
        </p:nvSpPr>
        <p:spPr>
          <a:xfrm>
            <a:off x="4440583" y="4500849"/>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77" name="Oval 76"/>
          <p:cNvSpPr/>
          <p:nvPr/>
        </p:nvSpPr>
        <p:spPr>
          <a:xfrm>
            <a:off x="4535906" y="4415223"/>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78" name="Oval 77"/>
          <p:cNvSpPr/>
          <p:nvPr/>
        </p:nvSpPr>
        <p:spPr>
          <a:xfrm>
            <a:off x="4654851" y="4393290"/>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79" name="Oval 78"/>
          <p:cNvSpPr/>
          <p:nvPr/>
        </p:nvSpPr>
        <p:spPr>
          <a:xfrm>
            <a:off x="4769469" y="4344809"/>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80" name="Oval 79"/>
          <p:cNvSpPr/>
          <p:nvPr/>
        </p:nvSpPr>
        <p:spPr>
          <a:xfrm>
            <a:off x="4816087" y="4273780"/>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81" name="Oval 80"/>
          <p:cNvSpPr/>
          <p:nvPr/>
        </p:nvSpPr>
        <p:spPr>
          <a:xfrm>
            <a:off x="5060827" y="4531947"/>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82" name="Oval 81"/>
          <p:cNvSpPr/>
          <p:nvPr/>
        </p:nvSpPr>
        <p:spPr>
          <a:xfrm>
            <a:off x="5162892" y="4461219"/>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83" name="Oval 82"/>
          <p:cNvSpPr/>
          <p:nvPr/>
        </p:nvSpPr>
        <p:spPr>
          <a:xfrm>
            <a:off x="5108672" y="4499766"/>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84" name="Oval 83"/>
          <p:cNvSpPr/>
          <p:nvPr/>
        </p:nvSpPr>
        <p:spPr>
          <a:xfrm>
            <a:off x="1703045" y="3842987"/>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85" name="Oval 84"/>
          <p:cNvSpPr/>
          <p:nvPr/>
        </p:nvSpPr>
        <p:spPr>
          <a:xfrm>
            <a:off x="1756174" y="3758384"/>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86" name="Oval 85"/>
          <p:cNvSpPr/>
          <p:nvPr/>
        </p:nvSpPr>
        <p:spPr>
          <a:xfrm>
            <a:off x="1807619" y="3682141"/>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87" name="Oval 86"/>
          <p:cNvSpPr/>
          <p:nvPr/>
        </p:nvSpPr>
        <p:spPr>
          <a:xfrm>
            <a:off x="1845353" y="3603435"/>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88" name="Oval 87"/>
          <p:cNvSpPr/>
          <p:nvPr/>
        </p:nvSpPr>
        <p:spPr>
          <a:xfrm>
            <a:off x="2550581" y="2849088"/>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89" name="Oval 88"/>
          <p:cNvSpPr/>
          <p:nvPr/>
        </p:nvSpPr>
        <p:spPr>
          <a:xfrm>
            <a:off x="2592294" y="2753534"/>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90" name="Oval 89"/>
          <p:cNvSpPr/>
          <p:nvPr/>
        </p:nvSpPr>
        <p:spPr>
          <a:xfrm>
            <a:off x="2680711" y="2688589"/>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91" name="Oval 90"/>
          <p:cNvSpPr/>
          <p:nvPr/>
        </p:nvSpPr>
        <p:spPr>
          <a:xfrm>
            <a:off x="2744944" y="2613592"/>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92" name="Oval 91"/>
          <p:cNvSpPr/>
          <p:nvPr/>
        </p:nvSpPr>
        <p:spPr>
          <a:xfrm>
            <a:off x="2783244" y="2565038"/>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93" name="Oval 92"/>
          <p:cNvSpPr/>
          <p:nvPr/>
        </p:nvSpPr>
        <p:spPr>
          <a:xfrm>
            <a:off x="2885282" y="2420834"/>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94" name="Oval 93"/>
          <p:cNvSpPr/>
          <p:nvPr/>
        </p:nvSpPr>
        <p:spPr>
          <a:xfrm>
            <a:off x="2926986" y="2298607"/>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95" name="Oval 94"/>
          <p:cNvSpPr/>
          <p:nvPr/>
        </p:nvSpPr>
        <p:spPr>
          <a:xfrm>
            <a:off x="5238353" y="4393290"/>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96" name="Oval 95"/>
          <p:cNvSpPr/>
          <p:nvPr/>
        </p:nvSpPr>
        <p:spPr>
          <a:xfrm>
            <a:off x="5327926" y="4331970"/>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97" name="Oval 96"/>
          <p:cNvSpPr/>
          <p:nvPr/>
        </p:nvSpPr>
        <p:spPr>
          <a:xfrm>
            <a:off x="5427758" y="4299629"/>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98" name="Oval 97"/>
          <p:cNvSpPr/>
          <p:nvPr/>
        </p:nvSpPr>
        <p:spPr>
          <a:xfrm>
            <a:off x="5506732" y="4219388"/>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99" name="Oval 98"/>
          <p:cNvSpPr/>
          <p:nvPr/>
        </p:nvSpPr>
        <p:spPr>
          <a:xfrm>
            <a:off x="5602055" y="4190874"/>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00" name="Oval 99"/>
          <p:cNvSpPr/>
          <p:nvPr/>
        </p:nvSpPr>
        <p:spPr>
          <a:xfrm>
            <a:off x="5681029" y="4141999"/>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01" name="Oval 100"/>
          <p:cNvSpPr/>
          <p:nvPr/>
        </p:nvSpPr>
        <p:spPr>
          <a:xfrm>
            <a:off x="5775257" y="4105626"/>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02" name="Oval 101"/>
          <p:cNvSpPr/>
          <p:nvPr/>
        </p:nvSpPr>
        <p:spPr>
          <a:xfrm>
            <a:off x="5846524" y="4034609"/>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03" name="Oval 102"/>
          <p:cNvSpPr/>
          <p:nvPr/>
        </p:nvSpPr>
        <p:spPr>
          <a:xfrm>
            <a:off x="5927048" y="3979981"/>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04" name="Oval 103"/>
          <p:cNvSpPr/>
          <p:nvPr/>
        </p:nvSpPr>
        <p:spPr>
          <a:xfrm>
            <a:off x="5991127" y="3929006"/>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05" name="Oval 104"/>
          <p:cNvSpPr/>
          <p:nvPr/>
        </p:nvSpPr>
        <p:spPr>
          <a:xfrm>
            <a:off x="6046227" y="3906597"/>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06" name="Oval 105"/>
          <p:cNvSpPr/>
          <p:nvPr/>
        </p:nvSpPr>
        <p:spPr>
          <a:xfrm>
            <a:off x="6128125" y="3884426"/>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07" name="Oval 106"/>
          <p:cNvSpPr/>
          <p:nvPr/>
        </p:nvSpPr>
        <p:spPr>
          <a:xfrm>
            <a:off x="6217961" y="3813458"/>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08" name="Oval 107"/>
          <p:cNvSpPr/>
          <p:nvPr/>
        </p:nvSpPr>
        <p:spPr>
          <a:xfrm>
            <a:off x="6302794" y="3765166"/>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09" name="Oval 108"/>
          <p:cNvSpPr/>
          <p:nvPr/>
        </p:nvSpPr>
        <p:spPr>
          <a:xfrm>
            <a:off x="6372057" y="3716831"/>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10" name="Oval 109"/>
          <p:cNvSpPr/>
          <p:nvPr/>
        </p:nvSpPr>
        <p:spPr>
          <a:xfrm>
            <a:off x="6445393" y="3651462"/>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11" name="Oval 110"/>
          <p:cNvSpPr/>
          <p:nvPr/>
        </p:nvSpPr>
        <p:spPr>
          <a:xfrm>
            <a:off x="6528060" y="3597025"/>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12" name="Oval 111"/>
          <p:cNvSpPr/>
          <p:nvPr/>
        </p:nvSpPr>
        <p:spPr>
          <a:xfrm>
            <a:off x="6606607" y="3532778"/>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13" name="Oval 112"/>
          <p:cNvSpPr/>
          <p:nvPr/>
        </p:nvSpPr>
        <p:spPr>
          <a:xfrm>
            <a:off x="6684063" y="3500410"/>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14" name="Oval 113"/>
          <p:cNvSpPr/>
          <p:nvPr/>
        </p:nvSpPr>
        <p:spPr>
          <a:xfrm>
            <a:off x="6990657" y="4602918"/>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15" name="Oval 114"/>
          <p:cNvSpPr/>
          <p:nvPr/>
        </p:nvSpPr>
        <p:spPr>
          <a:xfrm>
            <a:off x="7051507" y="4566922"/>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16" name="Oval 115"/>
          <p:cNvSpPr/>
          <p:nvPr/>
        </p:nvSpPr>
        <p:spPr>
          <a:xfrm>
            <a:off x="7111020" y="4508485"/>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17" name="Oval 116"/>
          <p:cNvSpPr/>
          <p:nvPr/>
        </p:nvSpPr>
        <p:spPr>
          <a:xfrm>
            <a:off x="7176926" y="4422269"/>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18" name="Oval 117"/>
          <p:cNvSpPr/>
          <p:nvPr/>
        </p:nvSpPr>
        <p:spPr>
          <a:xfrm>
            <a:off x="7212069" y="4346342"/>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19" name="Oval 118"/>
          <p:cNvSpPr/>
          <p:nvPr/>
        </p:nvSpPr>
        <p:spPr>
          <a:xfrm>
            <a:off x="7250262" y="4273780"/>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20" name="Oval 119"/>
          <p:cNvSpPr/>
          <p:nvPr/>
        </p:nvSpPr>
        <p:spPr>
          <a:xfrm>
            <a:off x="7307402" y="4138237"/>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21" name="Oval 120"/>
          <p:cNvSpPr/>
          <p:nvPr/>
        </p:nvSpPr>
        <p:spPr>
          <a:xfrm>
            <a:off x="7351530" y="4084012"/>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22" name="Oval 121"/>
          <p:cNvSpPr/>
          <p:nvPr/>
        </p:nvSpPr>
        <p:spPr>
          <a:xfrm>
            <a:off x="7368685" y="3939339"/>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23" name="Oval 122"/>
          <p:cNvSpPr/>
          <p:nvPr/>
        </p:nvSpPr>
        <p:spPr>
          <a:xfrm>
            <a:off x="7587355" y="4606571"/>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24" name="Oval 123"/>
          <p:cNvSpPr/>
          <p:nvPr/>
        </p:nvSpPr>
        <p:spPr>
          <a:xfrm>
            <a:off x="7639929" y="4545251"/>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25" name="Oval 124"/>
          <p:cNvSpPr/>
          <p:nvPr/>
        </p:nvSpPr>
        <p:spPr>
          <a:xfrm>
            <a:off x="7705835" y="4493166"/>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26" name="Oval 125"/>
          <p:cNvSpPr/>
          <p:nvPr/>
        </p:nvSpPr>
        <p:spPr>
          <a:xfrm>
            <a:off x="7771815" y="4444282"/>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27" name="Oval 126"/>
          <p:cNvSpPr/>
          <p:nvPr/>
        </p:nvSpPr>
        <p:spPr>
          <a:xfrm>
            <a:off x="7813407" y="4371810"/>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28" name="Oval 127"/>
          <p:cNvSpPr/>
          <p:nvPr/>
        </p:nvSpPr>
        <p:spPr>
          <a:xfrm>
            <a:off x="7889782" y="4312679"/>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29" name="Oval 128"/>
          <p:cNvSpPr/>
          <p:nvPr/>
        </p:nvSpPr>
        <p:spPr>
          <a:xfrm>
            <a:off x="7946992" y="4270777"/>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30" name="Oval 129"/>
          <p:cNvSpPr/>
          <p:nvPr/>
        </p:nvSpPr>
        <p:spPr>
          <a:xfrm>
            <a:off x="8016643" y="4241280"/>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31" name="Oval 130"/>
          <p:cNvSpPr/>
          <p:nvPr/>
        </p:nvSpPr>
        <p:spPr>
          <a:xfrm>
            <a:off x="8106943" y="4217302"/>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32" name="Oval 131"/>
          <p:cNvSpPr/>
          <p:nvPr/>
        </p:nvSpPr>
        <p:spPr>
          <a:xfrm>
            <a:off x="8190746" y="4176415"/>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33" name="Oval 132"/>
          <p:cNvSpPr/>
          <p:nvPr/>
        </p:nvSpPr>
        <p:spPr>
          <a:xfrm>
            <a:off x="8238883" y="4127538"/>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34" name="Oval 133"/>
          <p:cNvSpPr/>
          <p:nvPr/>
        </p:nvSpPr>
        <p:spPr>
          <a:xfrm>
            <a:off x="8303870" y="4091739"/>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35" name="Oval 134"/>
          <p:cNvSpPr/>
          <p:nvPr/>
        </p:nvSpPr>
        <p:spPr>
          <a:xfrm>
            <a:off x="8533364" y="4596391"/>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36" name="Oval 135"/>
          <p:cNvSpPr/>
          <p:nvPr/>
        </p:nvSpPr>
        <p:spPr>
          <a:xfrm>
            <a:off x="8582847" y="4551325"/>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37" name="Oval 136"/>
          <p:cNvSpPr/>
          <p:nvPr/>
        </p:nvSpPr>
        <p:spPr>
          <a:xfrm>
            <a:off x="8655147" y="4501110"/>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38" name="Oval 137"/>
          <p:cNvSpPr/>
          <p:nvPr/>
        </p:nvSpPr>
        <p:spPr>
          <a:xfrm>
            <a:off x="8689643" y="4429589"/>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39" name="Oval 138"/>
          <p:cNvSpPr/>
          <p:nvPr/>
        </p:nvSpPr>
        <p:spPr>
          <a:xfrm>
            <a:off x="8707547" y="4352878"/>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40" name="Oval 139"/>
          <p:cNvSpPr/>
          <p:nvPr/>
        </p:nvSpPr>
        <p:spPr>
          <a:xfrm>
            <a:off x="8802725" y="4291558"/>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41" name="Oval 140"/>
          <p:cNvSpPr/>
          <p:nvPr/>
        </p:nvSpPr>
        <p:spPr>
          <a:xfrm>
            <a:off x="8862015" y="4268417"/>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42" name="Oval 141"/>
          <p:cNvSpPr/>
          <p:nvPr/>
        </p:nvSpPr>
        <p:spPr>
          <a:xfrm>
            <a:off x="8941712" y="4209330"/>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43" name="Oval 142"/>
          <p:cNvSpPr/>
          <p:nvPr/>
        </p:nvSpPr>
        <p:spPr>
          <a:xfrm>
            <a:off x="9011311" y="4183043"/>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44" name="Oval 143"/>
          <p:cNvSpPr/>
          <p:nvPr/>
        </p:nvSpPr>
        <p:spPr>
          <a:xfrm>
            <a:off x="9065567" y="4118640"/>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45" name="Oval 144"/>
          <p:cNvSpPr/>
          <p:nvPr/>
        </p:nvSpPr>
        <p:spPr>
          <a:xfrm>
            <a:off x="9136751" y="4045650"/>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46" name="Oval 145"/>
          <p:cNvSpPr/>
          <p:nvPr/>
        </p:nvSpPr>
        <p:spPr>
          <a:xfrm>
            <a:off x="9220312" y="4009899"/>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47" name="Oval 146"/>
          <p:cNvSpPr/>
          <p:nvPr/>
        </p:nvSpPr>
        <p:spPr>
          <a:xfrm>
            <a:off x="9277327" y="3993051"/>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48" name="Oval 147"/>
          <p:cNvSpPr/>
          <p:nvPr/>
        </p:nvSpPr>
        <p:spPr>
          <a:xfrm>
            <a:off x="9340439" y="3957300"/>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49" name="Oval 148"/>
          <p:cNvSpPr/>
          <p:nvPr/>
        </p:nvSpPr>
        <p:spPr>
          <a:xfrm>
            <a:off x="9413775" y="3903858"/>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50" name="Oval 149"/>
          <p:cNvSpPr/>
          <p:nvPr/>
        </p:nvSpPr>
        <p:spPr>
          <a:xfrm>
            <a:off x="9484515" y="3854604"/>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51" name="Oval 150"/>
          <p:cNvSpPr/>
          <p:nvPr/>
        </p:nvSpPr>
        <p:spPr>
          <a:xfrm>
            <a:off x="9555255" y="3813458"/>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52" name="Oval 151"/>
          <p:cNvSpPr/>
          <p:nvPr/>
        </p:nvSpPr>
        <p:spPr>
          <a:xfrm>
            <a:off x="9587253" y="3682141"/>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53" name="Oval 152"/>
          <p:cNvSpPr/>
          <p:nvPr/>
        </p:nvSpPr>
        <p:spPr>
          <a:xfrm>
            <a:off x="9628116" y="3574036"/>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54" name="Oval 153"/>
          <p:cNvSpPr/>
          <p:nvPr/>
        </p:nvSpPr>
        <p:spPr>
          <a:xfrm>
            <a:off x="9708282" y="3497793"/>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55" name="Oval 154"/>
          <p:cNvSpPr/>
          <p:nvPr/>
        </p:nvSpPr>
        <p:spPr>
          <a:xfrm>
            <a:off x="9771416" y="3453391"/>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56" name="Oval 155"/>
          <p:cNvSpPr/>
          <p:nvPr/>
        </p:nvSpPr>
        <p:spPr>
          <a:xfrm>
            <a:off x="9873481" y="3424167"/>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57" name="Oval 156"/>
          <p:cNvSpPr/>
          <p:nvPr/>
        </p:nvSpPr>
        <p:spPr>
          <a:xfrm>
            <a:off x="10236301" y="4586917"/>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58" name="Oval 157"/>
          <p:cNvSpPr/>
          <p:nvPr/>
        </p:nvSpPr>
        <p:spPr>
          <a:xfrm>
            <a:off x="10254968" y="4531947"/>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59" name="Oval 158"/>
          <p:cNvSpPr/>
          <p:nvPr/>
        </p:nvSpPr>
        <p:spPr>
          <a:xfrm>
            <a:off x="10284466" y="4426309"/>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60" name="Oval 159"/>
          <p:cNvSpPr/>
          <p:nvPr/>
        </p:nvSpPr>
        <p:spPr>
          <a:xfrm>
            <a:off x="10316654" y="4371810"/>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61" name="Oval 160"/>
          <p:cNvSpPr/>
          <p:nvPr/>
        </p:nvSpPr>
        <p:spPr>
          <a:xfrm>
            <a:off x="10342031" y="4286667"/>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62" name="Oval 161"/>
          <p:cNvSpPr/>
          <p:nvPr/>
        </p:nvSpPr>
        <p:spPr>
          <a:xfrm>
            <a:off x="10351319" y="4198495"/>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63" name="Oval 162"/>
          <p:cNvSpPr/>
          <p:nvPr/>
        </p:nvSpPr>
        <p:spPr>
          <a:xfrm>
            <a:off x="10384779" y="4125987"/>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64" name="Oval 163"/>
          <p:cNvSpPr/>
          <p:nvPr/>
        </p:nvSpPr>
        <p:spPr>
          <a:xfrm>
            <a:off x="10416423" y="4042881"/>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65" name="Oval 164"/>
          <p:cNvSpPr/>
          <p:nvPr/>
        </p:nvSpPr>
        <p:spPr>
          <a:xfrm>
            <a:off x="10409225" y="3970449"/>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66" name="Oval 165"/>
          <p:cNvSpPr/>
          <p:nvPr/>
        </p:nvSpPr>
        <p:spPr>
          <a:xfrm>
            <a:off x="10427890" y="3881408"/>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67" name="Oval 166"/>
          <p:cNvSpPr/>
          <p:nvPr/>
        </p:nvSpPr>
        <p:spPr>
          <a:xfrm>
            <a:off x="10438549" y="3816350"/>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68" name="Oval 167"/>
          <p:cNvSpPr/>
          <p:nvPr/>
        </p:nvSpPr>
        <p:spPr>
          <a:xfrm>
            <a:off x="10461934" y="3743461"/>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69" name="Oval 168"/>
          <p:cNvSpPr/>
          <p:nvPr/>
        </p:nvSpPr>
        <p:spPr>
          <a:xfrm>
            <a:off x="10485465" y="3660111"/>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70" name="Oval 169"/>
          <p:cNvSpPr/>
          <p:nvPr/>
        </p:nvSpPr>
        <p:spPr>
          <a:xfrm>
            <a:off x="10533730" y="3607049"/>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71" name="Oval 170"/>
          <p:cNvSpPr/>
          <p:nvPr/>
        </p:nvSpPr>
        <p:spPr>
          <a:xfrm>
            <a:off x="10586484" y="3528822"/>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72" name="Oval 171"/>
          <p:cNvSpPr/>
          <p:nvPr/>
        </p:nvSpPr>
        <p:spPr>
          <a:xfrm>
            <a:off x="10636967" y="3464110"/>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73" name="Oval 172"/>
          <p:cNvSpPr/>
          <p:nvPr/>
        </p:nvSpPr>
        <p:spPr>
          <a:xfrm>
            <a:off x="10701148" y="3432575"/>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74" name="Oval 173"/>
          <p:cNvSpPr/>
          <p:nvPr/>
        </p:nvSpPr>
        <p:spPr>
          <a:xfrm>
            <a:off x="10772436" y="3385979"/>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75" name="Oval 174"/>
          <p:cNvSpPr/>
          <p:nvPr/>
        </p:nvSpPr>
        <p:spPr>
          <a:xfrm>
            <a:off x="10831196" y="3330751"/>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76" name="Oval 175"/>
          <p:cNvSpPr/>
          <p:nvPr/>
        </p:nvSpPr>
        <p:spPr>
          <a:xfrm>
            <a:off x="10891218" y="3307295"/>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77" name="Oval 176"/>
          <p:cNvSpPr/>
          <p:nvPr/>
        </p:nvSpPr>
        <p:spPr>
          <a:xfrm>
            <a:off x="10969628" y="3273332"/>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78" name="Oval 177"/>
          <p:cNvSpPr/>
          <p:nvPr/>
        </p:nvSpPr>
        <p:spPr>
          <a:xfrm>
            <a:off x="11047039" y="3219061"/>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79" name="Oval 178"/>
          <p:cNvSpPr/>
          <p:nvPr/>
        </p:nvSpPr>
        <p:spPr>
          <a:xfrm>
            <a:off x="11107187" y="3188159"/>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80" name="Oval 179"/>
          <p:cNvSpPr/>
          <p:nvPr/>
        </p:nvSpPr>
        <p:spPr>
          <a:xfrm>
            <a:off x="11184242" y="3181723"/>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81" name="Oval 180"/>
          <p:cNvSpPr/>
          <p:nvPr/>
        </p:nvSpPr>
        <p:spPr>
          <a:xfrm>
            <a:off x="11257578" y="3175967"/>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82" name="Oval 181"/>
          <p:cNvSpPr/>
          <p:nvPr/>
        </p:nvSpPr>
        <p:spPr>
          <a:xfrm>
            <a:off x="11556574" y="4602059"/>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83" name="Oval 182"/>
          <p:cNvSpPr/>
          <p:nvPr/>
        </p:nvSpPr>
        <p:spPr>
          <a:xfrm>
            <a:off x="11595603" y="4515930"/>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84" name="Oval 183"/>
          <p:cNvSpPr/>
          <p:nvPr/>
        </p:nvSpPr>
        <p:spPr>
          <a:xfrm>
            <a:off x="11631384" y="4450031"/>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85" name="Oval 184"/>
          <p:cNvSpPr/>
          <p:nvPr/>
        </p:nvSpPr>
        <p:spPr>
          <a:xfrm>
            <a:off x="11650112" y="4230238"/>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86" name="Oval 185"/>
          <p:cNvSpPr/>
          <p:nvPr/>
        </p:nvSpPr>
        <p:spPr>
          <a:xfrm>
            <a:off x="11693213" y="4158068"/>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87" name="Oval 186"/>
          <p:cNvSpPr/>
          <p:nvPr/>
        </p:nvSpPr>
        <p:spPr>
          <a:xfrm>
            <a:off x="11766549" y="4086690"/>
            <a:ext cx="146673" cy="122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88" name="Rectangle 187"/>
          <p:cNvSpPr/>
          <p:nvPr/>
        </p:nvSpPr>
        <p:spPr>
          <a:xfrm>
            <a:off x="2993929" y="1520812"/>
            <a:ext cx="290566" cy="26254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89" name="TextBox 188"/>
          <p:cNvSpPr txBox="1"/>
          <p:nvPr/>
        </p:nvSpPr>
        <p:spPr>
          <a:xfrm>
            <a:off x="3300278" y="1534460"/>
            <a:ext cx="3389222" cy="261610"/>
          </a:xfrm>
          <a:prstGeom prst="rect">
            <a:avLst/>
          </a:prstGeom>
          <a:noFill/>
        </p:spPr>
        <p:txBody>
          <a:bodyPr wrap="square" rtlCol="0">
            <a:spAutoFit/>
          </a:bodyPr>
          <a:lstStyle/>
          <a:p>
            <a:r>
              <a:rPr lang="en-GB" sz="1100" dirty="0">
                <a:latin typeface="Sentinel SSm Book"/>
              </a:rPr>
              <a:t>Typical OOH data in Econometric model</a:t>
            </a:r>
          </a:p>
        </p:txBody>
      </p:sp>
      <p:sp>
        <p:nvSpPr>
          <p:cNvPr id="190" name="Oval 189"/>
          <p:cNvSpPr/>
          <p:nvPr/>
        </p:nvSpPr>
        <p:spPr>
          <a:xfrm>
            <a:off x="6434782" y="1444824"/>
            <a:ext cx="339792" cy="3540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91" name="TextBox 190"/>
          <p:cNvSpPr txBox="1"/>
          <p:nvPr/>
        </p:nvSpPr>
        <p:spPr>
          <a:xfrm>
            <a:off x="6796145" y="1537212"/>
            <a:ext cx="3389222" cy="261610"/>
          </a:xfrm>
          <a:prstGeom prst="rect">
            <a:avLst/>
          </a:prstGeom>
          <a:noFill/>
        </p:spPr>
        <p:txBody>
          <a:bodyPr wrap="square" rtlCol="0">
            <a:spAutoFit/>
          </a:bodyPr>
          <a:lstStyle/>
          <a:p>
            <a:r>
              <a:rPr lang="en-GB" sz="1100" dirty="0">
                <a:latin typeface="Sentinel SSm Book"/>
              </a:rPr>
              <a:t>ROUTE data in an Econometric model</a:t>
            </a:r>
          </a:p>
        </p:txBody>
      </p:sp>
      <p:pic>
        <p:nvPicPr>
          <p:cNvPr id="192" name="Picture 19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19874" y="302236"/>
            <a:ext cx="1419834" cy="786575"/>
          </a:xfrm>
          <a:prstGeom prst="rect">
            <a:avLst/>
          </a:prstGeom>
        </p:spPr>
      </p:pic>
      <p:sp>
        <p:nvSpPr>
          <p:cNvPr id="193" name="TextBox 192"/>
          <p:cNvSpPr txBox="1"/>
          <p:nvPr/>
        </p:nvSpPr>
        <p:spPr>
          <a:xfrm>
            <a:off x="300530" y="5365008"/>
            <a:ext cx="11600597" cy="369332"/>
          </a:xfrm>
          <a:prstGeom prst="rect">
            <a:avLst/>
          </a:prstGeom>
          <a:noFill/>
        </p:spPr>
        <p:txBody>
          <a:bodyPr wrap="square" rtlCol="0">
            <a:spAutoFit/>
          </a:bodyPr>
          <a:lstStyle/>
          <a:p>
            <a:pPr algn="ctr"/>
            <a:r>
              <a:rPr lang="en-GB" b="1" dirty="0">
                <a:latin typeface="Brown-Regular"/>
                <a:cs typeface="Brown-Regular"/>
              </a:rPr>
              <a:t>Significantly improves the model’s ability to measure outputs from OOH campaigns</a:t>
            </a:r>
          </a:p>
        </p:txBody>
      </p:sp>
    </p:spTree>
    <p:extLst>
      <p:ext uri="{BB962C8B-B14F-4D97-AF65-F5344CB8AC3E}">
        <p14:creationId xmlns:p14="http://schemas.microsoft.com/office/powerpoint/2010/main" val="21773801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9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9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9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9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6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6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6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68"/>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0"/>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71"/>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7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74"/>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7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76"/>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77"/>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78"/>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79"/>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80"/>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81"/>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83"/>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82"/>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95"/>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96"/>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97"/>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98"/>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99"/>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00"/>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01"/>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02"/>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03"/>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04"/>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05"/>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106"/>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07"/>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109"/>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108"/>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110"/>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111"/>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112"/>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113"/>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114"/>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115"/>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116"/>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117"/>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118"/>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119"/>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121"/>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120"/>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122"/>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123"/>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124"/>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125"/>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126"/>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127"/>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128"/>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129"/>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130"/>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131"/>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132"/>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133"/>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134"/>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135"/>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136"/>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137"/>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138"/>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139"/>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140"/>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141"/>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142"/>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143"/>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144"/>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145"/>
                                        </p:tgtEl>
                                        <p:attrNameLst>
                                          <p:attrName>style.visibility</p:attrName>
                                        </p:attrNameLst>
                                      </p:cBhvr>
                                      <p:to>
                                        <p:strVal val="visible"/>
                                      </p:to>
                                    </p:set>
                                  </p:childTnLst>
                                </p:cTn>
                              </p:par>
                              <p:par>
                                <p:cTn id="243" presetID="1" presetClass="entr" presetSubtype="0" fill="hold" grpId="0" nodeType="withEffect">
                                  <p:stCondLst>
                                    <p:cond delay="0"/>
                                  </p:stCondLst>
                                  <p:childTnLst>
                                    <p:set>
                                      <p:cBhvr>
                                        <p:cTn id="244" dur="1" fill="hold">
                                          <p:stCondLst>
                                            <p:cond delay="0"/>
                                          </p:stCondLst>
                                        </p:cTn>
                                        <p:tgtEl>
                                          <p:spTgt spid="147"/>
                                        </p:tgtEl>
                                        <p:attrNameLst>
                                          <p:attrName>style.visibility</p:attrName>
                                        </p:attrNameLst>
                                      </p:cBhvr>
                                      <p:to>
                                        <p:strVal val="visible"/>
                                      </p:to>
                                    </p:set>
                                  </p:childTnLst>
                                </p:cTn>
                              </p:par>
                              <p:par>
                                <p:cTn id="245" presetID="1" presetClass="entr" presetSubtype="0" fill="hold" grpId="0" nodeType="withEffect">
                                  <p:stCondLst>
                                    <p:cond delay="0"/>
                                  </p:stCondLst>
                                  <p:childTnLst>
                                    <p:set>
                                      <p:cBhvr>
                                        <p:cTn id="246" dur="1" fill="hold">
                                          <p:stCondLst>
                                            <p:cond delay="0"/>
                                          </p:stCondLst>
                                        </p:cTn>
                                        <p:tgtEl>
                                          <p:spTgt spid="146"/>
                                        </p:tgtEl>
                                        <p:attrNameLst>
                                          <p:attrName>style.visibility</p:attrName>
                                        </p:attrNameLst>
                                      </p:cBhvr>
                                      <p:to>
                                        <p:strVal val="visible"/>
                                      </p:to>
                                    </p:set>
                                  </p:childTnLst>
                                </p:cTn>
                              </p:par>
                              <p:par>
                                <p:cTn id="247" presetID="1" presetClass="entr" presetSubtype="0" fill="hold" grpId="0" nodeType="withEffect">
                                  <p:stCondLst>
                                    <p:cond delay="0"/>
                                  </p:stCondLst>
                                  <p:childTnLst>
                                    <p:set>
                                      <p:cBhvr>
                                        <p:cTn id="248" dur="1" fill="hold">
                                          <p:stCondLst>
                                            <p:cond delay="0"/>
                                          </p:stCondLst>
                                        </p:cTn>
                                        <p:tgtEl>
                                          <p:spTgt spid="148"/>
                                        </p:tgtEl>
                                        <p:attrNameLst>
                                          <p:attrName>style.visibility</p:attrName>
                                        </p:attrNameLst>
                                      </p:cBhvr>
                                      <p:to>
                                        <p:strVal val="visible"/>
                                      </p:to>
                                    </p:set>
                                  </p:childTnLst>
                                </p:cTn>
                              </p:par>
                              <p:par>
                                <p:cTn id="249" presetID="1" presetClass="entr" presetSubtype="0" fill="hold" grpId="0" nodeType="withEffect">
                                  <p:stCondLst>
                                    <p:cond delay="0"/>
                                  </p:stCondLst>
                                  <p:childTnLst>
                                    <p:set>
                                      <p:cBhvr>
                                        <p:cTn id="250" dur="1" fill="hold">
                                          <p:stCondLst>
                                            <p:cond delay="0"/>
                                          </p:stCondLst>
                                        </p:cTn>
                                        <p:tgtEl>
                                          <p:spTgt spid="149"/>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150"/>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151"/>
                                        </p:tgtEl>
                                        <p:attrNameLst>
                                          <p:attrName>style.visibility</p:attrName>
                                        </p:attrNameLst>
                                      </p:cBhvr>
                                      <p:to>
                                        <p:strVal val="visible"/>
                                      </p:to>
                                    </p:set>
                                  </p:childTnLst>
                                </p:cTn>
                              </p:par>
                              <p:par>
                                <p:cTn id="255" presetID="1" presetClass="entr" presetSubtype="0" fill="hold" grpId="0" nodeType="withEffect">
                                  <p:stCondLst>
                                    <p:cond delay="0"/>
                                  </p:stCondLst>
                                  <p:childTnLst>
                                    <p:set>
                                      <p:cBhvr>
                                        <p:cTn id="256" dur="1" fill="hold">
                                          <p:stCondLst>
                                            <p:cond delay="0"/>
                                          </p:stCondLst>
                                        </p:cTn>
                                        <p:tgtEl>
                                          <p:spTgt spid="152"/>
                                        </p:tgtEl>
                                        <p:attrNameLst>
                                          <p:attrName>style.visibility</p:attrName>
                                        </p:attrNameLst>
                                      </p:cBhvr>
                                      <p:to>
                                        <p:strVal val="visible"/>
                                      </p:to>
                                    </p:set>
                                  </p:childTnLst>
                                </p:cTn>
                              </p:par>
                              <p:par>
                                <p:cTn id="257" presetID="1" presetClass="entr" presetSubtype="0" fill="hold" grpId="0" nodeType="withEffect">
                                  <p:stCondLst>
                                    <p:cond delay="0"/>
                                  </p:stCondLst>
                                  <p:childTnLst>
                                    <p:set>
                                      <p:cBhvr>
                                        <p:cTn id="258" dur="1" fill="hold">
                                          <p:stCondLst>
                                            <p:cond delay="0"/>
                                          </p:stCondLst>
                                        </p:cTn>
                                        <p:tgtEl>
                                          <p:spTgt spid="153"/>
                                        </p:tgtEl>
                                        <p:attrNameLst>
                                          <p:attrName>style.visibility</p:attrName>
                                        </p:attrNameLst>
                                      </p:cBhvr>
                                      <p:to>
                                        <p:strVal val="visible"/>
                                      </p:to>
                                    </p:set>
                                  </p:childTnLst>
                                </p:cTn>
                              </p:par>
                              <p:par>
                                <p:cTn id="259" presetID="1" presetClass="entr" presetSubtype="0" fill="hold" grpId="0" nodeType="withEffect">
                                  <p:stCondLst>
                                    <p:cond delay="0"/>
                                  </p:stCondLst>
                                  <p:childTnLst>
                                    <p:set>
                                      <p:cBhvr>
                                        <p:cTn id="260" dur="1" fill="hold">
                                          <p:stCondLst>
                                            <p:cond delay="0"/>
                                          </p:stCondLst>
                                        </p:cTn>
                                        <p:tgtEl>
                                          <p:spTgt spid="154"/>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155"/>
                                        </p:tgtEl>
                                        <p:attrNameLst>
                                          <p:attrName>style.visibility</p:attrName>
                                        </p:attrNameLst>
                                      </p:cBhvr>
                                      <p:to>
                                        <p:strVal val="visible"/>
                                      </p:to>
                                    </p:set>
                                  </p:childTnLst>
                                </p:cTn>
                              </p:par>
                              <p:par>
                                <p:cTn id="263" presetID="1" presetClass="entr" presetSubtype="0" fill="hold" grpId="0" nodeType="withEffect">
                                  <p:stCondLst>
                                    <p:cond delay="0"/>
                                  </p:stCondLst>
                                  <p:childTnLst>
                                    <p:set>
                                      <p:cBhvr>
                                        <p:cTn id="264" dur="1" fill="hold">
                                          <p:stCondLst>
                                            <p:cond delay="0"/>
                                          </p:stCondLst>
                                        </p:cTn>
                                        <p:tgtEl>
                                          <p:spTgt spid="156"/>
                                        </p:tgtEl>
                                        <p:attrNameLst>
                                          <p:attrName>style.visibility</p:attrName>
                                        </p:attrNameLst>
                                      </p:cBhvr>
                                      <p:to>
                                        <p:strVal val="visible"/>
                                      </p:to>
                                    </p:set>
                                  </p:childTnLst>
                                </p:cTn>
                              </p:par>
                              <p:par>
                                <p:cTn id="265" presetID="1" presetClass="entr" presetSubtype="0" fill="hold" grpId="0" nodeType="withEffect">
                                  <p:stCondLst>
                                    <p:cond delay="0"/>
                                  </p:stCondLst>
                                  <p:childTnLst>
                                    <p:set>
                                      <p:cBhvr>
                                        <p:cTn id="266" dur="1" fill="hold">
                                          <p:stCondLst>
                                            <p:cond delay="0"/>
                                          </p:stCondLst>
                                        </p:cTn>
                                        <p:tgtEl>
                                          <p:spTgt spid="157"/>
                                        </p:tgtEl>
                                        <p:attrNameLst>
                                          <p:attrName>style.visibility</p:attrName>
                                        </p:attrNameLst>
                                      </p:cBhvr>
                                      <p:to>
                                        <p:strVal val="visible"/>
                                      </p:to>
                                    </p:set>
                                  </p:childTnLst>
                                </p:cTn>
                              </p:par>
                              <p:par>
                                <p:cTn id="267" presetID="1" presetClass="entr" presetSubtype="0" fill="hold" grpId="0" nodeType="withEffect">
                                  <p:stCondLst>
                                    <p:cond delay="0"/>
                                  </p:stCondLst>
                                  <p:childTnLst>
                                    <p:set>
                                      <p:cBhvr>
                                        <p:cTn id="268" dur="1" fill="hold">
                                          <p:stCondLst>
                                            <p:cond delay="0"/>
                                          </p:stCondLst>
                                        </p:cTn>
                                        <p:tgtEl>
                                          <p:spTgt spid="158"/>
                                        </p:tgtEl>
                                        <p:attrNameLst>
                                          <p:attrName>style.visibility</p:attrName>
                                        </p:attrNameLst>
                                      </p:cBhvr>
                                      <p:to>
                                        <p:strVal val="visible"/>
                                      </p:to>
                                    </p:set>
                                  </p:childTnLst>
                                </p:cTn>
                              </p:par>
                              <p:par>
                                <p:cTn id="269" presetID="1" presetClass="entr" presetSubtype="0" fill="hold" grpId="0" nodeType="withEffect">
                                  <p:stCondLst>
                                    <p:cond delay="0"/>
                                  </p:stCondLst>
                                  <p:childTnLst>
                                    <p:set>
                                      <p:cBhvr>
                                        <p:cTn id="270" dur="1" fill="hold">
                                          <p:stCondLst>
                                            <p:cond delay="0"/>
                                          </p:stCondLst>
                                        </p:cTn>
                                        <p:tgtEl>
                                          <p:spTgt spid="159"/>
                                        </p:tgtEl>
                                        <p:attrNameLst>
                                          <p:attrName>style.visibility</p:attrName>
                                        </p:attrNameLst>
                                      </p:cBhvr>
                                      <p:to>
                                        <p:strVal val="visible"/>
                                      </p:to>
                                    </p:set>
                                  </p:childTnLst>
                                </p:cTn>
                              </p:par>
                              <p:par>
                                <p:cTn id="271" presetID="1" presetClass="entr" presetSubtype="0" fill="hold" grpId="0" nodeType="withEffect">
                                  <p:stCondLst>
                                    <p:cond delay="0"/>
                                  </p:stCondLst>
                                  <p:childTnLst>
                                    <p:set>
                                      <p:cBhvr>
                                        <p:cTn id="272" dur="1" fill="hold">
                                          <p:stCondLst>
                                            <p:cond delay="0"/>
                                          </p:stCondLst>
                                        </p:cTn>
                                        <p:tgtEl>
                                          <p:spTgt spid="160"/>
                                        </p:tgtEl>
                                        <p:attrNameLst>
                                          <p:attrName>style.visibility</p:attrName>
                                        </p:attrNameLst>
                                      </p:cBhvr>
                                      <p:to>
                                        <p:strVal val="visible"/>
                                      </p:to>
                                    </p:set>
                                  </p:childTnLst>
                                </p:cTn>
                              </p:par>
                              <p:par>
                                <p:cTn id="273" presetID="1" presetClass="entr" presetSubtype="0" fill="hold" grpId="0" nodeType="withEffect">
                                  <p:stCondLst>
                                    <p:cond delay="0"/>
                                  </p:stCondLst>
                                  <p:childTnLst>
                                    <p:set>
                                      <p:cBhvr>
                                        <p:cTn id="274" dur="1" fill="hold">
                                          <p:stCondLst>
                                            <p:cond delay="0"/>
                                          </p:stCondLst>
                                        </p:cTn>
                                        <p:tgtEl>
                                          <p:spTgt spid="161"/>
                                        </p:tgtEl>
                                        <p:attrNameLst>
                                          <p:attrName>style.visibility</p:attrName>
                                        </p:attrNameLst>
                                      </p:cBhvr>
                                      <p:to>
                                        <p:strVal val="visible"/>
                                      </p:to>
                                    </p:set>
                                  </p:childTnLst>
                                </p:cTn>
                              </p:par>
                              <p:par>
                                <p:cTn id="275" presetID="1" presetClass="entr" presetSubtype="0" fill="hold" grpId="0" nodeType="withEffect">
                                  <p:stCondLst>
                                    <p:cond delay="0"/>
                                  </p:stCondLst>
                                  <p:childTnLst>
                                    <p:set>
                                      <p:cBhvr>
                                        <p:cTn id="276" dur="1" fill="hold">
                                          <p:stCondLst>
                                            <p:cond delay="0"/>
                                          </p:stCondLst>
                                        </p:cTn>
                                        <p:tgtEl>
                                          <p:spTgt spid="162"/>
                                        </p:tgtEl>
                                        <p:attrNameLst>
                                          <p:attrName>style.visibility</p:attrName>
                                        </p:attrNameLst>
                                      </p:cBhvr>
                                      <p:to>
                                        <p:strVal val="visible"/>
                                      </p:to>
                                    </p:set>
                                  </p:childTnLst>
                                </p:cTn>
                              </p:par>
                              <p:par>
                                <p:cTn id="277" presetID="1" presetClass="entr" presetSubtype="0" fill="hold" grpId="0" nodeType="withEffect">
                                  <p:stCondLst>
                                    <p:cond delay="0"/>
                                  </p:stCondLst>
                                  <p:childTnLst>
                                    <p:set>
                                      <p:cBhvr>
                                        <p:cTn id="278" dur="1" fill="hold">
                                          <p:stCondLst>
                                            <p:cond delay="0"/>
                                          </p:stCondLst>
                                        </p:cTn>
                                        <p:tgtEl>
                                          <p:spTgt spid="164"/>
                                        </p:tgtEl>
                                        <p:attrNameLst>
                                          <p:attrName>style.visibility</p:attrName>
                                        </p:attrNameLst>
                                      </p:cBhvr>
                                      <p:to>
                                        <p:strVal val="visible"/>
                                      </p:to>
                                    </p:set>
                                  </p:childTnLst>
                                </p:cTn>
                              </p:par>
                              <p:par>
                                <p:cTn id="279" presetID="1" presetClass="entr" presetSubtype="0" fill="hold" grpId="0" nodeType="withEffect">
                                  <p:stCondLst>
                                    <p:cond delay="0"/>
                                  </p:stCondLst>
                                  <p:childTnLst>
                                    <p:set>
                                      <p:cBhvr>
                                        <p:cTn id="280" dur="1" fill="hold">
                                          <p:stCondLst>
                                            <p:cond delay="0"/>
                                          </p:stCondLst>
                                        </p:cTn>
                                        <p:tgtEl>
                                          <p:spTgt spid="163"/>
                                        </p:tgtEl>
                                        <p:attrNameLst>
                                          <p:attrName>style.visibility</p:attrName>
                                        </p:attrNameLst>
                                      </p:cBhvr>
                                      <p:to>
                                        <p:strVal val="visible"/>
                                      </p:to>
                                    </p:set>
                                  </p:childTnLst>
                                </p:cTn>
                              </p:par>
                              <p:par>
                                <p:cTn id="281" presetID="1" presetClass="entr" presetSubtype="0" fill="hold" grpId="0" nodeType="withEffect">
                                  <p:stCondLst>
                                    <p:cond delay="0"/>
                                  </p:stCondLst>
                                  <p:childTnLst>
                                    <p:set>
                                      <p:cBhvr>
                                        <p:cTn id="282" dur="1" fill="hold">
                                          <p:stCondLst>
                                            <p:cond delay="0"/>
                                          </p:stCondLst>
                                        </p:cTn>
                                        <p:tgtEl>
                                          <p:spTgt spid="165"/>
                                        </p:tgtEl>
                                        <p:attrNameLst>
                                          <p:attrName>style.visibility</p:attrName>
                                        </p:attrNameLst>
                                      </p:cBhvr>
                                      <p:to>
                                        <p:strVal val="visible"/>
                                      </p:to>
                                    </p:set>
                                  </p:childTnLst>
                                </p:cTn>
                              </p:par>
                              <p:par>
                                <p:cTn id="283" presetID="1" presetClass="entr" presetSubtype="0" fill="hold" grpId="0" nodeType="withEffect">
                                  <p:stCondLst>
                                    <p:cond delay="0"/>
                                  </p:stCondLst>
                                  <p:childTnLst>
                                    <p:set>
                                      <p:cBhvr>
                                        <p:cTn id="284" dur="1" fill="hold">
                                          <p:stCondLst>
                                            <p:cond delay="0"/>
                                          </p:stCondLst>
                                        </p:cTn>
                                        <p:tgtEl>
                                          <p:spTgt spid="166"/>
                                        </p:tgtEl>
                                        <p:attrNameLst>
                                          <p:attrName>style.visibility</p:attrName>
                                        </p:attrNameLst>
                                      </p:cBhvr>
                                      <p:to>
                                        <p:strVal val="visible"/>
                                      </p:to>
                                    </p:set>
                                  </p:childTnLst>
                                </p:cTn>
                              </p:par>
                              <p:par>
                                <p:cTn id="285" presetID="1" presetClass="entr" presetSubtype="0" fill="hold" grpId="0" nodeType="withEffect">
                                  <p:stCondLst>
                                    <p:cond delay="0"/>
                                  </p:stCondLst>
                                  <p:childTnLst>
                                    <p:set>
                                      <p:cBhvr>
                                        <p:cTn id="286" dur="1" fill="hold">
                                          <p:stCondLst>
                                            <p:cond delay="0"/>
                                          </p:stCondLst>
                                        </p:cTn>
                                        <p:tgtEl>
                                          <p:spTgt spid="167"/>
                                        </p:tgtEl>
                                        <p:attrNameLst>
                                          <p:attrName>style.visibility</p:attrName>
                                        </p:attrNameLst>
                                      </p:cBhvr>
                                      <p:to>
                                        <p:strVal val="visible"/>
                                      </p:to>
                                    </p:set>
                                  </p:childTnLst>
                                </p:cTn>
                              </p:par>
                              <p:par>
                                <p:cTn id="287" presetID="1" presetClass="entr" presetSubtype="0" fill="hold" grpId="0" nodeType="withEffect">
                                  <p:stCondLst>
                                    <p:cond delay="0"/>
                                  </p:stCondLst>
                                  <p:childTnLst>
                                    <p:set>
                                      <p:cBhvr>
                                        <p:cTn id="288" dur="1" fill="hold">
                                          <p:stCondLst>
                                            <p:cond delay="0"/>
                                          </p:stCondLst>
                                        </p:cTn>
                                        <p:tgtEl>
                                          <p:spTgt spid="169"/>
                                        </p:tgtEl>
                                        <p:attrNameLst>
                                          <p:attrName>style.visibility</p:attrName>
                                        </p:attrNameLst>
                                      </p:cBhvr>
                                      <p:to>
                                        <p:strVal val="visible"/>
                                      </p:to>
                                    </p:set>
                                  </p:childTnLst>
                                </p:cTn>
                              </p:par>
                              <p:par>
                                <p:cTn id="289" presetID="1" presetClass="entr" presetSubtype="0" fill="hold" grpId="0" nodeType="withEffect">
                                  <p:stCondLst>
                                    <p:cond delay="0"/>
                                  </p:stCondLst>
                                  <p:childTnLst>
                                    <p:set>
                                      <p:cBhvr>
                                        <p:cTn id="290" dur="1" fill="hold">
                                          <p:stCondLst>
                                            <p:cond delay="0"/>
                                          </p:stCondLst>
                                        </p:cTn>
                                        <p:tgtEl>
                                          <p:spTgt spid="168"/>
                                        </p:tgtEl>
                                        <p:attrNameLst>
                                          <p:attrName>style.visibility</p:attrName>
                                        </p:attrNameLst>
                                      </p:cBhvr>
                                      <p:to>
                                        <p:strVal val="visible"/>
                                      </p:to>
                                    </p:set>
                                  </p:childTnLst>
                                </p:cTn>
                              </p:par>
                              <p:par>
                                <p:cTn id="291" presetID="1" presetClass="entr" presetSubtype="0" fill="hold" grpId="0" nodeType="withEffect">
                                  <p:stCondLst>
                                    <p:cond delay="0"/>
                                  </p:stCondLst>
                                  <p:childTnLst>
                                    <p:set>
                                      <p:cBhvr>
                                        <p:cTn id="292" dur="1" fill="hold">
                                          <p:stCondLst>
                                            <p:cond delay="0"/>
                                          </p:stCondLst>
                                        </p:cTn>
                                        <p:tgtEl>
                                          <p:spTgt spid="170"/>
                                        </p:tgtEl>
                                        <p:attrNameLst>
                                          <p:attrName>style.visibility</p:attrName>
                                        </p:attrNameLst>
                                      </p:cBhvr>
                                      <p:to>
                                        <p:strVal val="visible"/>
                                      </p:to>
                                    </p:set>
                                  </p:childTnLst>
                                </p:cTn>
                              </p:par>
                              <p:par>
                                <p:cTn id="293" presetID="1" presetClass="entr" presetSubtype="0" fill="hold" grpId="0" nodeType="withEffect">
                                  <p:stCondLst>
                                    <p:cond delay="0"/>
                                  </p:stCondLst>
                                  <p:childTnLst>
                                    <p:set>
                                      <p:cBhvr>
                                        <p:cTn id="294" dur="1" fill="hold">
                                          <p:stCondLst>
                                            <p:cond delay="0"/>
                                          </p:stCondLst>
                                        </p:cTn>
                                        <p:tgtEl>
                                          <p:spTgt spid="171"/>
                                        </p:tgtEl>
                                        <p:attrNameLst>
                                          <p:attrName>style.visibility</p:attrName>
                                        </p:attrNameLst>
                                      </p:cBhvr>
                                      <p:to>
                                        <p:strVal val="visible"/>
                                      </p:to>
                                    </p:set>
                                  </p:childTnLst>
                                </p:cTn>
                              </p:par>
                              <p:par>
                                <p:cTn id="295" presetID="1" presetClass="entr" presetSubtype="0" fill="hold" grpId="0" nodeType="withEffect">
                                  <p:stCondLst>
                                    <p:cond delay="0"/>
                                  </p:stCondLst>
                                  <p:childTnLst>
                                    <p:set>
                                      <p:cBhvr>
                                        <p:cTn id="296" dur="1" fill="hold">
                                          <p:stCondLst>
                                            <p:cond delay="0"/>
                                          </p:stCondLst>
                                        </p:cTn>
                                        <p:tgtEl>
                                          <p:spTgt spid="172"/>
                                        </p:tgtEl>
                                        <p:attrNameLst>
                                          <p:attrName>style.visibility</p:attrName>
                                        </p:attrNameLst>
                                      </p:cBhvr>
                                      <p:to>
                                        <p:strVal val="visible"/>
                                      </p:to>
                                    </p:set>
                                  </p:childTnLst>
                                </p:cTn>
                              </p:par>
                              <p:par>
                                <p:cTn id="297" presetID="1" presetClass="entr" presetSubtype="0" fill="hold" grpId="0" nodeType="withEffect">
                                  <p:stCondLst>
                                    <p:cond delay="0"/>
                                  </p:stCondLst>
                                  <p:childTnLst>
                                    <p:set>
                                      <p:cBhvr>
                                        <p:cTn id="298" dur="1" fill="hold">
                                          <p:stCondLst>
                                            <p:cond delay="0"/>
                                          </p:stCondLst>
                                        </p:cTn>
                                        <p:tgtEl>
                                          <p:spTgt spid="173"/>
                                        </p:tgtEl>
                                        <p:attrNameLst>
                                          <p:attrName>style.visibility</p:attrName>
                                        </p:attrNameLst>
                                      </p:cBhvr>
                                      <p:to>
                                        <p:strVal val="visible"/>
                                      </p:to>
                                    </p:set>
                                  </p:childTnLst>
                                </p:cTn>
                              </p:par>
                              <p:par>
                                <p:cTn id="299" presetID="1" presetClass="entr" presetSubtype="0" fill="hold" grpId="0" nodeType="withEffect">
                                  <p:stCondLst>
                                    <p:cond delay="0"/>
                                  </p:stCondLst>
                                  <p:childTnLst>
                                    <p:set>
                                      <p:cBhvr>
                                        <p:cTn id="300" dur="1" fill="hold">
                                          <p:stCondLst>
                                            <p:cond delay="0"/>
                                          </p:stCondLst>
                                        </p:cTn>
                                        <p:tgtEl>
                                          <p:spTgt spid="174"/>
                                        </p:tgtEl>
                                        <p:attrNameLst>
                                          <p:attrName>style.visibility</p:attrName>
                                        </p:attrNameLst>
                                      </p:cBhvr>
                                      <p:to>
                                        <p:strVal val="visible"/>
                                      </p:to>
                                    </p:set>
                                  </p:childTnLst>
                                </p:cTn>
                              </p:par>
                              <p:par>
                                <p:cTn id="301" presetID="1" presetClass="entr" presetSubtype="0" fill="hold" grpId="0" nodeType="withEffect">
                                  <p:stCondLst>
                                    <p:cond delay="0"/>
                                  </p:stCondLst>
                                  <p:childTnLst>
                                    <p:set>
                                      <p:cBhvr>
                                        <p:cTn id="302" dur="1" fill="hold">
                                          <p:stCondLst>
                                            <p:cond delay="0"/>
                                          </p:stCondLst>
                                        </p:cTn>
                                        <p:tgtEl>
                                          <p:spTgt spid="175"/>
                                        </p:tgtEl>
                                        <p:attrNameLst>
                                          <p:attrName>style.visibility</p:attrName>
                                        </p:attrNameLst>
                                      </p:cBhvr>
                                      <p:to>
                                        <p:strVal val="visible"/>
                                      </p:to>
                                    </p:set>
                                  </p:childTnLst>
                                </p:cTn>
                              </p:par>
                              <p:par>
                                <p:cTn id="303" presetID="1" presetClass="entr" presetSubtype="0" fill="hold" grpId="0" nodeType="withEffect">
                                  <p:stCondLst>
                                    <p:cond delay="0"/>
                                  </p:stCondLst>
                                  <p:childTnLst>
                                    <p:set>
                                      <p:cBhvr>
                                        <p:cTn id="304" dur="1" fill="hold">
                                          <p:stCondLst>
                                            <p:cond delay="0"/>
                                          </p:stCondLst>
                                        </p:cTn>
                                        <p:tgtEl>
                                          <p:spTgt spid="176"/>
                                        </p:tgtEl>
                                        <p:attrNameLst>
                                          <p:attrName>style.visibility</p:attrName>
                                        </p:attrNameLst>
                                      </p:cBhvr>
                                      <p:to>
                                        <p:strVal val="visible"/>
                                      </p:to>
                                    </p:set>
                                  </p:childTnLst>
                                </p:cTn>
                              </p:par>
                              <p:par>
                                <p:cTn id="305" presetID="1" presetClass="entr" presetSubtype="0" fill="hold" grpId="0" nodeType="withEffect">
                                  <p:stCondLst>
                                    <p:cond delay="0"/>
                                  </p:stCondLst>
                                  <p:childTnLst>
                                    <p:set>
                                      <p:cBhvr>
                                        <p:cTn id="306" dur="1" fill="hold">
                                          <p:stCondLst>
                                            <p:cond delay="0"/>
                                          </p:stCondLst>
                                        </p:cTn>
                                        <p:tgtEl>
                                          <p:spTgt spid="177"/>
                                        </p:tgtEl>
                                        <p:attrNameLst>
                                          <p:attrName>style.visibility</p:attrName>
                                        </p:attrNameLst>
                                      </p:cBhvr>
                                      <p:to>
                                        <p:strVal val="visible"/>
                                      </p:to>
                                    </p:set>
                                  </p:childTnLst>
                                </p:cTn>
                              </p:par>
                              <p:par>
                                <p:cTn id="307" presetID="1" presetClass="entr" presetSubtype="0" fill="hold" grpId="0" nodeType="withEffect">
                                  <p:stCondLst>
                                    <p:cond delay="0"/>
                                  </p:stCondLst>
                                  <p:childTnLst>
                                    <p:set>
                                      <p:cBhvr>
                                        <p:cTn id="308" dur="1" fill="hold">
                                          <p:stCondLst>
                                            <p:cond delay="0"/>
                                          </p:stCondLst>
                                        </p:cTn>
                                        <p:tgtEl>
                                          <p:spTgt spid="178"/>
                                        </p:tgtEl>
                                        <p:attrNameLst>
                                          <p:attrName>style.visibility</p:attrName>
                                        </p:attrNameLst>
                                      </p:cBhvr>
                                      <p:to>
                                        <p:strVal val="visible"/>
                                      </p:to>
                                    </p:set>
                                  </p:childTnLst>
                                </p:cTn>
                              </p:par>
                              <p:par>
                                <p:cTn id="309" presetID="1" presetClass="entr" presetSubtype="0" fill="hold" grpId="0" nodeType="withEffect">
                                  <p:stCondLst>
                                    <p:cond delay="0"/>
                                  </p:stCondLst>
                                  <p:childTnLst>
                                    <p:set>
                                      <p:cBhvr>
                                        <p:cTn id="310" dur="1" fill="hold">
                                          <p:stCondLst>
                                            <p:cond delay="0"/>
                                          </p:stCondLst>
                                        </p:cTn>
                                        <p:tgtEl>
                                          <p:spTgt spid="179"/>
                                        </p:tgtEl>
                                        <p:attrNameLst>
                                          <p:attrName>style.visibility</p:attrName>
                                        </p:attrNameLst>
                                      </p:cBhvr>
                                      <p:to>
                                        <p:strVal val="visible"/>
                                      </p:to>
                                    </p:set>
                                  </p:childTnLst>
                                </p:cTn>
                              </p:par>
                              <p:par>
                                <p:cTn id="311" presetID="1" presetClass="entr" presetSubtype="0" fill="hold" grpId="0" nodeType="withEffect">
                                  <p:stCondLst>
                                    <p:cond delay="0"/>
                                  </p:stCondLst>
                                  <p:childTnLst>
                                    <p:set>
                                      <p:cBhvr>
                                        <p:cTn id="312" dur="1" fill="hold">
                                          <p:stCondLst>
                                            <p:cond delay="0"/>
                                          </p:stCondLst>
                                        </p:cTn>
                                        <p:tgtEl>
                                          <p:spTgt spid="181"/>
                                        </p:tgtEl>
                                        <p:attrNameLst>
                                          <p:attrName>style.visibility</p:attrName>
                                        </p:attrNameLst>
                                      </p:cBhvr>
                                      <p:to>
                                        <p:strVal val="visible"/>
                                      </p:to>
                                    </p:set>
                                  </p:childTnLst>
                                </p:cTn>
                              </p:par>
                              <p:par>
                                <p:cTn id="313" presetID="1" presetClass="entr" presetSubtype="0" fill="hold" grpId="0" nodeType="withEffect">
                                  <p:stCondLst>
                                    <p:cond delay="0"/>
                                  </p:stCondLst>
                                  <p:childTnLst>
                                    <p:set>
                                      <p:cBhvr>
                                        <p:cTn id="314" dur="1" fill="hold">
                                          <p:stCondLst>
                                            <p:cond delay="0"/>
                                          </p:stCondLst>
                                        </p:cTn>
                                        <p:tgtEl>
                                          <p:spTgt spid="180"/>
                                        </p:tgtEl>
                                        <p:attrNameLst>
                                          <p:attrName>style.visibility</p:attrName>
                                        </p:attrNameLst>
                                      </p:cBhvr>
                                      <p:to>
                                        <p:strVal val="visible"/>
                                      </p:to>
                                    </p:set>
                                  </p:childTnLst>
                                </p:cTn>
                              </p:par>
                              <p:par>
                                <p:cTn id="315" presetID="1" presetClass="entr" presetSubtype="0" fill="hold" grpId="0" nodeType="withEffect">
                                  <p:stCondLst>
                                    <p:cond delay="0"/>
                                  </p:stCondLst>
                                  <p:childTnLst>
                                    <p:set>
                                      <p:cBhvr>
                                        <p:cTn id="316" dur="1" fill="hold">
                                          <p:stCondLst>
                                            <p:cond delay="0"/>
                                          </p:stCondLst>
                                        </p:cTn>
                                        <p:tgtEl>
                                          <p:spTgt spid="182"/>
                                        </p:tgtEl>
                                        <p:attrNameLst>
                                          <p:attrName>style.visibility</p:attrName>
                                        </p:attrNameLst>
                                      </p:cBhvr>
                                      <p:to>
                                        <p:strVal val="visible"/>
                                      </p:to>
                                    </p:set>
                                  </p:childTnLst>
                                </p:cTn>
                              </p:par>
                              <p:par>
                                <p:cTn id="317" presetID="1" presetClass="entr" presetSubtype="0" fill="hold" grpId="0" nodeType="withEffect">
                                  <p:stCondLst>
                                    <p:cond delay="0"/>
                                  </p:stCondLst>
                                  <p:childTnLst>
                                    <p:set>
                                      <p:cBhvr>
                                        <p:cTn id="318" dur="1" fill="hold">
                                          <p:stCondLst>
                                            <p:cond delay="0"/>
                                          </p:stCondLst>
                                        </p:cTn>
                                        <p:tgtEl>
                                          <p:spTgt spid="183"/>
                                        </p:tgtEl>
                                        <p:attrNameLst>
                                          <p:attrName>style.visibility</p:attrName>
                                        </p:attrNameLst>
                                      </p:cBhvr>
                                      <p:to>
                                        <p:strVal val="visible"/>
                                      </p:to>
                                    </p:set>
                                  </p:childTnLst>
                                </p:cTn>
                              </p:par>
                              <p:par>
                                <p:cTn id="319" presetID="1" presetClass="entr" presetSubtype="0" fill="hold" grpId="0" nodeType="withEffect">
                                  <p:stCondLst>
                                    <p:cond delay="0"/>
                                  </p:stCondLst>
                                  <p:childTnLst>
                                    <p:set>
                                      <p:cBhvr>
                                        <p:cTn id="320" dur="1" fill="hold">
                                          <p:stCondLst>
                                            <p:cond delay="0"/>
                                          </p:stCondLst>
                                        </p:cTn>
                                        <p:tgtEl>
                                          <p:spTgt spid="184"/>
                                        </p:tgtEl>
                                        <p:attrNameLst>
                                          <p:attrName>style.visibility</p:attrName>
                                        </p:attrNameLst>
                                      </p:cBhvr>
                                      <p:to>
                                        <p:strVal val="visible"/>
                                      </p:to>
                                    </p:set>
                                  </p:childTnLst>
                                </p:cTn>
                              </p:par>
                              <p:par>
                                <p:cTn id="321" presetID="1" presetClass="entr" presetSubtype="0" fill="hold" grpId="0" nodeType="withEffect">
                                  <p:stCondLst>
                                    <p:cond delay="0"/>
                                  </p:stCondLst>
                                  <p:childTnLst>
                                    <p:set>
                                      <p:cBhvr>
                                        <p:cTn id="322" dur="1" fill="hold">
                                          <p:stCondLst>
                                            <p:cond delay="0"/>
                                          </p:stCondLst>
                                        </p:cTn>
                                        <p:tgtEl>
                                          <p:spTgt spid="185"/>
                                        </p:tgtEl>
                                        <p:attrNameLst>
                                          <p:attrName>style.visibility</p:attrName>
                                        </p:attrNameLst>
                                      </p:cBhvr>
                                      <p:to>
                                        <p:strVal val="visible"/>
                                      </p:to>
                                    </p:set>
                                  </p:childTnLst>
                                </p:cTn>
                              </p:par>
                              <p:par>
                                <p:cTn id="323" presetID="1" presetClass="entr" presetSubtype="0" fill="hold" grpId="0" nodeType="withEffect">
                                  <p:stCondLst>
                                    <p:cond delay="0"/>
                                  </p:stCondLst>
                                  <p:childTnLst>
                                    <p:set>
                                      <p:cBhvr>
                                        <p:cTn id="324" dur="1" fill="hold">
                                          <p:stCondLst>
                                            <p:cond delay="0"/>
                                          </p:stCondLst>
                                        </p:cTn>
                                        <p:tgtEl>
                                          <p:spTgt spid="186"/>
                                        </p:tgtEl>
                                        <p:attrNameLst>
                                          <p:attrName>style.visibility</p:attrName>
                                        </p:attrNameLst>
                                      </p:cBhvr>
                                      <p:to>
                                        <p:strVal val="visible"/>
                                      </p:to>
                                    </p:set>
                                  </p:childTnLst>
                                </p:cTn>
                              </p:par>
                              <p:par>
                                <p:cTn id="325" presetID="1" presetClass="entr" presetSubtype="0" fill="hold" grpId="0" nodeType="withEffect">
                                  <p:stCondLst>
                                    <p:cond delay="0"/>
                                  </p:stCondLst>
                                  <p:childTnLst>
                                    <p:set>
                                      <p:cBhvr>
                                        <p:cTn id="326" dur="1" fill="hold">
                                          <p:stCondLst>
                                            <p:cond delay="0"/>
                                          </p:stCondLst>
                                        </p:cTn>
                                        <p:tgtEl>
                                          <p:spTgt spid="187"/>
                                        </p:tgtEl>
                                        <p:attrNameLst>
                                          <p:attrName>style.visibility</p:attrName>
                                        </p:attrNameLst>
                                      </p:cBhvr>
                                      <p:to>
                                        <p:strVal val="visible"/>
                                      </p:to>
                                    </p:set>
                                  </p:childTnLst>
                                </p:cTn>
                              </p:par>
                              <p:par>
                                <p:cTn id="327" presetID="1" presetClass="entr" presetSubtype="0" fill="hold" grpId="0" nodeType="withEffect">
                                  <p:stCondLst>
                                    <p:cond delay="0"/>
                                  </p:stCondLst>
                                  <p:childTnLst>
                                    <p:set>
                                      <p:cBhvr>
                                        <p:cTn id="328" dur="1" fill="hold">
                                          <p:stCondLst>
                                            <p:cond delay="0"/>
                                          </p:stCondLst>
                                        </p:cTn>
                                        <p:tgtEl>
                                          <p:spTgt spid="190"/>
                                        </p:tgtEl>
                                        <p:attrNameLst>
                                          <p:attrName>style.visibility</p:attrName>
                                        </p:attrNameLst>
                                      </p:cBhvr>
                                      <p:to>
                                        <p:strVal val="visible"/>
                                      </p:to>
                                    </p:set>
                                  </p:childTnLst>
                                </p:cTn>
                              </p:par>
                              <p:par>
                                <p:cTn id="329" presetID="1" presetClass="entr" presetSubtype="0" fill="hold" grpId="0" nodeType="withEffect">
                                  <p:stCondLst>
                                    <p:cond delay="0"/>
                                  </p:stCondLst>
                                  <p:childTnLst>
                                    <p:set>
                                      <p:cBhvr>
                                        <p:cTn id="330" dur="1" fill="hold">
                                          <p:stCondLst>
                                            <p:cond delay="0"/>
                                          </p:stCondLst>
                                        </p:cTn>
                                        <p:tgtEl>
                                          <p:spTgt spid="191"/>
                                        </p:tgtEl>
                                        <p:attrNameLst>
                                          <p:attrName>style.visibility</p:attrName>
                                        </p:attrNameLst>
                                      </p:cBhvr>
                                      <p:to>
                                        <p:strVal val="visible"/>
                                      </p:to>
                                    </p:set>
                                  </p:childTnLst>
                                </p:cTn>
                              </p:par>
                            </p:childTnLst>
                          </p:cTn>
                        </p:par>
                      </p:childTnLst>
                    </p:cTn>
                  </p:par>
                  <p:par>
                    <p:cTn id="331" fill="hold">
                      <p:stCondLst>
                        <p:cond delay="indefinite"/>
                      </p:stCondLst>
                      <p:childTnLst>
                        <p:par>
                          <p:cTn id="332" fill="hold">
                            <p:stCondLst>
                              <p:cond delay="0"/>
                            </p:stCondLst>
                            <p:childTnLst>
                              <p:par>
                                <p:cTn id="333" presetID="1" presetClass="entr" presetSubtype="0" fill="hold" grpId="0" nodeType="clickEffect">
                                  <p:stCondLst>
                                    <p:cond delay="0"/>
                                  </p:stCondLst>
                                  <p:childTnLst>
                                    <p:set>
                                      <p:cBhvr>
                                        <p:cTn id="334"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p:bldP spid="190" grpId="0" animBg="1"/>
      <p:bldP spid="191" grpId="0"/>
      <p:bldP spid="19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txBox="1">
            <a:spLocks/>
          </p:cNvSpPr>
          <p:nvPr/>
        </p:nvSpPr>
        <p:spPr>
          <a:xfrm>
            <a:off x="11027572" y="6308726"/>
            <a:ext cx="469108" cy="144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Sentinel SSm Book"/>
              </a:rPr>
              <a:t>Date</a:t>
            </a:r>
            <a:endParaRPr lang="en-GB" dirty="0">
              <a:latin typeface="Sentinel SSm Book"/>
            </a:endParaRPr>
          </a:p>
        </p:txBody>
      </p:sp>
      <p:sp>
        <p:nvSpPr>
          <p:cNvPr id="7" name="Footer Placeholder 3"/>
          <p:cNvSpPr txBox="1">
            <a:spLocks/>
          </p:cNvSpPr>
          <p:nvPr/>
        </p:nvSpPr>
        <p:spPr>
          <a:xfrm>
            <a:off x="6098315" y="6308726"/>
            <a:ext cx="4905442" cy="144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Sentinel SSm Book"/>
              </a:rPr>
              <a:t>Document Title</a:t>
            </a:r>
          </a:p>
        </p:txBody>
      </p:sp>
      <p:sp>
        <p:nvSpPr>
          <p:cNvPr id="8" name="Slide Number Placeholder 4"/>
          <p:cNvSpPr txBox="1">
            <a:spLocks/>
          </p:cNvSpPr>
          <p:nvPr/>
        </p:nvSpPr>
        <p:spPr>
          <a:xfrm>
            <a:off x="11532394" y="6308726"/>
            <a:ext cx="243521" cy="144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75849A-DCBB-42F1-AFA6-094BC757D811}" type="slidenum">
              <a:rPr lang="en-GB" smtClean="0">
                <a:latin typeface="Sentinel SSm Book"/>
              </a:rPr>
              <a:pPr/>
              <a:t>2</a:t>
            </a:fld>
            <a:endParaRPr lang="en-GB" dirty="0">
              <a:latin typeface="Sentinel SSm Book"/>
            </a:endParaRPr>
          </a:p>
        </p:txBody>
      </p:sp>
      <p:sp>
        <p:nvSpPr>
          <p:cNvPr id="9" name="Rectangle 8"/>
          <p:cNvSpPr/>
          <p:nvPr/>
        </p:nvSpPr>
        <p:spPr>
          <a:xfrm>
            <a:off x="727" y="6043136"/>
            <a:ext cx="12195175"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pic>
        <p:nvPicPr>
          <p:cNvPr id="10" name="Picture 9"/>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6000" contrast="-39000"/>
                    </a14:imgEffect>
                  </a14:imgLayer>
                </a14:imgProps>
              </a:ext>
              <a:ext uri="{28A0092B-C50C-407E-A947-70E740481C1C}">
                <a14:useLocalDpi xmlns:a14="http://schemas.microsoft.com/office/drawing/2010/main"/>
              </a:ext>
            </a:extLst>
          </a:blip>
          <a:srcRect/>
          <a:stretch/>
        </p:blipFill>
        <p:spPr>
          <a:xfrm>
            <a:off x="0" y="7394"/>
            <a:ext cx="12195175" cy="6858702"/>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3940" y="6525365"/>
            <a:ext cx="1133440" cy="151055"/>
          </a:xfrm>
          <a:prstGeom prst="rect">
            <a:avLst/>
          </a:prstGeom>
        </p:spPr>
      </p:pic>
      <p:sp>
        <p:nvSpPr>
          <p:cNvPr id="12" name="TextBox 11"/>
          <p:cNvSpPr txBox="1"/>
          <p:nvPr/>
        </p:nvSpPr>
        <p:spPr>
          <a:xfrm>
            <a:off x="84961" y="211015"/>
            <a:ext cx="7330072" cy="707886"/>
          </a:xfrm>
          <a:prstGeom prst="rect">
            <a:avLst/>
          </a:prstGeom>
          <a:noFill/>
        </p:spPr>
        <p:txBody>
          <a:bodyPr wrap="square" rtlCol="0">
            <a:spAutoFit/>
          </a:bodyPr>
          <a:lstStyle/>
          <a:p>
            <a:r>
              <a:rPr lang="en-GB" sz="4000" b="1" dirty="0">
                <a:solidFill>
                  <a:schemeClr val="bg1"/>
                </a:solidFill>
                <a:latin typeface="Brown-Regular"/>
                <a:cs typeface="Brown-Regular"/>
              </a:rPr>
              <a:t>Who we’ve been talking to…</a:t>
            </a:r>
          </a:p>
        </p:txBody>
      </p:sp>
      <p:sp>
        <p:nvSpPr>
          <p:cNvPr id="13" name="Rectangle 12"/>
          <p:cNvSpPr/>
          <p:nvPr/>
        </p:nvSpPr>
        <p:spPr>
          <a:xfrm>
            <a:off x="-727" y="4020207"/>
            <a:ext cx="12195902" cy="1261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pic>
        <p:nvPicPr>
          <p:cNvPr id="14" name="Picture 4" descr="http://www.utalkmarketing.com/ServiceProfile/Logos/012-brand-science.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40331" y="4345277"/>
            <a:ext cx="1555496" cy="59348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smartlocalmarketing.co.uk/wp-content/uploads/2014/06/talon.pn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2449589" y="4363565"/>
            <a:ext cx="1570377" cy="59057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315774" y="4345277"/>
            <a:ext cx="1218253" cy="674901"/>
          </a:xfrm>
          <a:prstGeom prst="rect">
            <a:avLst/>
          </a:prstGeom>
        </p:spPr>
      </p:pic>
      <p:pic>
        <p:nvPicPr>
          <p:cNvPr id="17" name="Picture 2" descr="http://www.route.org.uk/themes/postar/front-end/gfx/build/route-logo.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796569" y="4294611"/>
            <a:ext cx="1460953" cy="67636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s://www.heralduk.com/wp-content/uploads/2015/02/ebiquity-logo-2.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483488" y="4495336"/>
            <a:ext cx="1446039" cy="41135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www.resealroofingnsw.com.au/images/logos/l-ipg.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343329" y="4182023"/>
            <a:ext cx="751287" cy="90154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0468629" y="4462394"/>
            <a:ext cx="1492272" cy="487574"/>
          </a:xfrm>
          <a:prstGeom prst="rect">
            <a:avLst/>
          </a:prstGeom>
        </p:spPr>
      </p:pic>
    </p:spTree>
    <p:extLst>
      <p:ext uri="{BB962C8B-B14F-4D97-AF65-F5344CB8AC3E}">
        <p14:creationId xmlns:p14="http://schemas.microsoft.com/office/powerpoint/2010/main" val="2742009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8" y="0"/>
            <a:ext cx="12195174" cy="685800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3940" y="6525365"/>
            <a:ext cx="1133440" cy="151055"/>
          </a:xfrm>
          <a:prstGeom prst="rect">
            <a:avLst/>
          </a:prstGeom>
        </p:spPr>
      </p:pic>
      <p:sp>
        <p:nvSpPr>
          <p:cNvPr id="6" name="Rectangle 5"/>
          <p:cNvSpPr/>
          <p:nvPr/>
        </p:nvSpPr>
        <p:spPr>
          <a:xfrm>
            <a:off x="6867938" y="2489721"/>
            <a:ext cx="5300417" cy="2539479"/>
          </a:xfrm>
          <a:prstGeom prst="rect">
            <a:avLst/>
          </a:prstGeom>
          <a:solidFill>
            <a:srgbClr val="00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7" name="Title 1"/>
          <p:cNvSpPr txBox="1">
            <a:spLocks/>
          </p:cNvSpPr>
          <p:nvPr/>
        </p:nvSpPr>
        <p:spPr>
          <a:xfrm>
            <a:off x="6873377" y="2653031"/>
            <a:ext cx="5036638" cy="146238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a:lstStyle>
          <a:p>
            <a:r>
              <a:rPr lang="en-GB" sz="4000" dirty="0">
                <a:solidFill>
                  <a:schemeClr val="bg1"/>
                </a:solidFill>
                <a:latin typeface="Brown-Regular"/>
              </a:rPr>
              <a:t>New case studies, using ROUTE data, are arriving all the time…</a:t>
            </a:r>
          </a:p>
          <a:p>
            <a:endParaRPr lang="en-GB" sz="4000" dirty="0">
              <a:solidFill>
                <a:schemeClr val="bg1"/>
              </a:solidFill>
              <a:latin typeface="Arial Black" panose="020B0A04020102020204" pitchFamily="34" charset="0"/>
            </a:endParaRPr>
          </a:p>
          <a:p>
            <a:r>
              <a:rPr lang="en-GB" sz="4000" dirty="0">
                <a:solidFill>
                  <a:schemeClr val="bg1"/>
                </a:solidFill>
                <a:latin typeface="Brown-Regular"/>
              </a:rPr>
              <a:t>	</a:t>
            </a:r>
          </a:p>
        </p:txBody>
      </p:sp>
    </p:spTree>
    <p:extLst>
      <p:ext uri="{BB962C8B-B14F-4D97-AF65-F5344CB8AC3E}">
        <p14:creationId xmlns:p14="http://schemas.microsoft.com/office/powerpoint/2010/main" val="636011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3941" y="211015"/>
            <a:ext cx="7330072" cy="954107"/>
          </a:xfrm>
          <a:prstGeom prst="rect">
            <a:avLst/>
          </a:prstGeom>
          <a:noFill/>
        </p:spPr>
        <p:txBody>
          <a:bodyPr wrap="square" rtlCol="0">
            <a:spAutoFit/>
          </a:bodyPr>
          <a:lstStyle/>
          <a:p>
            <a:r>
              <a:rPr lang="en-GB" sz="2800" b="1" dirty="0">
                <a:solidFill>
                  <a:schemeClr val="accent5"/>
                </a:solidFill>
                <a:latin typeface="Brown-Regular"/>
              </a:rPr>
              <a:t>Talon &amp; Brand Science meta data study –</a:t>
            </a:r>
          </a:p>
          <a:p>
            <a:r>
              <a:rPr lang="en-GB" sz="2800" b="1" dirty="0">
                <a:solidFill>
                  <a:schemeClr val="accent5"/>
                </a:solidFill>
                <a:latin typeface="Brown-Regular"/>
              </a:rPr>
              <a:t>Methodology</a:t>
            </a:r>
          </a:p>
        </p:txBody>
      </p:sp>
      <p:pic>
        <p:nvPicPr>
          <p:cNvPr id="5" name="Picture 4" descr="http://www.utalkmarketing.com/ServiceProfile/Logos/012-brand-scienc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631589" y="237042"/>
            <a:ext cx="1145173" cy="4369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smartlocalmarketing.co.uk/wp-content/uploads/2014/06/talon.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1003756" y="272089"/>
            <a:ext cx="1068629" cy="40188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1642427"/>
            <a:ext cx="6117021" cy="720945"/>
          </a:xfrm>
          <a:prstGeom prst="rect">
            <a:avLst/>
          </a:prstGeom>
          <a:solidFill>
            <a:srgbClr val="00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8" name="Title 1"/>
          <p:cNvSpPr txBox="1">
            <a:spLocks/>
          </p:cNvSpPr>
          <p:nvPr/>
        </p:nvSpPr>
        <p:spPr>
          <a:xfrm>
            <a:off x="238349" y="1754972"/>
            <a:ext cx="7808373" cy="147002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a:lstStyle>
          <a:p>
            <a:r>
              <a:rPr lang="en-GB" sz="3200" dirty="0">
                <a:solidFill>
                  <a:schemeClr val="bg1"/>
                </a:solidFill>
                <a:latin typeface="Brown-Regular"/>
              </a:rPr>
              <a:t>Focused </a:t>
            </a:r>
            <a:r>
              <a:rPr lang="en-GB" sz="3600" dirty="0">
                <a:solidFill>
                  <a:schemeClr val="bg1"/>
                </a:solidFill>
                <a:latin typeface="Brown-Regular"/>
              </a:rPr>
              <a:t>on 211 campaigns</a:t>
            </a:r>
          </a:p>
        </p:txBody>
      </p:sp>
      <p:sp>
        <p:nvSpPr>
          <p:cNvPr id="9" name="Rectangle 8"/>
          <p:cNvSpPr/>
          <p:nvPr/>
        </p:nvSpPr>
        <p:spPr>
          <a:xfrm>
            <a:off x="-2" y="2738960"/>
            <a:ext cx="7287067" cy="720945"/>
          </a:xfrm>
          <a:prstGeom prst="rect">
            <a:avLst/>
          </a:prstGeom>
          <a:solidFill>
            <a:srgbClr val="00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0" name="Title 1"/>
          <p:cNvSpPr txBox="1">
            <a:spLocks/>
          </p:cNvSpPr>
          <p:nvPr/>
        </p:nvSpPr>
        <p:spPr>
          <a:xfrm>
            <a:off x="210213" y="2886023"/>
            <a:ext cx="7808373" cy="147002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a:lstStyle>
          <a:p>
            <a:r>
              <a:rPr lang="en-GB" sz="3200" dirty="0">
                <a:solidFill>
                  <a:schemeClr val="bg1"/>
                </a:solidFill>
                <a:latin typeface="Brown-Regular"/>
              </a:rPr>
              <a:t>160 campaigns with OOH in the mix</a:t>
            </a:r>
            <a:endParaRPr lang="en-GB" sz="3600" dirty="0">
              <a:solidFill>
                <a:schemeClr val="bg1"/>
              </a:solidFill>
              <a:latin typeface="Brown-Regular"/>
            </a:endParaRPr>
          </a:p>
        </p:txBody>
      </p:sp>
      <p:sp>
        <p:nvSpPr>
          <p:cNvPr id="11" name="Rectangle 10"/>
          <p:cNvSpPr/>
          <p:nvPr/>
        </p:nvSpPr>
        <p:spPr>
          <a:xfrm>
            <a:off x="-1" y="3810302"/>
            <a:ext cx="7835463" cy="720945"/>
          </a:xfrm>
          <a:prstGeom prst="rect">
            <a:avLst/>
          </a:prstGeom>
          <a:solidFill>
            <a:srgbClr val="00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2" name="Title 1"/>
          <p:cNvSpPr txBox="1">
            <a:spLocks/>
          </p:cNvSpPr>
          <p:nvPr/>
        </p:nvSpPr>
        <p:spPr>
          <a:xfrm>
            <a:off x="238348" y="3952476"/>
            <a:ext cx="8596163" cy="147002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a:lstStyle>
          <a:p>
            <a:r>
              <a:rPr lang="en-GB" sz="3200" dirty="0">
                <a:solidFill>
                  <a:schemeClr val="bg1"/>
                </a:solidFill>
                <a:latin typeface="Brown-Regular"/>
              </a:rPr>
              <a:t>Campaigns were live between 2012-15</a:t>
            </a:r>
            <a:endParaRPr lang="en-GB" sz="3600" dirty="0">
              <a:solidFill>
                <a:schemeClr val="bg1"/>
              </a:solidFill>
              <a:latin typeface="Brown-Regular"/>
            </a:endParaRPr>
          </a:p>
        </p:txBody>
      </p:sp>
      <p:sp>
        <p:nvSpPr>
          <p:cNvPr id="13" name="Rectangle 12"/>
          <p:cNvSpPr/>
          <p:nvPr/>
        </p:nvSpPr>
        <p:spPr>
          <a:xfrm>
            <a:off x="0" y="4899145"/>
            <a:ext cx="11650717" cy="720945"/>
          </a:xfrm>
          <a:prstGeom prst="rect">
            <a:avLst/>
          </a:prstGeom>
          <a:solidFill>
            <a:srgbClr val="00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4" name="Title 1"/>
          <p:cNvSpPr txBox="1">
            <a:spLocks/>
          </p:cNvSpPr>
          <p:nvPr/>
        </p:nvSpPr>
        <p:spPr>
          <a:xfrm>
            <a:off x="238349" y="5029252"/>
            <a:ext cx="11537566" cy="147002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a:lstStyle>
          <a:p>
            <a:r>
              <a:rPr lang="en-GB" sz="3200" dirty="0">
                <a:solidFill>
                  <a:schemeClr val="bg1"/>
                </a:solidFill>
                <a:latin typeface="Brown-Regular"/>
              </a:rPr>
              <a:t>Most campaigns used ROUTE data for OOH measurement </a:t>
            </a:r>
            <a:endParaRPr lang="en-GB" sz="3600" dirty="0">
              <a:solidFill>
                <a:schemeClr val="bg1"/>
              </a:solidFill>
              <a:latin typeface="Brown-Regular"/>
            </a:endParaRPr>
          </a:p>
        </p:txBody>
      </p:sp>
    </p:spTree>
    <p:extLst>
      <p:ext uri="{BB962C8B-B14F-4D97-AF65-F5344CB8AC3E}">
        <p14:creationId xmlns:p14="http://schemas.microsoft.com/office/powerpoint/2010/main" val="15730283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smartlocalmarketing.co.uk/wp-content/uploads/2014/06/talon.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1003756" y="272089"/>
            <a:ext cx="1068629" cy="4018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www.utalkmarketing.com/ServiceProfile/Logos/012-brand-science.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631589" y="237042"/>
            <a:ext cx="1145173" cy="43692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96145" y="249001"/>
            <a:ext cx="7623552" cy="954107"/>
          </a:xfrm>
          <a:prstGeom prst="rect">
            <a:avLst/>
          </a:prstGeom>
          <a:noFill/>
        </p:spPr>
        <p:txBody>
          <a:bodyPr wrap="square" rtlCol="0">
            <a:spAutoFit/>
          </a:bodyPr>
          <a:lstStyle/>
          <a:p>
            <a:r>
              <a:rPr lang="en-GB" sz="2800" b="1" dirty="0">
                <a:solidFill>
                  <a:schemeClr val="accent5"/>
                </a:solidFill>
                <a:latin typeface="Brown-Regular"/>
              </a:rPr>
              <a:t>Talon/Brand Science research – there is high variation in OOH campaigns.</a:t>
            </a:r>
          </a:p>
        </p:txBody>
      </p:sp>
      <p:pic>
        <p:nvPicPr>
          <p:cNvPr id="16" name="Picture 1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83506" y="1486824"/>
            <a:ext cx="6019395" cy="4475121"/>
          </a:xfrm>
          <a:prstGeom prst="rect">
            <a:avLst/>
          </a:prstGeom>
        </p:spPr>
      </p:pic>
      <p:sp>
        <p:nvSpPr>
          <p:cNvPr id="17" name="TextBox 16"/>
          <p:cNvSpPr txBox="1"/>
          <p:nvPr/>
        </p:nvSpPr>
        <p:spPr>
          <a:xfrm rot="16200000">
            <a:off x="1571443" y="3555107"/>
            <a:ext cx="2773805" cy="338554"/>
          </a:xfrm>
          <a:prstGeom prst="rect">
            <a:avLst/>
          </a:prstGeom>
          <a:noFill/>
        </p:spPr>
        <p:txBody>
          <a:bodyPr wrap="square" rtlCol="0">
            <a:spAutoFit/>
          </a:bodyPr>
          <a:lstStyle/>
          <a:p>
            <a:pPr algn="ctr"/>
            <a:r>
              <a:rPr lang="en-GB" sz="1600" b="1" dirty="0">
                <a:solidFill>
                  <a:srgbClr val="000000"/>
                </a:solidFill>
                <a:latin typeface="Century Gothic" panose="020B0502020202020204" pitchFamily="34" charset="0"/>
              </a:rPr>
              <a:t>Revenue (£m)</a:t>
            </a:r>
          </a:p>
        </p:txBody>
      </p:sp>
    </p:spTree>
    <p:extLst>
      <p:ext uri="{BB962C8B-B14F-4D97-AF65-F5344CB8AC3E}">
        <p14:creationId xmlns:p14="http://schemas.microsoft.com/office/powerpoint/2010/main" val="1308182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smartlocalmarketing.co.uk/wp-content/uploads/2014/06/talon.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1003756" y="272089"/>
            <a:ext cx="1068629" cy="4018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www.utalkmarketing.com/ServiceProfile/Logos/012-brand-science.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631589" y="237042"/>
            <a:ext cx="1145173" cy="4369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6145" y="249001"/>
            <a:ext cx="7155886" cy="1384995"/>
          </a:xfrm>
          <a:prstGeom prst="rect">
            <a:avLst/>
          </a:prstGeom>
          <a:noFill/>
        </p:spPr>
        <p:txBody>
          <a:bodyPr wrap="square" rtlCol="0">
            <a:spAutoFit/>
          </a:bodyPr>
          <a:lstStyle/>
          <a:p>
            <a:pPr algn="just"/>
            <a:r>
              <a:rPr lang="en-GB" sz="2800" b="1" dirty="0">
                <a:solidFill>
                  <a:schemeClr val="accent5"/>
                </a:solidFill>
                <a:latin typeface="Brown-Regular"/>
              </a:rPr>
              <a:t>Talon &amp; Brand Science Research – when properly measured OOH delivers strong ROI performance.</a:t>
            </a:r>
          </a:p>
        </p:txBody>
      </p:sp>
      <p:pic>
        <p:nvPicPr>
          <p:cNvPr id="15" name="Picture 14"/>
          <p:cNvPicPr>
            <a:picLocks noChangeAspect="1"/>
          </p:cNvPicPr>
          <p:nvPr/>
        </p:nvPicPr>
        <p:blipFill>
          <a:blip r:embed="rId5"/>
          <a:stretch>
            <a:fillRect/>
          </a:stretch>
        </p:blipFill>
        <p:spPr>
          <a:xfrm>
            <a:off x="2827422" y="2084470"/>
            <a:ext cx="6361382" cy="3939077"/>
          </a:xfrm>
          <a:prstGeom prst="rect">
            <a:avLst/>
          </a:prstGeom>
        </p:spPr>
      </p:pic>
    </p:spTree>
    <p:extLst>
      <p:ext uri="{BB962C8B-B14F-4D97-AF65-F5344CB8AC3E}">
        <p14:creationId xmlns:p14="http://schemas.microsoft.com/office/powerpoint/2010/main" val="3633501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144" y="249001"/>
            <a:ext cx="6808159" cy="954107"/>
          </a:xfrm>
          <a:prstGeom prst="rect">
            <a:avLst/>
          </a:prstGeom>
          <a:noFill/>
        </p:spPr>
        <p:txBody>
          <a:bodyPr wrap="square" rtlCol="0">
            <a:spAutoFit/>
          </a:bodyPr>
          <a:lstStyle/>
          <a:p>
            <a:r>
              <a:rPr lang="en-GB" sz="2800" b="1" dirty="0">
                <a:solidFill>
                  <a:schemeClr val="accent5"/>
                </a:solidFill>
                <a:latin typeface="Brown-Regular"/>
              </a:rPr>
              <a:t>All media channels, except radio, improve ROI when OOH is in the mix.</a:t>
            </a:r>
          </a:p>
        </p:txBody>
      </p:sp>
      <p:graphicFrame>
        <p:nvGraphicFramePr>
          <p:cNvPr id="3" name="Content Placeholder 6"/>
          <p:cNvGraphicFramePr>
            <a:graphicFrameLocks/>
          </p:cNvGraphicFramePr>
          <p:nvPr>
            <p:extLst>
              <p:ext uri="{D42A27DB-BD31-4B8C-83A1-F6EECF244321}">
                <p14:modId xmlns:p14="http://schemas.microsoft.com/office/powerpoint/2010/main" val="404558384"/>
              </p:ext>
            </p:extLst>
          </p:nvPr>
        </p:nvGraphicFramePr>
        <p:xfrm>
          <a:off x="1217982" y="1847086"/>
          <a:ext cx="9681666" cy="3858261"/>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4" descr="http://www.utalkmarketing.com/ServiceProfile/Logos/012-brand-science.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717899" y="253801"/>
            <a:ext cx="1145173" cy="4369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smartlocalmarketing.co.uk/wp-content/uploads/2014/06/talon.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1003756" y="272089"/>
            <a:ext cx="1068629" cy="401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339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144" y="249001"/>
            <a:ext cx="8582096" cy="954107"/>
          </a:xfrm>
          <a:prstGeom prst="rect">
            <a:avLst/>
          </a:prstGeom>
          <a:noFill/>
        </p:spPr>
        <p:txBody>
          <a:bodyPr wrap="square" rtlCol="0">
            <a:spAutoFit/>
          </a:bodyPr>
          <a:lstStyle/>
          <a:p>
            <a:r>
              <a:rPr lang="en-GB" sz="2800" b="1" dirty="0">
                <a:solidFill>
                  <a:schemeClr val="accent5"/>
                </a:solidFill>
                <a:latin typeface="Brown-Regular"/>
              </a:rPr>
              <a:t>FMCG: All media channels, including radio, improve ROI when OOH is in the mix.</a:t>
            </a:r>
          </a:p>
        </p:txBody>
      </p:sp>
      <p:graphicFrame>
        <p:nvGraphicFramePr>
          <p:cNvPr id="3" name="Content Placeholder 6"/>
          <p:cNvGraphicFramePr>
            <a:graphicFrameLocks/>
          </p:cNvGraphicFramePr>
          <p:nvPr>
            <p:extLst>
              <p:ext uri="{D42A27DB-BD31-4B8C-83A1-F6EECF244321}">
                <p14:modId xmlns:p14="http://schemas.microsoft.com/office/powerpoint/2010/main" val="2629347921"/>
              </p:ext>
            </p:extLst>
          </p:nvPr>
        </p:nvGraphicFramePr>
        <p:xfrm>
          <a:off x="1217982" y="1847086"/>
          <a:ext cx="9681666" cy="3858261"/>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4" descr="http://www.utalkmarketing.com/ServiceProfile/Logos/012-brand-science.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717899" y="253801"/>
            <a:ext cx="1145173" cy="4369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smartlocalmarketing.co.uk/wp-content/uploads/2014/06/talon.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1003756" y="272089"/>
            <a:ext cx="1068629" cy="401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459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7500" y="355608"/>
            <a:ext cx="11372850" cy="5476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a:lstStyle>
          <a:p>
            <a:r>
              <a:rPr lang="en-GB" sz="3200" dirty="0">
                <a:latin typeface="Brown-Regular"/>
              </a:rPr>
              <a:t>The key takeaways.</a:t>
            </a:r>
          </a:p>
        </p:txBody>
      </p:sp>
      <p:sp>
        <p:nvSpPr>
          <p:cNvPr id="3" name="TextBox 2"/>
          <p:cNvSpPr txBox="1"/>
          <p:nvPr/>
        </p:nvSpPr>
        <p:spPr>
          <a:xfrm>
            <a:off x="270202" y="1573027"/>
            <a:ext cx="11538169" cy="3754874"/>
          </a:xfrm>
          <a:prstGeom prst="rect">
            <a:avLst/>
          </a:prstGeom>
          <a:noFill/>
        </p:spPr>
        <p:txBody>
          <a:bodyPr wrap="square" rtlCol="0">
            <a:spAutoFit/>
          </a:bodyPr>
          <a:lstStyle/>
          <a:p>
            <a:pPr marL="342900" indent="-342900" algn="just">
              <a:buAutoNum type="arabicParenR"/>
            </a:pPr>
            <a:r>
              <a:rPr lang="en-GB" sz="2000" dirty="0">
                <a:latin typeface="Sentinel SSm Book"/>
              </a:rPr>
              <a:t>When measured properly OOH increases ROI for advertisers and improves ROI for other media channels </a:t>
            </a:r>
          </a:p>
          <a:p>
            <a:pPr marL="342900" indent="-342900" algn="just">
              <a:buAutoNum type="arabicParenR"/>
            </a:pPr>
            <a:endParaRPr lang="en-GB" sz="2000" dirty="0">
              <a:latin typeface="Sentinel SSm Book"/>
            </a:endParaRPr>
          </a:p>
          <a:p>
            <a:pPr marL="342900" indent="-342900" algn="just">
              <a:buAutoNum type="arabicParenR"/>
            </a:pPr>
            <a:endParaRPr lang="en-GB" sz="2000" dirty="0">
              <a:latin typeface="Sentinel SSm Book"/>
            </a:endParaRPr>
          </a:p>
          <a:p>
            <a:pPr marL="342900" indent="-342900" algn="just">
              <a:buAutoNum type="arabicParenR"/>
            </a:pPr>
            <a:endParaRPr lang="en-GB" sz="2000" dirty="0">
              <a:latin typeface="Sentinel SSm Book"/>
            </a:endParaRPr>
          </a:p>
          <a:p>
            <a:pPr marL="342900" indent="-342900" algn="just">
              <a:buFontTx/>
              <a:buAutoNum type="arabicParenR"/>
            </a:pPr>
            <a:r>
              <a:rPr lang="en-GB" sz="2000" dirty="0">
                <a:latin typeface="Sentinel SSm Book"/>
              </a:rPr>
              <a:t>Route data is something we can push in the short term to improve measurement</a:t>
            </a:r>
          </a:p>
          <a:p>
            <a:pPr marL="342900" indent="-342900" algn="just">
              <a:buFontTx/>
              <a:buAutoNum type="arabicParenR"/>
            </a:pPr>
            <a:endParaRPr lang="en-GB" sz="2000" dirty="0">
              <a:latin typeface="Sentinel SSm Book"/>
            </a:endParaRPr>
          </a:p>
          <a:p>
            <a:pPr marL="342900" indent="-342900" algn="just">
              <a:buFontTx/>
              <a:buAutoNum type="arabicParenR"/>
            </a:pPr>
            <a:endParaRPr lang="en-GB" sz="2000" dirty="0">
              <a:latin typeface="Sentinel SSm Book"/>
            </a:endParaRPr>
          </a:p>
          <a:p>
            <a:pPr marL="342900" indent="-342900" algn="just">
              <a:buFontTx/>
              <a:buAutoNum type="arabicParenR"/>
            </a:pPr>
            <a:endParaRPr lang="en-GB" sz="2000" dirty="0">
              <a:latin typeface="Sentinel SSm Book"/>
            </a:endParaRPr>
          </a:p>
          <a:p>
            <a:pPr marL="342900" indent="-342900" algn="just">
              <a:buFontTx/>
              <a:buAutoNum type="arabicParenR"/>
            </a:pPr>
            <a:r>
              <a:rPr lang="en-GB" sz="2000" dirty="0">
                <a:latin typeface="Sentinel SSm Book"/>
              </a:rPr>
              <a:t>We all need to challenge the old idea that OOH does not perform well in econometric modelling, by asking questions.</a:t>
            </a:r>
          </a:p>
          <a:p>
            <a:pPr marL="342900" indent="-342900" algn="just">
              <a:buAutoNum type="arabicParenR"/>
            </a:pPr>
            <a:endParaRPr lang="en-GB" sz="2000" dirty="0">
              <a:latin typeface="Sentinel SSm Book"/>
            </a:endParaRPr>
          </a:p>
        </p:txBody>
      </p:sp>
      <p:sp>
        <p:nvSpPr>
          <p:cNvPr id="4" name="TextBox 3"/>
          <p:cNvSpPr txBox="1"/>
          <p:nvPr/>
        </p:nvSpPr>
        <p:spPr>
          <a:xfrm>
            <a:off x="234840" y="3394845"/>
            <a:ext cx="11538169" cy="646331"/>
          </a:xfrm>
          <a:prstGeom prst="rect">
            <a:avLst/>
          </a:prstGeom>
          <a:noFill/>
        </p:spPr>
        <p:txBody>
          <a:bodyPr wrap="square" rtlCol="0">
            <a:spAutoFit/>
          </a:bodyPr>
          <a:lstStyle/>
          <a:p>
            <a:pPr marL="342900" indent="-342900">
              <a:buAutoNum type="arabicParenR" startAt="2"/>
            </a:pPr>
            <a:endParaRPr lang="en-GB" dirty="0">
              <a:latin typeface="Sentinel SSm Book"/>
            </a:endParaRPr>
          </a:p>
          <a:p>
            <a:r>
              <a:rPr lang="en-GB" dirty="0">
                <a:latin typeface="Sentinel SSm Book"/>
              </a:rPr>
              <a:t>   </a:t>
            </a:r>
          </a:p>
        </p:txBody>
      </p:sp>
    </p:spTree>
    <p:extLst>
      <p:ext uri="{BB962C8B-B14F-4D97-AF65-F5344CB8AC3E}">
        <p14:creationId xmlns:p14="http://schemas.microsoft.com/office/powerpoint/2010/main" val="772300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2"/>
          <p:cNvSpPr txBox="1">
            <a:spLocks/>
          </p:cNvSpPr>
          <p:nvPr/>
        </p:nvSpPr>
        <p:spPr>
          <a:xfrm>
            <a:off x="11027572" y="6308726"/>
            <a:ext cx="469108" cy="144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latin typeface="Sentinel SSm Book"/>
            </a:endParaRPr>
          </a:p>
        </p:txBody>
      </p:sp>
      <p:sp>
        <p:nvSpPr>
          <p:cNvPr id="3" name="Footer Placeholder 3"/>
          <p:cNvSpPr txBox="1">
            <a:spLocks/>
          </p:cNvSpPr>
          <p:nvPr/>
        </p:nvSpPr>
        <p:spPr>
          <a:xfrm>
            <a:off x="6098315" y="6308726"/>
            <a:ext cx="4905442" cy="144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Sentinel SSm Book"/>
              </a:rPr>
              <a:t>Document Title</a:t>
            </a:r>
          </a:p>
        </p:txBody>
      </p:sp>
      <p:sp>
        <p:nvSpPr>
          <p:cNvPr id="4" name="Slide Number Placeholder 4"/>
          <p:cNvSpPr txBox="1">
            <a:spLocks/>
          </p:cNvSpPr>
          <p:nvPr/>
        </p:nvSpPr>
        <p:spPr>
          <a:xfrm>
            <a:off x="11532394" y="6308726"/>
            <a:ext cx="243521" cy="144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75849A-DCBB-42F1-AFA6-094BC757D811}" type="slidenum">
              <a:rPr lang="en-GB" smtClean="0">
                <a:latin typeface="Sentinel SSm Book"/>
              </a:rPr>
              <a:pPr/>
              <a:t>27</a:t>
            </a:fld>
            <a:endParaRPr lang="en-GB" dirty="0">
              <a:latin typeface="Sentinel SSm Book"/>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75" y="0"/>
            <a:ext cx="12192000" cy="6858000"/>
          </a:xfrm>
          <a:prstGeom prst="rect">
            <a:avLst/>
          </a:prstGeom>
        </p:spPr>
      </p:pic>
      <p:sp>
        <p:nvSpPr>
          <p:cNvPr id="6" name="TextBox 5"/>
          <p:cNvSpPr txBox="1"/>
          <p:nvPr/>
        </p:nvSpPr>
        <p:spPr>
          <a:xfrm>
            <a:off x="0" y="51611"/>
            <a:ext cx="12192000" cy="707886"/>
          </a:xfrm>
          <a:prstGeom prst="rect">
            <a:avLst/>
          </a:prstGeom>
          <a:solidFill>
            <a:srgbClr val="1C1C1C"/>
          </a:solidFill>
        </p:spPr>
        <p:txBody>
          <a:bodyPr wrap="square" rtlCol="0">
            <a:spAutoFit/>
          </a:bodyPr>
          <a:lstStyle/>
          <a:p>
            <a:r>
              <a:rPr lang="en-GB" sz="4000" b="1" dirty="0">
                <a:solidFill>
                  <a:schemeClr val="bg1"/>
                </a:solidFill>
                <a:latin typeface="Brown-Regular"/>
              </a:rPr>
              <a:t>Thank you.</a:t>
            </a:r>
          </a:p>
        </p:txBody>
      </p:sp>
    </p:spTree>
    <p:extLst>
      <p:ext uri="{BB962C8B-B14F-4D97-AF65-F5344CB8AC3E}">
        <p14:creationId xmlns:p14="http://schemas.microsoft.com/office/powerpoint/2010/main" val="2097250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0474" y="277749"/>
            <a:ext cx="6624869" cy="147002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a:lstStyle>
          <a:p>
            <a:r>
              <a:rPr lang="en-GB" sz="4000" dirty="0">
                <a:latin typeface="Brown-Regular"/>
                <a:cs typeface="Brown-Regular"/>
              </a:rPr>
              <a:t>The Agenda</a:t>
            </a:r>
            <a:r>
              <a:rPr lang="en-GB" sz="4000" dirty="0">
                <a:latin typeface="Brown-Regular"/>
              </a:rPr>
              <a:t>.</a:t>
            </a:r>
            <a:endParaRPr lang="en-GB" sz="4000" dirty="0">
              <a:latin typeface="Arial Black" panose="020B0A04020102020204" pitchFamily="34" charset="0"/>
            </a:endParaRPr>
          </a:p>
          <a:p>
            <a:r>
              <a:rPr lang="en-GB" sz="4000" dirty="0">
                <a:solidFill>
                  <a:srgbClr val="FF0066"/>
                </a:solidFill>
                <a:latin typeface="Brown-Regular"/>
              </a:rPr>
              <a:t>	</a:t>
            </a:r>
          </a:p>
        </p:txBody>
      </p:sp>
      <p:sp>
        <p:nvSpPr>
          <p:cNvPr id="7" name="TextBox 6"/>
          <p:cNvSpPr txBox="1"/>
          <p:nvPr/>
        </p:nvSpPr>
        <p:spPr>
          <a:xfrm>
            <a:off x="200474" y="1746504"/>
            <a:ext cx="11734022" cy="3108543"/>
          </a:xfrm>
          <a:prstGeom prst="rect">
            <a:avLst/>
          </a:prstGeom>
          <a:noFill/>
        </p:spPr>
        <p:txBody>
          <a:bodyPr wrap="square" rtlCol="0">
            <a:spAutoFit/>
          </a:bodyPr>
          <a:lstStyle/>
          <a:p>
            <a:pPr marL="342900" indent="-342900" algn="just">
              <a:buFont typeface="Wingdings" panose="05000000000000000000" pitchFamily="2" charset="2"/>
              <a:buChar char="Ø"/>
            </a:pPr>
            <a:r>
              <a:rPr lang="en-GB" sz="2800" dirty="0">
                <a:latin typeface="Sentinel SSm Book"/>
                <a:cs typeface="Sentinel SSm Book"/>
              </a:rPr>
              <a:t>What is econometric modelling</a:t>
            </a:r>
            <a:r>
              <a:rPr lang="en-GB" sz="2800" dirty="0">
                <a:latin typeface="Sentinel SSm Book"/>
              </a:rPr>
              <a:t>?</a:t>
            </a:r>
          </a:p>
          <a:p>
            <a:endParaRPr lang="en-GB" sz="2800" dirty="0">
              <a:latin typeface="Sentinel SSm Book"/>
            </a:endParaRPr>
          </a:p>
          <a:p>
            <a:pPr marL="457200" indent="-457200">
              <a:buFont typeface="Wingdings" panose="05000000000000000000" pitchFamily="2" charset="2"/>
              <a:buChar char="Ø"/>
            </a:pPr>
            <a:endParaRPr lang="en-GB" sz="2800" dirty="0">
              <a:latin typeface="Sentinel SSm Book"/>
            </a:endParaRPr>
          </a:p>
          <a:p>
            <a:pPr marL="457200" indent="-457200">
              <a:buFont typeface="Wingdings" panose="05000000000000000000" pitchFamily="2" charset="2"/>
              <a:buChar char="Ø"/>
            </a:pPr>
            <a:r>
              <a:rPr lang="en-GB" sz="2800" dirty="0">
                <a:latin typeface="Sentinel SSm Book"/>
                <a:cs typeface="Sentinel SSm Book"/>
              </a:rPr>
              <a:t>What are the challenges for Out of Home Media in econometric modelling? </a:t>
            </a:r>
          </a:p>
          <a:p>
            <a:endParaRPr lang="en-GB" sz="2800" dirty="0">
              <a:latin typeface="Sentinel SSm Book"/>
            </a:endParaRPr>
          </a:p>
          <a:p>
            <a:pPr marL="457200" indent="-457200">
              <a:buFont typeface="Wingdings" panose="05000000000000000000" pitchFamily="2" charset="2"/>
              <a:buChar char="Ø"/>
            </a:pPr>
            <a:r>
              <a:rPr lang="en-GB" sz="2800" dirty="0">
                <a:latin typeface="Sentinel SSm Book"/>
                <a:cs typeface="Sentinel SSm Book"/>
              </a:rPr>
              <a:t>How can these challenges can be resolved?</a:t>
            </a:r>
          </a:p>
        </p:txBody>
      </p:sp>
    </p:spTree>
    <p:extLst>
      <p:ext uri="{BB962C8B-B14F-4D97-AF65-F5344CB8AC3E}">
        <p14:creationId xmlns:p14="http://schemas.microsoft.com/office/powerpoint/2010/main" val="3618861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shitzombiessay.net/blog/wp-content/uploads/2013/08/shutterstock_9448872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75323" y="866742"/>
            <a:ext cx="5228750" cy="477676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0"/>
            <a:ext cx="5545278" cy="577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0" name="Title 1"/>
          <p:cNvSpPr txBox="1">
            <a:spLocks/>
          </p:cNvSpPr>
          <p:nvPr/>
        </p:nvSpPr>
        <p:spPr>
          <a:xfrm>
            <a:off x="200474" y="277749"/>
            <a:ext cx="5344804" cy="147002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a:lstStyle>
          <a:p>
            <a:r>
              <a:rPr lang="en-GB" sz="4000" dirty="0">
                <a:latin typeface="Brown-Regular"/>
              </a:rPr>
              <a:t>What is ‘Econometrics’?</a:t>
            </a:r>
          </a:p>
          <a:p>
            <a:endParaRPr lang="en-GB" sz="4000" dirty="0">
              <a:solidFill>
                <a:srgbClr val="FF0066"/>
              </a:solidFill>
              <a:latin typeface="Arial Black" panose="020B0A04020102020204" pitchFamily="34" charset="0"/>
            </a:endParaRPr>
          </a:p>
          <a:p>
            <a:r>
              <a:rPr lang="en-GB" sz="4000" dirty="0">
                <a:solidFill>
                  <a:srgbClr val="FF0066"/>
                </a:solidFill>
                <a:latin typeface="Brown-Regular"/>
              </a:rPr>
              <a:t>	</a:t>
            </a:r>
          </a:p>
        </p:txBody>
      </p:sp>
      <p:sp>
        <p:nvSpPr>
          <p:cNvPr id="11" name="TextBox 10"/>
          <p:cNvSpPr txBox="1"/>
          <p:nvPr/>
        </p:nvSpPr>
        <p:spPr>
          <a:xfrm>
            <a:off x="200474" y="1642834"/>
            <a:ext cx="6121498" cy="5262979"/>
          </a:xfrm>
          <a:prstGeom prst="rect">
            <a:avLst/>
          </a:prstGeom>
          <a:noFill/>
        </p:spPr>
        <p:txBody>
          <a:bodyPr wrap="square" rtlCol="0">
            <a:spAutoFit/>
          </a:bodyPr>
          <a:lstStyle/>
          <a:p>
            <a:pPr marL="342900" indent="-342900" algn="just">
              <a:buFont typeface="Wingdings" panose="05000000000000000000" pitchFamily="2" charset="2"/>
              <a:buChar char="Ø"/>
            </a:pPr>
            <a:r>
              <a:rPr lang="en-GB" sz="1600" dirty="0">
                <a:solidFill>
                  <a:srgbClr val="000000"/>
                </a:solidFill>
                <a:latin typeface="Sentinel SSm Book"/>
              </a:rPr>
              <a:t>Econometrics takes its name from its original purpose – to ‘understand economies’</a:t>
            </a:r>
          </a:p>
          <a:p>
            <a:pPr marL="342900" indent="-342900" algn="just">
              <a:buFont typeface="Wingdings" panose="05000000000000000000" pitchFamily="2" charset="2"/>
              <a:buChar char="Ø"/>
            </a:pPr>
            <a:endParaRPr lang="en-GB" sz="1600" dirty="0">
              <a:solidFill>
                <a:srgbClr val="000000"/>
              </a:solidFill>
              <a:latin typeface="Sentinel SSm Book"/>
            </a:endParaRPr>
          </a:p>
          <a:p>
            <a:pPr marL="342900" indent="-342900" algn="just">
              <a:buFont typeface="Wingdings" panose="05000000000000000000" pitchFamily="2" charset="2"/>
              <a:buChar char="Ø"/>
            </a:pPr>
            <a:endParaRPr lang="en-GB" sz="1600" dirty="0">
              <a:solidFill>
                <a:srgbClr val="000000"/>
              </a:solidFill>
              <a:latin typeface="Sentinel SSm Book"/>
            </a:endParaRPr>
          </a:p>
          <a:p>
            <a:pPr marL="342900" indent="-342900" algn="just">
              <a:buFont typeface="Wingdings" panose="05000000000000000000" pitchFamily="2" charset="2"/>
              <a:buChar char="Ø"/>
            </a:pPr>
            <a:r>
              <a:rPr lang="en-GB" sz="1600" dirty="0">
                <a:solidFill>
                  <a:srgbClr val="000000"/>
                </a:solidFill>
                <a:latin typeface="Sentinel SSm Book"/>
              </a:rPr>
              <a:t>Around 30 years ago, UK marketers began to build econometric models to measure the impact of key variables (including advertising) on sales and profit</a:t>
            </a:r>
          </a:p>
          <a:p>
            <a:pPr algn="just"/>
            <a:endParaRPr lang="en-GB" sz="1600" dirty="0">
              <a:solidFill>
                <a:srgbClr val="000000"/>
              </a:solidFill>
              <a:latin typeface="Sentinel SSm Book"/>
            </a:endParaRPr>
          </a:p>
          <a:p>
            <a:pPr marL="342900" indent="-342900" algn="just">
              <a:buFont typeface="Wingdings" panose="05000000000000000000" pitchFamily="2" charset="2"/>
              <a:buChar char="Ø"/>
            </a:pPr>
            <a:endParaRPr lang="en-GB" sz="1600" dirty="0">
              <a:solidFill>
                <a:srgbClr val="000000"/>
              </a:solidFill>
              <a:latin typeface="Sentinel SSm Book"/>
            </a:endParaRPr>
          </a:p>
          <a:p>
            <a:pPr marL="342900" indent="-342900" algn="just">
              <a:buFont typeface="Wingdings" panose="05000000000000000000" pitchFamily="2" charset="2"/>
              <a:buChar char="Ø"/>
            </a:pPr>
            <a:r>
              <a:rPr lang="en-GB" sz="1600" dirty="0">
                <a:solidFill>
                  <a:srgbClr val="000000"/>
                </a:solidFill>
                <a:latin typeface="Sentinel SSm Book"/>
              </a:rPr>
              <a:t>It’s essentially maths and stats</a:t>
            </a:r>
          </a:p>
          <a:p>
            <a:pPr algn="just"/>
            <a:endParaRPr lang="en-GB" sz="1600" dirty="0">
              <a:solidFill>
                <a:srgbClr val="000000"/>
              </a:solidFill>
              <a:latin typeface="Sentinel SSm Book"/>
            </a:endParaRPr>
          </a:p>
          <a:p>
            <a:pPr marL="342900" indent="-342900" algn="just">
              <a:buFont typeface="Wingdings" panose="05000000000000000000" pitchFamily="2" charset="2"/>
              <a:buChar char="Ø"/>
            </a:pPr>
            <a:endParaRPr lang="en-GB" sz="1600" dirty="0">
              <a:solidFill>
                <a:srgbClr val="000000"/>
              </a:solidFill>
              <a:latin typeface="Sentinel SSm Book"/>
            </a:endParaRPr>
          </a:p>
          <a:p>
            <a:pPr marL="342900" indent="-342900" algn="just">
              <a:buFont typeface="Wingdings" panose="05000000000000000000" pitchFamily="2" charset="2"/>
              <a:buChar char="Ø"/>
            </a:pPr>
            <a:r>
              <a:rPr lang="en-GB" sz="1600" dirty="0">
                <a:solidFill>
                  <a:srgbClr val="000000"/>
                </a:solidFill>
                <a:latin typeface="Sentinel SSm Book"/>
              </a:rPr>
              <a:t>Crucially, econometric modelling can be refined over long periods of time so that the forecasting can become more accurate</a:t>
            </a:r>
          </a:p>
          <a:p>
            <a:pPr marL="342900" indent="-342900" algn="just">
              <a:buFont typeface="Wingdings" panose="05000000000000000000" pitchFamily="2" charset="2"/>
              <a:buChar char="Ø"/>
            </a:pPr>
            <a:endParaRPr lang="en-GB" sz="1600" dirty="0">
              <a:solidFill>
                <a:srgbClr val="000000"/>
              </a:solidFill>
              <a:latin typeface="Sentinel SSm Book"/>
            </a:endParaRPr>
          </a:p>
          <a:p>
            <a:pPr marL="342900" indent="-342900" algn="just">
              <a:buFont typeface="Wingdings" panose="05000000000000000000" pitchFamily="2" charset="2"/>
              <a:buChar char="Ø"/>
            </a:pPr>
            <a:endParaRPr lang="en-GB" sz="1600" dirty="0">
              <a:solidFill>
                <a:srgbClr val="000000"/>
              </a:solidFill>
              <a:latin typeface="Sentinel SSm Book"/>
            </a:endParaRPr>
          </a:p>
          <a:p>
            <a:pPr marL="342900" indent="-342900" algn="just">
              <a:buFont typeface="Wingdings" panose="05000000000000000000" pitchFamily="2" charset="2"/>
              <a:buChar char="Ø"/>
            </a:pPr>
            <a:endParaRPr lang="en-GB" sz="1600" dirty="0">
              <a:solidFill>
                <a:srgbClr val="000000"/>
              </a:solidFill>
              <a:latin typeface="Sentinel SSm Book"/>
            </a:endParaRPr>
          </a:p>
          <a:p>
            <a:pPr marL="342900" indent="-342900" algn="just">
              <a:buFont typeface="Wingdings" panose="05000000000000000000" pitchFamily="2" charset="2"/>
              <a:buChar char="Ø"/>
            </a:pPr>
            <a:endParaRPr lang="en-GB" sz="1600" dirty="0">
              <a:solidFill>
                <a:srgbClr val="000000"/>
              </a:solidFill>
              <a:latin typeface="Sentinel SSm Book"/>
            </a:endParaRPr>
          </a:p>
          <a:p>
            <a:pPr marL="342900" indent="-342900" algn="just">
              <a:buFont typeface="Wingdings" panose="05000000000000000000" pitchFamily="2" charset="2"/>
              <a:buChar char="Ø"/>
            </a:pPr>
            <a:endParaRPr lang="en-GB" sz="1600" dirty="0">
              <a:solidFill>
                <a:srgbClr val="000000"/>
              </a:solidFill>
              <a:latin typeface="Sentinel SSm Book"/>
            </a:endParaRPr>
          </a:p>
          <a:p>
            <a:pPr marL="342900" indent="-342900" algn="just">
              <a:buFont typeface="Wingdings" panose="05000000000000000000" pitchFamily="2" charset="2"/>
              <a:buChar char="Ø"/>
            </a:pPr>
            <a:endParaRPr lang="en-GB" sz="1600" dirty="0">
              <a:solidFill>
                <a:srgbClr val="000000"/>
              </a:solidFill>
              <a:latin typeface="Sentinel SSm Book"/>
            </a:endParaRPr>
          </a:p>
        </p:txBody>
      </p:sp>
    </p:spTree>
    <p:extLst>
      <p:ext uri="{BB962C8B-B14F-4D97-AF65-F5344CB8AC3E}">
        <p14:creationId xmlns:p14="http://schemas.microsoft.com/office/powerpoint/2010/main" val="541296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0474" y="301813"/>
            <a:ext cx="6272515" cy="147002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a:lstStyle>
          <a:p>
            <a:r>
              <a:rPr lang="en-GB" sz="4000" dirty="0">
                <a:latin typeface="Brown-Regular"/>
              </a:rPr>
              <a:t>How it works.</a:t>
            </a:r>
          </a:p>
          <a:p>
            <a:endParaRPr lang="en-GB" sz="4000" dirty="0">
              <a:solidFill>
                <a:srgbClr val="FF0066"/>
              </a:solidFill>
              <a:latin typeface="Arial Black" panose="020B0A04020102020204" pitchFamily="34" charset="0"/>
            </a:endParaRPr>
          </a:p>
          <a:p>
            <a:r>
              <a:rPr lang="en-GB" sz="4000" dirty="0">
                <a:solidFill>
                  <a:srgbClr val="FF0066"/>
                </a:solidFill>
                <a:latin typeface="Brown-Regular"/>
              </a:rPr>
              <a:t>	</a:t>
            </a:r>
          </a:p>
        </p:txBody>
      </p:sp>
      <p:sp>
        <p:nvSpPr>
          <p:cNvPr id="7" name="TextBox 6"/>
          <p:cNvSpPr txBox="1"/>
          <p:nvPr/>
        </p:nvSpPr>
        <p:spPr>
          <a:xfrm>
            <a:off x="4098044" y="537723"/>
            <a:ext cx="3994131" cy="276999"/>
          </a:xfrm>
          <a:prstGeom prst="rect">
            <a:avLst/>
          </a:prstGeom>
          <a:noFill/>
        </p:spPr>
        <p:txBody>
          <a:bodyPr wrap="square" rtlCol="0">
            <a:spAutoFit/>
          </a:bodyPr>
          <a:lstStyle/>
          <a:p>
            <a:pPr algn="ctr"/>
            <a:r>
              <a:rPr lang="en-GB" sz="1200" dirty="0">
                <a:solidFill>
                  <a:schemeClr val="bg1">
                    <a:lumMod val="50000"/>
                  </a:schemeClr>
                </a:solidFill>
                <a:latin typeface="Sentinel SSm Book"/>
              </a:rPr>
              <a:t>Key Brand Drivers</a:t>
            </a:r>
          </a:p>
        </p:txBody>
      </p:sp>
      <p:sp>
        <p:nvSpPr>
          <p:cNvPr id="8" name="Left Brace 7"/>
          <p:cNvSpPr/>
          <p:nvPr/>
        </p:nvSpPr>
        <p:spPr>
          <a:xfrm rot="5400000">
            <a:off x="5976766" y="-3497735"/>
            <a:ext cx="216192" cy="8812379"/>
          </a:xfrm>
          <a:prstGeom prst="lef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Sentinel SSm Book"/>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3390" y="984806"/>
            <a:ext cx="4180110" cy="2429430"/>
          </a:xfrm>
          <a:prstGeom prst="rect">
            <a:avLst/>
          </a:prstGeom>
        </p:spPr>
      </p:pic>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66408" y="1034722"/>
            <a:ext cx="2024744" cy="2391224"/>
          </a:xfrm>
          <a:prstGeom prst="rect">
            <a:avLst/>
          </a:prstGeom>
        </p:spPr>
      </p:pic>
      <p:pic>
        <p:nvPicPr>
          <p:cNvPr id="11" name="Picture 1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091152" y="1018393"/>
            <a:ext cx="3938398" cy="2391224"/>
          </a:xfrm>
          <a:prstGeom prst="rect">
            <a:avLst/>
          </a:prstGeom>
        </p:spPr>
      </p:pic>
      <p:sp>
        <p:nvSpPr>
          <p:cNvPr id="12" name="TextBox 11"/>
          <p:cNvSpPr txBox="1"/>
          <p:nvPr/>
        </p:nvSpPr>
        <p:spPr>
          <a:xfrm>
            <a:off x="1485900" y="1590609"/>
            <a:ext cx="1224643" cy="307777"/>
          </a:xfrm>
          <a:prstGeom prst="rect">
            <a:avLst/>
          </a:prstGeom>
          <a:noFill/>
        </p:spPr>
        <p:txBody>
          <a:bodyPr wrap="square" rtlCol="0">
            <a:spAutoFit/>
          </a:bodyPr>
          <a:lstStyle/>
          <a:p>
            <a:pPr algn="ctr"/>
            <a:r>
              <a:rPr lang="en-GB" sz="1400" b="1" dirty="0">
                <a:latin typeface="Sentinel SSm Book"/>
              </a:rPr>
              <a:t>Price</a:t>
            </a:r>
          </a:p>
        </p:txBody>
      </p:sp>
      <p:sp>
        <p:nvSpPr>
          <p:cNvPr id="13" name="TextBox 12"/>
          <p:cNvSpPr txBox="1"/>
          <p:nvPr/>
        </p:nvSpPr>
        <p:spPr>
          <a:xfrm>
            <a:off x="3522446" y="1612928"/>
            <a:ext cx="1224643" cy="307777"/>
          </a:xfrm>
          <a:prstGeom prst="rect">
            <a:avLst/>
          </a:prstGeom>
          <a:noFill/>
        </p:spPr>
        <p:txBody>
          <a:bodyPr wrap="square" rtlCol="0">
            <a:spAutoFit/>
          </a:bodyPr>
          <a:lstStyle/>
          <a:p>
            <a:pPr algn="ctr"/>
            <a:r>
              <a:rPr lang="en-GB" sz="1400" b="1" dirty="0">
                <a:latin typeface="Sentinel SSm Book"/>
              </a:rPr>
              <a:t>Weather</a:t>
            </a:r>
          </a:p>
        </p:txBody>
      </p:sp>
      <p:sp>
        <p:nvSpPr>
          <p:cNvPr id="14" name="TextBox 13"/>
          <p:cNvSpPr txBox="1"/>
          <p:nvPr/>
        </p:nvSpPr>
        <p:spPr>
          <a:xfrm>
            <a:off x="5479558" y="1589984"/>
            <a:ext cx="1224643" cy="461665"/>
          </a:xfrm>
          <a:prstGeom prst="rect">
            <a:avLst/>
          </a:prstGeom>
          <a:noFill/>
        </p:spPr>
        <p:txBody>
          <a:bodyPr wrap="square" rtlCol="0">
            <a:spAutoFit/>
          </a:bodyPr>
          <a:lstStyle/>
          <a:p>
            <a:pPr algn="ctr"/>
            <a:r>
              <a:rPr lang="en-GB" sz="1200" b="1" dirty="0">
                <a:latin typeface="Sentinel SSm Book"/>
              </a:rPr>
              <a:t>Competitor Activity</a:t>
            </a:r>
          </a:p>
        </p:txBody>
      </p:sp>
      <p:sp>
        <p:nvSpPr>
          <p:cNvPr id="15" name="TextBox 14"/>
          <p:cNvSpPr txBox="1"/>
          <p:nvPr/>
        </p:nvSpPr>
        <p:spPr>
          <a:xfrm>
            <a:off x="7429535" y="1573654"/>
            <a:ext cx="1224643" cy="461665"/>
          </a:xfrm>
          <a:prstGeom prst="rect">
            <a:avLst/>
          </a:prstGeom>
          <a:noFill/>
        </p:spPr>
        <p:txBody>
          <a:bodyPr wrap="square" rtlCol="0">
            <a:spAutoFit/>
          </a:bodyPr>
          <a:lstStyle/>
          <a:p>
            <a:pPr algn="ctr"/>
            <a:r>
              <a:rPr lang="en-GB" sz="1200" b="1" dirty="0">
                <a:latin typeface="Sentinel SSm Book"/>
              </a:rPr>
              <a:t>Stock &amp; Distribution</a:t>
            </a:r>
          </a:p>
        </p:txBody>
      </p:sp>
      <p:sp>
        <p:nvSpPr>
          <p:cNvPr id="16" name="TextBox 15"/>
          <p:cNvSpPr txBox="1"/>
          <p:nvPr/>
        </p:nvSpPr>
        <p:spPr>
          <a:xfrm>
            <a:off x="9327579" y="1644411"/>
            <a:ext cx="1400291" cy="307777"/>
          </a:xfrm>
          <a:prstGeom prst="rect">
            <a:avLst/>
          </a:prstGeom>
          <a:noFill/>
        </p:spPr>
        <p:txBody>
          <a:bodyPr wrap="square" rtlCol="0">
            <a:spAutoFit/>
          </a:bodyPr>
          <a:lstStyle/>
          <a:p>
            <a:pPr algn="ctr"/>
            <a:r>
              <a:rPr lang="en-GB" sz="1400" b="1" dirty="0">
                <a:latin typeface="Sentinel SSm Book"/>
              </a:rPr>
              <a:t>Advertising</a:t>
            </a:r>
            <a:endParaRPr lang="en-GB" sz="1200" b="1" dirty="0">
              <a:latin typeface="Sentinel SSm Book"/>
            </a:endParaRPr>
          </a:p>
        </p:txBody>
      </p:sp>
      <p:sp>
        <p:nvSpPr>
          <p:cNvPr id="17" name="Right Brace 16"/>
          <p:cNvSpPr/>
          <p:nvPr/>
        </p:nvSpPr>
        <p:spPr>
          <a:xfrm rot="5400000">
            <a:off x="5851668" y="-1147383"/>
            <a:ext cx="493294" cy="8812382"/>
          </a:xfrm>
          <a:prstGeom prst="rightBrace">
            <a:avLst>
              <a:gd name="adj1" fmla="val 0"/>
              <a:gd name="adj2" fmla="val 50000"/>
            </a:avLst>
          </a:prstGeom>
          <a:ln w="31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Sentinel SSm Book"/>
            </a:endParaRPr>
          </a:p>
        </p:txBody>
      </p:sp>
      <p:sp>
        <p:nvSpPr>
          <p:cNvPr id="18" name="Rounded Rectangle 17"/>
          <p:cNvSpPr/>
          <p:nvPr/>
        </p:nvSpPr>
        <p:spPr>
          <a:xfrm>
            <a:off x="5099139" y="3551057"/>
            <a:ext cx="1997242" cy="595090"/>
          </a:xfrm>
          <a:prstGeom prst="roundRect">
            <a:avLst/>
          </a:prstGeom>
          <a:noFill/>
          <a:ln w="349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9" name="TextBox 18"/>
          <p:cNvSpPr txBox="1"/>
          <p:nvPr/>
        </p:nvSpPr>
        <p:spPr>
          <a:xfrm>
            <a:off x="5112606" y="3621251"/>
            <a:ext cx="1969962" cy="461665"/>
          </a:xfrm>
          <a:prstGeom prst="rect">
            <a:avLst/>
          </a:prstGeom>
          <a:noFill/>
        </p:spPr>
        <p:txBody>
          <a:bodyPr wrap="square" rtlCol="0">
            <a:spAutoFit/>
          </a:bodyPr>
          <a:lstStyle/>
          <a:p>
            <a:pPr algn="ctr"/>
            <a:r>
              <a:rPr lang="en-GB" sz="2400" b="1" dirty="0">
                <a:solidFill>
                  <a:schemeClr val="accent1"/>
                </a:solidFill>
                <a:latin typeface="Brown-Regular"/>
              </a:rPr>
              <a:t>Model</a:t>
            </a:r>
          </a:p>
        </p:txBody>
      </p:sp>
      <p:sp>
        <p:nvSpPr>
          <p:cNvPr id="20" name="TextBox 19"/>
          <p:cNvSpPr txBox="1"/>
          <p:nvPr/>
        </p:nvSpPr>
        <p:spPr>
          <a:xfrm>
            <a:off x="3414617" y="4329243"/>
            <a:ext cx="5360297" cy="400110"/>
          </a:xfrm>
          <a:prstGeom prst="rect">
            <a:avLst/>
          </a:prstGeom>
          <a:noFill/>
        </p:spPr>
        <p:txBody>
          <a:bodyPr wrap="square" rtlCol="0">
            <a:spAutoFit/>
          </a:bodyPr>
          <a:lstStyle/>
          <a:p>
            <a:pPr algn="ctr"/>
            <a:r>
              <a:rPr lang="en-GB" sz="2000" b="1" dirty="0">
                <a:solidFill>
                  <a:srgbClr val="000000"/>
                </a:solidFill>
                <a:latin typeface="Brown-Regular"/>
              </a:rPr>
              <a:t>RETURN ON INVESTMENT</a:t>
            </a:r>
          </a:p>
        </p:txBody>
      </p:sp>
      <p:sp>
        <p:nvSpPr>
          <p:cNvPr id="21" name="Oval 20"/>
          <p:cNvSpPr/>
          <p:nvPr/>
        </p:nvSpPr>
        <p:spPr>
          <a:xfrm>
            <a:off x="3069211" y="4762522"/>
            <a:ext cx="1471258" cy="1310313"/>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22" name="Oval 21"/>
          <p:cNvSpPr/>
          <p:nvPr/>
        </p:nvSpPr>
        <p:spPr>
          <a:xfrm>
            <a:off x="5370403" y="4755323"/>
            <a:ext cx="1471258" cy="1310313"/>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23" name="Oval 22"/>
          <p:cNvSpPr/>
          <p:nvPr/>
        </p:nvSpPr>
        <p:spPr>
          <a:xfrm>
            <a:off x="7671595" y="4756164"/>
            <a:ext cx="1471258" cy="1310313"/>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24" name="TextBox 23"/>
          <p:cNvSpPr txBox="1"/>
          <p:nvPr/>
        </p:nvSpPr>
        <p:spPr>
          <a:xfrm>
            <a:off x="3069211" y="5211283"/>
            <a:ext cx="1471258" cy="400110"/>
          </a:xfrm>
          <a:prstGeom prst="rect">
            <a:avLst/>
          </a:prstGeom>
          <a:noFill/>
        </p:spPr>
        <p:txBody>
          <a:bodyPr wrap="square" rtlCol="0">
            <a:spAutoFit/>
          </a:bodyPr>
          <a:lstStyle/>
          <a:p>
            <a:pPr algn="ctr"/>
            <a:r>
              <a:rPr lang="en-GB" sz="2000" b="1" dirty="0">
                <a:solidFill>
                  <a:schemeClr val="accent5"/>
                </a:solidFill>
                <a:latin typeface="Brown-Regular"/>
              </a:rPr>
              <a:t>Sales</a:t>
            </a:r>
            <a:r>
              <a:rPr lang="en-GB" sz="2000" b="1" dirty="0">
                <a:solidFill>
                  <a:srgbClr val="FF0066"/>
                </a:solidFill>
                <a:latin typeface="Brown-Regular"/>
              </a:rPr>
              <a:t> </a:t>
            </a:r>
          </a:p>
        </p:txBody>
      </p:sp>
      <p:sp>
        <p:nvSpPr>
          <p:cNvPr id="25" name="TextBox 24"/>
          <p:cNvSpPr txBox="1"/>
          <p:nvPr/>
        </p:nvSpPr>
        <p:spPr>
          <a:xfrm>
            <a:off x="5083195" y="5064183"/>
            <a:ext cx="2083580" cy="646331"/>
          </a:xfrm>
          <a:prstGeom prst="rect">
            <a:avLst/>
          </a:prstGeom>
          <a:noFill/>
        </p:spPr>
        <p:txBody>
          <a:bodyPr wrap="square" rtlCol="0">
            <a:spAutoFit/>
          </a:bodyPr>
          <a:lstStyle/>
          <a:p>
            <a:pPr algn="ctr"/>
            <a:r>
              <a:rPr lang="en-GB" b="1" dirty="0">
                <a:solidFill>
                  <a:schemeClr val="accent5"/>
                </a:solidFill>
                <a:latin typeface="Brown-Regular"/>
              </a:rPr>
              <a:t>Customer Acquisition </a:t>
            </a:r>
          </a:p>
        </p:txBody>
      </p:sp>
      <p:sp>
        <p:nvSpPr>
          <p:cNvPr id="26" name="TextBox 25"/>
          <p:cNvSpPr txBox="1"/>
          <p:nvPr/>
        </p:nvSpPr>
        <p:spPr>
          <a:xfrm>
            <a:off x="7656266" y="5078436"/>
            <a:ext cx="1486645" cy="646331"/>
          </a:xfrm>
          <a:prstGeom prst="rect">
            <a:avLst/>
          </a:prstGeom>
          <a:noFill/>
        </p:spPr>
        <p:txBody>
          <a:bodyPr wrap="square" rtlCol="0">
            <a:spAutoFit/>
          </a:bodyPr>
          <a:lstStyle/>
          <a:p>
            <a:pPr algn="ctr"/>
            <a:r>
              <a:rPr lang="en-GB" b="1" dirty="0">
                <a:solidFill>
                  <a:schemeClr val="accent5"/>
                </a:solidFill>
                <a:latin typeface="Brown-Regular"/>
              </a:rPr>
              <a:t>Market Share</a:t>
            </a:r>
          </a:p>
        </p:txBody>
      </p:sp>
      <p:cxnSp>
        <p:nvCxnSpPr>
          <p:cNvPr id="27" name="Straight Arrow Connector 26"/>
          <p:cNvCxnSpPr>
            <a:stCxn id="18" idx="2"/>
          </p:cNvCxnSpPr>
          <p:nvPr/>
        </p:nvCxnSpPr>
        <p:spPr>
          <a:xfrm>
            <a:off x="6097760" y="4146147"/>
            <a:ext cx="555" cy="1669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961536" y="2521974"/>
            <a:ext cx="294967" cy="324465"/>
          </a:xfrm>
          <a:prstGeom prst="rect">
            <a:avLst/>
          </a:prstGeom>
          <a:solidFill>
            <a:srgbClr val="F9F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29" name="Rectangle 28"/>
          <p:cNvSpPr/>
          <p:nvPr/>
        </p:nvSpPr>
        <p:spPr>
          <a:xfrm>
            <a:off x="3987283" y="2542004"/>
            <a:ext cx="294967" cy="324465"/>
          </a:xfrm>
          <a:prstGeom prst="rect">
            <a:avLst/>
          </a:prstGeom>
          <a:solidFill>
            <a:srgbClr val="F9F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30" name="Rectangle 29"/>
          <p:cNvSpPr/>
          <p:nvPr/>
        </p:nvSpPr>
        <p:spPr>
          <a:xfrm>
            <a:off x="5958548" y="2542003"/>
            <a:ext cx="294967" cy="324465"/>
          </a:xfrm>
          <a:prstGeom prst="rect">
            <a:avLst/>
          </a:prstGeom>
          <a:solidFill>
            <a:srgbClr val="F9F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31" name="Rectangle 30"/>
          <p:cNvSpPr/>
          <p:nvPr/>
        </p:nvSpPr>
        <p:spPr>
          <a:xfrm>
            <a:off x="7906200" y="2521267"/>
            <a:ext cx="294967" cy="324465"/>
          </a:xfrm>
          <a:prstGeom prst="rect">
            <a:avLst/>
          </a:prstGeom>
          <a:solidFill>
            <a:srgbClr val="F9F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32" name="Rectangle 31"/>
          <p:cNvSpPr/>
          <p:nvPr/>
        </p:nvSpPr>
        <p:spPr>
          <a:xfrm>
            <a:off x="9904701" y="2518670"/>
            <a:ext cx="294967" cy="324465"/>
          </a:xfrm>
          <a:prstGeom prst="rect">
            <a:avLst/>
          </a:prstGeom>
          <a:solidFill>
            <a:srgbClr val="F9F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33" name="TextBox 32"/>
          <p:cNvSpPr txBox="1"/>
          <p:nvPr/>
        </p:nvSpPr>
        <p:spPr>
          <a:xfrm>
            <a:off x="1895168" y="2507226"/>
            <a:ext cx="442451" cy="338554"/>
          </a:xfrm>
          <a:prstGeom prst="rect">
            <a:avLst/>
          </a:prstGeom>
          <a:noFill/>
        </p:spPr>
        <p:txBody>
          <a:bodyPr wrap="square" rtlCol="0">
            <a:spAutoFit/>
          </a:bodyPr>
          <a:lstStyle/>
          <a:p>
            <a:r>
              <a:rPr lang="en-GB" sz="1600" b="1" dirty="0">
                <a:latin typeface="Sentinel SSm Book"/>
              </a:rPr>
              <a:t>90</a:t>
            </a:r>
          </a:p>
        </p:txBody>
      </p:sp>
      <p:sp>
        <p:nvSpPr>
          <p:cNvPr id="34" name="TextBox 33"/>
          <p:cNvSpPr txBox="1"/>
          <p:nvPr/>
        </p:nvSpPr>
        <p:spPr>
          <a:xfrm>
            <a:off x="3915334" y="2504581"/>
            <a:ext cx="442451" cy="338554"/>
          </a:xfrm>
          <a:prstGeom prst="rect">
            <a:avLst/>
          </a:prstGeom>
          <a:noFill/>
        </p:spPr>
        <p:txBody>
          <a:bodyPr wrap="square" rtlCol="0">
            <a:spAutoFit/>
          </a:bodyPr>
          <a:lstStyle/>
          <a:p>
            <a:r>
              <a:rPr lang="en-GB" sz="1600" b="1" dirty="0">
                <a:latin typeface="Sentinel SSm Book"/>
              </a:rPr>
              <a:t>75</a:t>
            </a:r>
          </a:p>
        </p:txBody>
      </p:sp>
      <p:sp>
        <p:nvSpPr>
          <p:cNvPr id="35" name="TextBox 34"/>
          <p:cNvSpPr txBox="1"/>
          <p:nvPr/>
        </p:nvSpPr>
        <p:spPr>
          <a:xfrm>
            <a:off x="5864834" y="2507885"/>
            <a:ext cx="442451" cy="338554"/>
          </a:xfrm>
          <a:prstGeom prst="rect">
            <a:avLst/>
          </a:prstGeom>
          <a:noFill/>
        </p:spPr>
        <p:txBody>
          <a:bodyPr wrap="square" rtlCol="0">
            <a:spAutoFit/>
          </a:bodyPr>
          <a:lstStyle/>
          <a:p>
            <a:r>
              <a:rPr lang="en-GB" sz="1600" b="1" dirty="0">
                <a:latin typeface="Sentinel SSm Book"/>
              </a:rPr>
              <a:t>60</a:t>
            </a:r>
          </a:p>
        </p:txBody>
      </p:sp>
      <p:sp>
        <p:nvSpPr>
          <p:cNvPr id="36" name="TextBox 35"/>
          <p:cNvSpPr txBox="1"/>
          <p:nvPr/>
        </p:nvSpPr>
        <p:spPr>
          <a:xfrm>
            <a:off x="7820630" y="2512587"/>
            <a:ext cx="442451" cy="338554"/>
          </a:xfrm>
          <a:prstGeom prst="rect">
            <a:avLst/>
          </a:prstGeom>
          <a:noFill/>
        </p:spPr>
        <p:txBody>
          <a:bodyPr wrap="square" rtlCol="0">
            <a:spAutoFit/>
          </a:bodyPr>
          <a:lstStyle/>
          <a:p>
            <a:r>
              <a:rPr lang="en-GB" sz="1600" b="1" dirty="0">
                <a:latin typeface="Sentinel SSm Book"/>
              </a:rPr>
              <a:t>85</a:t>
            </a:r>
          </a:p>
        </p:txBody>
      </p:sp>
      <p:sp>
        <p:nvSpPr>
          <p:cNvPr id="37" name="TextBox 36"/>
          <p:cNvSpPr txBox="1"/>
          <p:nvPr/>
        </p:nvSpPr>
        <p:spPr>
          <a:xfrm>
            <a:off x="9808836" y="2518670"/>
            <a:ext cx="442451" cy="338554"/>
          </a:xfrm>
          <a:prstGeom prst="rect">
            <a:avLst/>
          </a:prstGeom>
          <a:noFill/>
        </p:spPr>
        <p:txBody>
          <a:bodyPr wrap="square" rtlCol="0">
            <a:spAutoFit/>
          </a:bodyPr>
          <a:lstStyle/>
          <a:p>
            <a:r>
              <a:rPr lang="en-GB" sz="1600" b="1" dirty="0">
                <a:latin typeface="Sentinel SSm Book"/>
              </a:rPr>
              <a:t>15</a:t>
            </a:r>
          </a:p>
        </p:txBody>
      </p:sp>
    </p:spTree>
    <p:extLst>
      <p:ext uri="{BB962C8B-B14F-4D97-AF65-F5344CB8AC3E}">
        <p14:creationId xmlns:p14="http://schemas.microsoft.com/office/powerpoint/2010/main" val="36257469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2" grpId="0"/>
      <p:bldP spid="13" grpId="0"/>
      <p:bldP spid="14" grpId="0"/>
      <p:bldP spid="15" grpId="0"/>
      <p:bldP spid="16" grpId="0"/>
      <p:bldP spid="17" grpId="0" animBg="1"/>
      <p:bldP spid="18" grpId="0" animBg="1"/>
      <p:bldP spid="19" grpId="0"/>
      <p:bldP spid="20" grpId="0"/>
      <p:bldP spid="21" grpId="0" animBg="1"/>
      <p:bldP spid="22" grpId="0" animBg="1"/>
      <p:bldP spid="23" grpId="0" animBg="1"/>
      <p:bldP spid="24" grpId="0"/>
      <p:bldP spid="25" grpId="0"/>
      <p:bldP spid="26" grpId="0"/>
      <p:bldP spid="33" grpId="0"/>
      <p:bldP spid="34" grpId="0"/>
      <p:bldP spid="35" grpId="0"/>
      <p:bldP spid="3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18298" y="184184"/>
            <a:ext cx="5067314" cy="147002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a:lstStyle>
          <a:p>
            <a:r>
              <a:rPr lang="en-GB" sz="3600" dirty="0">
                <a:latin typeface="Brown-Regular"/>
              </a:rPr>
              <a:t>Why advertisers use Econometrics.</a:t>
            </a:r>
          </a:p>
          <a:p>
            <a:endParaRPr lang="en-GB" sz="3600" dirty="0">
              <a:solidFill>
                <a:srgbClr val="FF0066"/>
              </a:solidFill>
              <a:latin typeface="Arial Black" panose="020B0A04020102020204" pitchFamily="34" charset="0"/>
            </a:endParaRPr>
          </a:p>
          <a:p>
            <a:r>
              <a:rPr lang="en-GB" sz="3600" dirty="0">
                <a:solidFill>
                  <a:srgbClr val="FF0066"/>
                </a:solidFill>
                <a:latin typeface="Brown-Regular"/>
              </a:rPr>
              <a:t>	</a:t>
            </a:r>
          </a:p>
        </p:txBody>
      </p:sp>
      <p:sp>
        <p:nvSpPr>
          <p:cNvPr id="8" name="TextBox 7"/>
          <p:cNvSpPr txBox="1"/>
          <p:nvPr/>
        </p:nvSpPr>
        <p:spPr>
          <a:xfrm>
            <a:off x="332348" y="4168597"/>
            <a:ext cx="2694624" cy="646331"/>
          </a:xfrm>
          <a:prstGeom prst="rect">
            <a:avLst/>
          </a:prstGeom>
          <a:noFill/>
        </p:spPr>
        <p:txBody>
          <a:bodyPr wrap="square" rtlCol="0">
            <a:spAutoFit/>
          </a:bodyPr>
          <a:lstStyle/>
          <a:p>
            <a:pPr algn="ctr"/>
            <a:r>
              <a:rPr lang="en-GB" b="1" dirty="0">
                <a:solidFill>
                  <a:srgbClr val="000000"/>
                </a:solidFill>
                <a:latin typeface="Sentinel SSm Book"/>
              </a:rPr>
              <a:t>Levels of </a:t>
            </a:r>
          </a:p>
          <a:p>
            <a:pPr algn="ctr"/>
            <a:r>
              <a:rPr lang="en-GB" b="1" dirty="0">
                <a:solidFill>
                  <a:srgbClr val="000000"/>
                </a:solidFill>
                <a:latin typeface="Sentinel SSm Book"/>
              </a:rPr>
              <a:t>investment</a:t>
            </a:r>
          </a:p>
        </p:txBody>
      </p:sp>
      <p:pic>
        <p:nvPicPr>
          <p:cNvPr id="9" name="Picture 18" descr="http://sayeedanwar.co.uk/wp-content/uploads/2014/01/tv-servizi.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690108" y="2062972"/>
            <a:ext cx="1854798" cy="185479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264658" y="4160547"/>
            <a:ext cx="2669135" cy="646331"/>
          </a:xfrm>
          <a:prstGeom prst="rect">
            <a:avLst/>
          </a:prstGeom>
          <a:noFill/>
        </p:spPr>
        <p:txBody>
          <a:bodyPr wrap="square" rtlCol="0">
            <a:spAutoFit/>
          </a:bodyPr>
          <a:lstStyle/>
          <a:p>
            <a:pPr algn="ctr"/>
            <a:r>
              <a:rPr lang="en-GB" b="1" dirty="0">
                <a:solidFill>
                  <a:srgbClr val="000000"/>
                </a:solidFill>
                <a:latin typeface="Sentinel SSm Book"/>
              </a:rPr>
              <a:t>Identifying the </a:t>
            </a:r>
          </a:p>
          <a:p>
            <a:pPr algn="ctr"/>
            <a:r>
              <a:rPr lang="en-GB" b="1" dirty="0">
                <a:solidFill>
                  <a:srgbClr val="000000"/>
                </a:solidFill>
                <a:latin typeface="Sentinel SSm Book"/>
              </a:rPr>
              <a:t>right media mix</a:t>
            </a:r>
          </a:p>
        </p:txBody>
      </p:sp>
      <p:pic>
        <p:nvPicPr>
          <p:cNvPr id="11" name="Picture 20" descr="https://cdn3.iconfinder.com/data/icons/pictofoundry-pro-vector-set/512/Calendar-512.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796015" y="2139503"/>
            <a:ext cx="1730969" cy="173096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314470" y="4312926"/>
            <a:ext cx="2694624" cy="369332"/>
          </a:xfrm>
          <a:prstGeom prst="rect">
            <a:avLst/>
          </a:prstGeom>
          <a:noFill/>
        </p:spPr>
        <p:txBody>
          <a:bodyPr wrap="square" rtlCol="0">
            <a:spAutoFit/>
          </a:bodyPr>
          <a:lstStyle/>
          <a:p>
            <a:pPr algn="ctr"/>
            <a:r>
              <a:rPr lang="en-GB" b="1" dirty="0">
                <a:solidFill>
                  <a:srgbClr val="000000"/>
                </a:solidFill>
                <a:latin typeface="Sentinel SSm Book"/>
              </a:rPr>
              <a:t>When to advertise</a:t>
            </a:r>
          </a:p>
        </p:txBody>
      </p:sp>
      <p:pic>
        <p:nvPicPr>
          <p:cNvPr id="13" name="Picture 22" descr="http://cdn.flaticon.com/png/256/27825.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9769589" y="2139503"/>
            <a:ext cx="1561961" cy="15619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9203258" y="4160698"/>
            <a:ext cx="2694624" cy="646331"/>
          </a:xfrm>
          <a:prstGeom prst="rect">
            <a:avLst/>
          </a:prstGeom>
          <a:noFill/>
        </p:spPr>
        <p:txBody>
          <a:bodyPr wrap="square" rtlCol="0">
            <a:spAutoFit/>
          </a:bodyPr>
          <a:lstStyle/>
          <a:p>
            <a:pPr algn="ctr"/>
            <a:r>
              <a:rPr lang="en-GB" b="1" dirty="0">
                <a:solidFill>
                  <a:srgbClr val="000000"/>
                </a:solidFill>
                <a:latin typeface="Sentinel SSm Book"/>
              </a:rPr>
              <a:t>Reach &amp; </a:t>
            </a:r>
          </a:p>
          <a:p>
            <a:pPr algn="ctr"/>
            <a:r>
              <a:rPr lang="en-GB" b="1" dirty="0">
                <a:solidFill>
                  <a:srgbClr val="000000"/>
                </a:solidFill>
                <a:latin typeface="Sentinel SSm Book"/>
              </a:rPr>
              <a:t>Frequency</a:t>
            </a:r>
          </a:p>
        </p:txBody>
      </p:sp>
      <p:sp>
        <p:nvSpPr>
          <p:cNvPr id="15" name="Rounded Rectangle 14"/>
          <p:cNvSpPr/>
          <p:nvPr/>
        </p:nvSpPr>
        <p:spPr>
          <a:xfrm>
            <a:off x="332348" y="1797269"/>
            <a:ext cx="2694624" cy="3205857"/>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6" name="Rounded Rectangle 15"/>
          <p:cNvSpPr/>
          <p:nvPr/>
        </p:nvSpPr>
        <p:spPr>
          <a:xfrm>
            <a:off x="3288981" y="1797269"/>
            <a:ext cx="2694624" cy="3205857"/>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pic>
        <p:nvPicPr>
          <p:cNvPr id="17" name="Picture 2" descr="http://www.iconsdb.com/icons/preview/black/british-pound-xxl.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18913" y="2255770"/>
            <a:ext cx="1529969" cy="1529969"/>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p:cNvSpPr/>
          <p:nvPr/>
        </p:nvSpPr>
        <p:spPr>
          <a:xfrm>
            <a:off x="6239170" y="1797269"/>
            <a:ext cx="2694624" cy="3205857"/>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9" name="Rounded Rectangle 18"/>
          <p:cNvSpPr/>
          <p:nvPr/>
        </p:nvSpPr>
        <p:spPr>
          <a:xfrm>
            <a:off x="9203258" y="1797268"/>
            <a:ext cx="2694624" cy="3205857"/>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Tree>
    <p:extLst>
      <p:ext uri="{BB962C8B-B14F-4D97-AF65-F5344CB8AC3E}">
        <p14:creationId xmlns:p14="http://schemas.microsoft.com/office/powerpoint/2010/main" val="355954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
            <a:ext cx="12195175" cy="6858001"/>
          </a:xfrm>
          <a:prstGeom prst="rect">
            <a:avLst/>
          </a:prstGeom>
        </p:spPr>
      </p:pic>
      <p:sp>
        <p:nvSpPr>
          <p:cNvPr id="12" name="Slide Number Placeholder 4"/>
          <p:cNvSpPr txBox="1">
            <a:spLocks/>
          </p:cNvSpPr>
          <p:nvPr/>
        </p:nvSpPr>
        <p:spPr>
          <a:xfrm>
            <a:off x="11532394" y="6308726"/>
            <a:ext cx="243521" cy="144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75849A-DCBB-42F1-AFA6-094BC757D811}" type="slidenum">
              <a:rPr lang="en-GB" smtClean="0">
                <a:latin typeface="Sentinel SSm Book"/>
              </a:rPr>
              <a:pPr/>
              <a:t>7</a:t>
            </a:fld>
            <a:endParaRPr lang="en-GB" dirty="0">
              <a:latin typeface="Sentinel SSm Book"/>
            </a:endParaRPr>
          </a:p>
        </p:txBody>
      </p:sp>
      <p:sp>
        <p:nvSpPr>
          <p:cNvPr id="14" name="Rectangle 13"/>
          <p:cNvSpPr/>
          <p:nvPr/>
        </p:nvSpPr>
        <p:spPr>
          <a:xfrm>
            <a:off x="6837528" y="764274"/>
            <a:ext cx="5378925" cy="5036025"/>
          </a:xfrm>
          <a:prstGeom prst="rect">
            <a:avLst/>
          </a:prstGeom>
          <a:solidFill>
            <a:srgbClr val="00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15" name="Title 1"/>
          <p:cNvSpPr txBox="1">
            <a:spLocks/>
          </p:cNvSpPr>
          <p:nvPr/>
        </p:nvSpPr>
        <p:spPr>
          <a:xfrm>
            <a:off x="7062256" y="1069323"/>
            <a:ext cx="4985137" cy="147002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a:lstStyle>
          <a:p>
            <a:r>
              <a:rPr lang="en-GB" sz="4000" dirty="0">
                <a:solidFill>
                  <a:schemeClr val="bg1"/>
                </a:solidFill>
                <a:latin typeface="Brown-Regular"/>
              </a:rPr>
              <a:t>Where OOH fits into econometric modelling.</a:t>
            </a:r>
          </a:p>
          <a:p>
            <a:endParaRPr lang="en-GB" sz="4000" dirty="0">
              <a:solidFill>
                <a:schemeClr val="bg1"/>
              </a:solidFill>
              <a:latin typeface="Arial Black" panose="020B0A04020102020204" pitchFamily="34" charset="0"/>
            </a:endParaRPr>
          </a:p>
          <a:p>
            <a:r>
              <a:rPr lang="en-GB" sz="4000" dirty="0">
                <a:solidFill>
                  <a:schemeClr val="bg1"/>
                </a:solidFill>
                <a:latin typeface="Brown-Regular"/>
              </a:rPr>
              <a:t>	</a:t>
            </a:r>
          </a:p>
        </p:txBody>
      </p:sp>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3940" y="6525365"/>
            <a:ext cx="1133440" cy="151055"/>
          </a:xfrm>
          <a:prstGeom prst="rect">
            <a:avLst/>
          </a:prstGeom>
        </p:spPr>
      </p:pic>
      <p:sp>
        <p:nvSpPr>
          <p:cNvPr id="17" name="TextBox 16"/>
          <p:cNvSpPr txBox="1"/>
          <p:nvPr/>
        </p:nvSpPr>
        <p:spPr>
          <a:xfrm>
            <a:off x="6996923" y="2774648"/>
            <a:ext cx="5032182" cy="3108543"/>
          </a:xfrm>
          <a:prstGeom prst="rect">
            <a:avLst/>
          </a:prstGeom>
          <a:noFill/>
        </p:spPr>
        <p:txBody>
          <a:bodyPr wrap="square" rtlCol="0">
            <a:spAutoFit/>
          </a:bodyPr>
          <a:lstStyle/>
          <a:p>
            <a:pPr marL="285750" indent="-285750" algn="just">
              <a:buFont typeface="Wingdings" panose="05000000000000000000" pitchFamily="2" charset="2"/>
              <a:buChar char="Ø"/>
            </a:pPr>
            <a:r>
              <a:rPr lang="en-GB" sz="1400" b="1" dirty="0">
                <a:solidFill>
                  <a:schemeClr val="bg1"/>
                </a:solidFill>
                <a:latin typeface="Brown-Regular"/>
              </a:rPr>
              <a:t>In advertising, different media channels perform to varying levels within econometric models, and OOH is no different</a:t>
            </a:r>
          </a:p>
          <a:p>
            <a:pPr marL="285750" indent="-285750" algn="just">
              <a:buFont typeface="Wingdings" panose="05000000000000000000" pitchFamily="2" charset="2"/>
              <a:buChar char="Ø"/>
            </a:pPr>
            <a:endParaRPr lang="en-GB" sz="1400" b="1" dirty="0">
              <a:solidFill>
                <a:schemeClr val="bg1"/>
              </a:solidFill>
              <a:latin typeface="Brown-Regular"/>
            </a:endParaRPr>
          </a:p>
          <a:p>
            <a:pPr algn="just"/>
            <a:endParaRPr lang="en-GB" sz="1400" b="1" dirty="0">
              <a:solidFill>
                <a:schemeClr val="bg1"/>
              </a:solidFill>
              <a:latin typeface="Brown-Regular"/>
            </a:endParaRPr>
          </a:p>
          <a:p>
            <a:pPr marL="285750" indent="-285750" algn="just">
              <a:buFont typeface="Wingdings" panose="05000000000000000000" pitchFamily="2" charset="2"/>
              <a:buChar char="Ø"/>
            </a:pPr>
            <a:r>
              <a:rPr lang="en-GB" sz="1400" b="1" dirty="0">
                <a:solidFill>
                  <a:schemeClr val="bg1"/>
                </a:solidFill>
                <a:latin typeface="Brown-Regular"/>
              </a:rPr>
              <a:t>There is a perception that OOH does not deliver strong ROI within econometric models – although recent smarter uses of the medium have started to combat this</a:t>
            </a:r>
          </a:p>
          <a:p>
            <a:pPr marL="285750" indent="-285750" algn="just">
              <a:buFont typeface="Wingdings" panose="05000000000000000000" pitchFamily="2" charset="2"/>
              <a:buChar char="Ø"/>
            </a:pPr>
            <a:endParaRPr lang="en-GB" sz="1400" b="1" dirty="0">
              <a:solidFill>
                <a:schemeClr val="bg1"/>
              </a:solidFill>
              <a:latin typeface="Brown-Regular"/>
            </a:endParaRPr>
          </a:p>
          <a:p>
            <a:pPr marL="285750" indent="-285750" algn="just">
              <a:buFont typeface="Wingdings" panose="05000000000000000000" pitchFamily="2" charset="2"/>
              <a:buChar char="Ø"/>
            </a:pPr>
            <a:endParaRPr lang="en-GB" sz="1400" b="1" dirty="0">
              <a:solidFill>
                <a:schemeClr val="bg1"/>
              </a:solidFill>
              <a:latin typeface="Brown-Regular"/>
            </a:endParaRPr>
          </a:p>
          <a:p>
            <a:pPr marL="285750" indent="-285750" algn="just">
              <a:buFont typeface="Wingdings" panose="05000000000000000000" pitchFamily="2" charset="2"/>
              <a:buChar char="Ø"/>
            </a:pPr>
            <a:r>
              <a:rPr lang="en-GB" sz="1400" b="1" dirty="0">
                <a:solidFill>
                  <a:schemeClr val="bg1"/>
                </a:solidFill>
                <a:latin typeface="Brown-Regular"/>
              </a:rPr>
              <a:t>There are many factors as to why this happens, let’s investigate why…</a:t>
            </a:r>
          </a:p>
          <a:p>
            <a:pPr algn="just"/>
            <a:endParaRPr lang="en-GB" sz="1400" b="1" dirty="0">
              <a:solidFill>
                <a:schemeClr val="bg1"/>
              </a:solidFill>
              <a:latin typeface="Brown-Regular"/>
            </a:endParaRPr>
          </a:p>
        </p:txBody>
      </p:sp>
    </p:spTree>
    <p:extLst>
      <p:ext uri="{BB962C8B-B14F-4D97-AF65-F5344CB8AC3E}">
        <p14:creationId xmlns:p14="http://schemas.microsoft.com/office/powerpoint/2010/main" val="1015233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http://www.justsomebroad.com/wp-content/uploads/2014/09/cell-battery.png"/>
          <p:cNvPicPr>
            <a:picLocks noChangeAspect="1" noChangeArrowheads="1"/>
          </p:cNvPicPr>
          <p:nvPr/>
        </p:nvPicPr>
        <p:blipFill>
          <a:blip r:embed="rId3" cstate="screen">
            <a:duotone>
              <a:schemeClr val="accent6">
                <a:shade val="45000"/>
                <a:satMod val="135000"/>
              </a:schemeClr>
              <a:prstClr val="white"/>
            </a:duotone>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6024923" y="4630962"/>
            <a:ext cx="999944" cy="916614"/>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p:cNvCxnSpPr/>
          <p:nvPr/>
        </p:nvCxnSpPr>
        <p:spPr>
          <a:xfrm>
            <a:off x="5990087" y="1740691"/>
            <a:ext cx="0" cy="845638"/>
          </a:xfrm>
          <a:prstGeom prst="line">
            <a:avLst/>
          </a:prstGeom>
          <a:ln w="38100">
            <a:solidFill>
              <a:schemeClr val="tx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a:off x="5990087" y="2565104"/>
            <a:ext cx="1079500" cy="0"/>
          </a:xfrm>
          <a:prstGeom prst="line">
            <a:avLst/>
          </a:prstGeom>
          <a:ln w="38100">
            <a:solidFill>
              <a:schemeClr val="tx1">
                <a:lumMod val="75000"/>
              </a:schemeClr>
            </a:solidFill>
          </a:ln>
        </p:spPr>
        <p:style>
          <a:lnRef idx="1">
            <a:schemeClr val="dk1"/>
          </a:lnRef>
          <a:fillRef idx="0">
            <a:schemeClr val="dk1"/>
          </a:fillRef>
          <a:effectRef idx="0">
            <a:schemeClr val="dk1"/>
          </a:effectRef>
          <a:fontRef idx="minor">
            <a:schemeClr val="tx1"/>
          </a:fontRef>
        </p:style>
      </p:cxnSp>
      <p:sp>
        <p:nvSpPr>
          <p:cNvPr id="18" name="Rectangle 17"/>
          <p:cNvSpPr/>
          <p:nvPr/>
        </p:nvSpPr>
        <p:spPr>
          <a:xfrm>
            <a:off x="6164863" y="2015495"/>
            <a:ext cx="699105" cy="549609"/>
          </a:xfrm>
          <a:prstGeom prst="rect">
            <a:avLst/>
          </a:prstGeom>
          <a:solidFill>
            <a:schemeClr val="tx1">
              <a:lumMod val="75000"/>
            </a:schemeClr>
          </a:solidFill>
          <a:ln>
            <a:solidFill>
              <a:schemeClr val="tx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atin typeface="Sentinel SSm Book"/>
            </a:endParaRPr>
          </a:p>
        </p:txBody>
      </p:sp>
      <p:pic>
        <p:nvPicPr>
          <p:cNvPr id="19" name="Picture 20" descr="https://resources.rndsystems.com/images/site/icon-rnd-quality.png"/>
          <p:cNvPicPr>
            <a:picLocks noChangeAspect="1" noChangeArrowheads="1"/>
          </p:cNvPicPr>
          <p:nvPr/>
        </p:nvPicPr>
        <p:blipFill>
          <a:blip r:embed="rId5">
            <a:grayscl/>
            <a:extLst>
              <a:ext uri="{BEBA8EAE-BF5A-486C-A8C5-ECC9F3942E4B}">
                <a14:imgProps xmlns:a14="http://schemas.microsoft.com/office/drawing/2010/main">
                  <a14:imgLayer r:embed="rId6">
                    <a14:imgEffect>
                      <a14:brightnessContrast contrast="4000"/>
                    </a14:imgEffect>
                  </a14:imgLayer>
                </a14:imgProps>
              </a:ext>
              <a:ext uri="{28A0092B-C50C-407E-A947-70E740481C1C}">
                <a14:useLocalDpi xmlns:a14="http://schemas.microsoft.com/office/drawing/2010/main"/>
              </a:ext>
            </a:extLst>
          </a:blip>
          <a:srcRect/>
          <a:stretch>
            <a:fillRect/>
          </a:stretch>
        </p:blipFill>
        <p:spPr bwMode="auto">
          <a:xfrm>
            <a:off x="1258056" y="4516509"/>
            <a:ext cx="1145520" cy="1145520"/>
          </a:xfrm>
          <a:prstGeom prst="rect">
            <a:avLst/>
          </a:prstGeom>
          <a:noFill/>
          <a:effectLst>
            <a:outerShdw blurRad="50800" dist="508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20" name="Picture 22" descr="http://wcdn4.dataknet.com/static/resources/icons/set112/40e2fa93.png"/>
          <p:cNvPicPr>
            <a:picLocks noChangeAspect="1" noChangeArrowheads="1"/>
          </p:cNvPicPr>
          <p:nvPr/>
        </p:nvPicPr>
        <p:blipFill>
          <a:blip r:embed="rId7" cstate="screen">
            <a:duotone>
              <a:schemeClr val="accent6">
                <a:shade val="45000"/>
                <a:satMod val="135000"/>
              </a:schemeClr>
              <a:prstClr val="white"/>
            </a:duotone>
            <a:extLst>
              <a:ext uri="{BEBA8EAE-BF5A-486C-A8C5-ECC9F3942E4B}">
                <a14:imgProps xmlns:a14="http://schemas.microsoft.com/office/drawing/2010/main">
                  <a14:imgLayer r:embed="rId8">
                    <a14:imgEffect>
                      <a14:artisticGlowEdges/>
                    </a14:imgEffect>
                  </a14:imgLayer>
                </a14:imgProps>
              </a:ext>
              <a:ext uri="{28A0092B-C50C-407E-A947-70E740481C1C}">
                <a14:useLocalDpi xmlns:a14="http://schemas.microsoft.com/office/drawing/2010/main"/>
              </a:ext>
            </a:extLst>
          </a:blip>
          <a:srcRect/>
          <a:stretch>
            <a:fillRect/>
          </a:stretch>
        </p:blipFill>
        <p:spPr bwMode="auto">
          <a:xfrm>
            <a:off x="5990087" y="3165089"/>
            <a:ext cx="845640" cy="845638"/>
          </a:xfrm>
          <a:prstGeom prst="rect">
            <a:avLst/>
          </a:prstGeom>
          <a:noFill/>
          <a:effectLst>
            <a:outerShdw sx="1000" sy="1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22" name="Picture 30" descr="http://www.mostad.ca/wp-content/themes/Mostad/images/icons/icon-creative-services-black2.png"/>
          <p:cNvPicPr>
            <a:picLocks noChangeAspect="1" noChangeArrowheads="1"/>
          </p:cNvPicPr>
          <p:nvPr/>
        </p:nvPicPr>
        <p:blipFill>
          <a:blip r:embed="rId9" cstate="screen">
            <a:duotone>
              <a:schemeClr val="accent6">
                <a:shade val="45000"/>
                <a:satMod val="135000"/>
              </a:schemeClr>
              <a:prstClr val="white"/>
            </a:duotone>
            <a:extLst>
              <a:ext uri="{BEBA8EAE-BF5A-486C-A8C5-ECC9F3942E4B}">
                <a14:imgProps xmlns:a14="http://schemas.microsoft.com/office/drawing/2010/main">
                  <a14:imgLayer r:embed="rId10">
                    <a14:imgEffect>
                      <a14:artisticCutout/>
                    </a14:imgEffect>
                  </a14:imgLayer>
                </a14:imgProps>
              </a:ext>
              <a:ext uri="{28A0092B-C50C-407E-A947-70E740481C1C}">
                <a14:useLocalDpi xmlns:a14="http://schemas.microsoft.com/office/drawing/2010/main"/>
              </a:ext>
            </a:extLst>
          </a:blip>
          <a:srcRect/>
          <a:stretch>
            <a:fillRect/>
          </a:stretch>
        </p:blipFill>
        <p:spPr bwMode="auto">
          <a:xfrm>
            <a:off x="1195522" y="1582304"/>
            <a:ext cx="1208054" cy="120805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8274384" y="6604226"/>
            <a:ext cx="3916373" cy="246221"/>
          </a:xfrm>
          <a:prstGeom prst="rect">
            <a:avLst/>
          </a:prstGeom>
          <a:noFill/>
        </p:spPr>
        <p:txBody>
          <a:bodyPr wrap="none" rtlCol="0">
            <a:spAutoFit/>
          </a:bodyPr>
          <a:lstStyle/>
          <a:p>
            <a:pPr algn="r"/>
            <a:r>
              <a:rPr lang="en-GB" sz="1000" i="1" dirty="0">
                <a:latin typeface="Brown-Regular"/>
              </a:rPr>
              <a:t>Source: Outdoor Media Centre Return on Outdoor Investment</a:t>
            </a:r>
          </a:p>
        </p:txBody>
      </p:sp>
      <p:sp>
        <p:nvSpPr>
          <p:cNvPr id="24" name="TextBox 23"/>
          <p:cNvSpPr txBox="1"/>
          <p:nvPr/>
        </p:nvSpPr>
        <p:spPr>
          <a:xfrm>
            <a:off x="153941" y="211015"/>
            <a:ext cx="12656368" cy="646331"/>
          </a:xfrm>
          <a:prstGeom prst="rect">
            <a:avLst/>
          </a:prstGeom>
          <a:noFill/>
        </p:spPr>
        <p:txBody>
          <a:bodyPr wrap="square" rtlCol="0">
            <a:spAutoFit/>
          </a:bodyPr>
          <a:lstStyle/>
          <a:p>
            <a:r>
              <a:rPr lang="en-GB" sz="3600" b="1" dirty="0">
                <a:solidFill>
                  <a:schemeClr val="accent5"/>
                </a:solidFill>
                <a:latin typeface="Brown-Regular"/>
              </a:rPr>
              <a:t>The challenges for OOH in econometric modelling.</a:t>
            </a:r>
          </a:p>
        </p:txBody>
      </p:sp>
      <p:sp>
        <p:nvSpPr>
          <p:cNvPr id="25" name="Title 1"/>
          <p:cNvSpPr txBox="1">
            <a:spLocks/>
          </p:cNvSpPr>
          <p:nvPr/>
        </p:nvSpPr>
        <p:spPr>
          <a:xfrm>
            <a:off x="6987135" y="3422561"/>
            <a:ext cx="2447054" cy="5476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a:lstStyle>
          <a:p>
            <a:r>
              <a:rPr lang="en-GB" sz="2400" dirty="0">
                <a:solidFill>
                  <a:schemeClr val="accent4"/>
                </a:solidFill>
                <a:latin typeface="Brown-Regular"/>
              </a:rPr>
              <a:t>Exclusion</a:t>
            </a:r>
          </a:p>
        </p:txBody>
      </p:sp>
      <p:sp>
        <p:nvSpPr>
          <p:cNvPr id="26" name="Title 1"/>
          <p:cNvSpPr txBox="1">
            <a:spLocks/>
          </p:cNvSpPr>
          <p:nvPr/>
        </p:nvSpPr>
        <p:spPr>
          <a:xfrm>
            <a:off x="2634834" y="4815431"/>
            <a:ext cx="2724640" cy="5476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a:lstStyle>
          <a:p>
            <a:r>
              <a:rPr lang="en-GB" sz="2400" dirty="0">
                <a:solidFill>
                  <a:schemeClr val="accent4"/>
                </a:solidFill>
                <a:latin typeface="Brown-Regular"/>
              </a:rPr>
              <a:t>Low Quality Data</a:t>
            </a:r>
          </a:p>
        </p:txBody>
      </p:sp>
      <p:sp>
        <p:nvSpPr>
          <p:cNvPr id="27" name="Title 1"/>
          <p:cNvSpPr txBox="1">
            <a:spLocks/>
          </p:cNvSpPr>
          <p:nvPr/>
        </p:nvSpPr>
        <p:spPr>
          <a:xfrm>
            <a:off x="2619449" y="3307017"/>
            <a:ext cx="2447054" cy="5476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a:lstStyle>
          <a:p>
            <a:r>
              <a:rPr lang="en-GB" sz="2400" dirty="0">
                <a:solidFill>
                  <a:schemeClr val="accent4"/>
                </a:solidFill>
                <a:latin typeface="Brown-Regular"/>
              </a:rPr>
              <a:t>Modelling the </a:t>
            </a:r>
          </a:p>
          <a:p>
            <a:r>
              <a:rPr lang="en-GB" sz="2400" dirty="0">
                <a:solidFill>
                  <a:schemeClr val="accent4"/>
                </a:solidFill>
                <a:latin typeface="Brown-Regular"/>
              </a:rPr>
              <a:t>whole</a:t>
            </a:r>
          </a:p>
        </p:txBody>
      </p:sp>
      <p:sp>
        <p:nvSpPr>
          <p:cNvPr id="28" name="Title 1"/>
          <p:cNvSpPr txBox="1">
            <a:spLocks/>
          </p:cNvSpPr>
          <p:nvPr/>
        </p:nvSpPr>
        <p:spPr>
          <a:xfrm>
            <a:off x="7256125" y="2015495"/>
            <a:ext cx="3201520" cy="5476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a:lstStyle>
          <a:p>
            <a:r>
              <a:rPr lang="en-GB" sz="2400" dirty="0">
                <a:solidFill>
                  <a:schemeClr val="accent4"/>
                </a:solidFill>
                <a:latin typeface="Brown-Regular"/>
              </a:rPr>
              <a:t>Lack of data variation</a:t>
            </a:r>
          </a:p>
        </p:txBody>
      </p:sp>
      <p:sp>
        <p:nvSpPr>
          <p:cNvPr id="29" name="Title 1"/>
          <p:cNvSpPr txBox="1">
            <a:spLocks/>
          </p:cNvSpPr>
          <p:nvPr/>
        </p:nvSpPr>
        <p:spPr>
          <a:xfrm>
            <a:off x="2585575" y="1962348"/>
            <a:ext cx="2724640" cy="5476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a:lstStyle>
          <a:p>
            <a:r>
              <a:rPr lang="en-GB" sz="2400" dirty="0">
                <a:solidFill>
                  <a:schemeClr val="accent4"/>
                </a:solidFill>
                <a:latin typeface="Brown-Regular"/>
              </a:rPr>
              <a:t>The creative effect</a:t>
            </a:r>
          </a:p>
        </p:txBody>
      </p:sp>
      <p:sp>
        <p:nvSpPr>
          <p:cNvPr id="30" name="Title 1"/>
          <p:cNvSpPr txBox="1">
            <a:spLocks/>
          </p:cNvSpPr>
          <p:nvPr/>
        </p:nvSpPr>
        <p:spPr>
          <a:xfrm>
            <a:off x="7256125" y="4763423"/>
            <a:ext cx="2724640" cy="5476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a:lstStyle>
          <a:p>
            <a:r>
              <a:rPr lang="en-GB" sz="2400" dirty="0">
                <a:solidFill>
                  <a:schemeClr val="accent4"/>
                </a:solidFill>
                <a:latin typeface="Brown-Regular"/>
              </a:rPr>
              <a:t>Low spend</a:t>
            </a:r>
          </a:p>
        </p:txBody>
      </p:sp>
      <p:sp>
        <p:nvSpPr>
          <p:cNvPr id="2" name="Rectangle 1"/>
          <p:cNvSpPr/>
          <p:nvPr/>
        </p:nvSpPr>
        <p:spPr>
          <a:xfrm>
            <a:off x="1402494" y="3191502"/>
            <a:ext cx="817625" cy="916613"/>
          </a:xfrm>
          <a:prstGeom prst="rect">
            <a:avLst/>
          </a:prstGeom>
          <a:solidFill>
            <a:schemeClr val="tx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atin typeface="Sentinel SSm Book"/>
            </a:endParaRPr>
          </a:p>
        </p:txBody>
      </p:sp>
      <p:sp>
        <p:nvSpPr>
          <p:cNvPr id="3" name="Oval 2"/>
          <p:cNvSpPr/>
          <p:nvPr/>
        </p:nvSpPr>
        <p:spPr>
          <a:xfrm>
            <a:off x="1547389" y="3395030"/>
            <a:ext cx="548186" cy="5491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ntinel SSm Book"/>
            </a:endParaRPr>
          </a:p>
        </p:txBody>
      </p:sp>
      <p:sp>
        <p:nvSpPr>
          <p:cNvPr id="4" name="Isosceles Triangle 3"/>
          <p:cNvSpPr/>
          <p:nvPr/>
        </p:nvSpPr>
        <p:spPr>
          <a:xfrm>
            <a:off x="1681936" y="3629178"/>
            <a:ext cx="279441" cy="315026"/>
          </a:xfrm>
          <a:prstGeom prst="triangle">
            <a:avLst/>
          </a:prstGeom>
          <a:solidFill>
            <a:schemeClr val="tx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atin typeface="Sentinel SSm Book"/>
            </a:endParaRPr>
          </a:p>
        </p:txBody>
      </p:sp>
    </p:spTree>
    <p:extLst>
      <p:ext uri="{BB962C8B-B14F-4D97-AF65-F5344CB8AC3E}">
        <p14:creationId xmlns:p14="http://schemas.microsoft.com/office/powerpoint/2010/main" val="1020792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7500" y="2891035"/>
            <a:ext cx="3613225" cy="26339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000" dirty="0">
                <a:latin typeface="Sentinel SSm Book"/>
                <a:ea typeface="Calibri" panose="020F0502020204030204" pitchFamily="34" charset="0"/>
                <a:cs typeface="Times New Roman" panose="02020603050405020304" pitchFamily="18" charset="0"/>
              </a:rPr>
              <a:t>If creative work is less impactful or is principally aimed at brand perception it can impact OOH’s ability to be picked up in models</a:t>
            </a:r>
            <a:endParaRPr lang="en-GB" sz="2000" i="1" dirty="0">
              <a:latin typeface="Sentinel SSm Book"/>
            </a:endParaRPr>
          </a:p>
        </p:txBody>
      </p:sp>
      <p:sp>
        <p:nvSpPr>
          <p:cNvPr id="5" name="TextBox 4"/>
          <p:cNvSpPr txBox="1"/>
          <p:nvPr/>
        </p:nvSpPr>
        <p:spPr>
          <a:xfrm>
            <a:off x="8274384" y="6604226"/>
            <a:ext cx="3916373" cy="246221"/>
          </a:xfrm>
          <a:prstGeom prst="rect">
            <a:avLst/>
          </a:prstGeom>
          <a:noFill/>
        </p:spPr>
        <p:txBody>
          <a:bodyPr wrap="none" rtlCol="0">
            <a:spAutoFit/>
          </a:bodyPr>
          <a:lstStyle/>
          <a:p>
            <a:pPr algn="r"/>
            <a:r>
              <a:rPr lang="en-GB" sz="1000" i="1" dirty="0">
                <a:latin typeface="Brown-Regular"/>
              </a:rPr>
              <a:t>Source: Outdoor Media Centre Return on Outdoor Investment</a:t>
            </a:r>
          </a:p>
        </p:txBody>
      </p:sp>
      <p:sp>
        <p:nvSpPr>
          <p:cNvPr id="6" name="Rectangle 5"/>
          <p:cNvSpPr/>
          <p:nvPr/>
        </p:nvSpPr>
        <p:spPr>
          <a:xfrm>
            <a:off x="4197312" y="2891035"/>
            <a:ext cx="3613225" cy="26339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GB" sz="1600" dirty="0">
                <a:solidFill>
                  <a:prstClr val="white"/>
                </a:solidFill>
                <a:latin typeface="Sentinel SSm Book"/>
              </a:rPr>
              <a:t>Modeller view:</a:t>
            </a:r>
          </a:p>
          <a:p>
            <a:pPr lvl="0" algn="just"/>
            <a:endParaRPr lang="en-GB" sz="1600" i="1" dirty="0">
              <a:solidFill>
                <a:prstClr val="white"/>
              </a:solidFill>
              <a:latin typeface="Sentinel SSm Book"/>
            </a:endParaRPr>
          </a:p>
          <a:p>
            <a:pPr lvl="0" algn="just"/>
            <a:r>
              <a:rPr lang="en-GB" sz="1600" i="1" dirty="0">
                <a:solidFill>
                  <a:prstClr val="white"/>
                </a:solidFill>
                <a:latin typeface="Sentinel SSm Book"/>
              </a:rPr>
              <a:t>“… if the creative is unclear to the consumer, the modelling very often doesn’t work. Other media types have similar issues but they seem to get away with it more than outdoor in terms of modelling.”</a:t>
            </a:r>
            <a:endParaRPr lang="en-GB" sz="1600" dirty="0">
              <a:solidFill>
                <a:prstClr val="white"/>
              </a:solidFill>
              <a:latin typeface="Sentinel SSm Book"/>
            </a:endParaRPr>
          </a:p>
        </p:txBody>
      </p:sp>
      <p:sp>
        <p:nvSpPr>
          <p:cNvPr id="7" name="Rectangle 6"/>
          <p:cNvSpPr/>
          <p:nvPr/>
        </p:nvSpPr>
        <p:spPr>
          <a:xfrm>
            <a:off x="8077124" y="2899021"/>
            <a:ext cx="3613225" cy="263397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400" dirty="0">
                <a:latin typeface="Sentinel SSm Book"/>
                <a:ea typeface="Calibri" panose="020F0502020204030204" pitchFamily="34" charset="0"/>
                <a:cs typeface="Times New Roman" panose="02020603050405020304" pitchFamily="18" charset="0"/>
              </a:rPr>
              <a:t>Ensure the metric fits the objective - pure ROI as reported by econometric models is not appropriate for creative geared towards driving awareness or image</a:t>
            </a:r>
          </a:p>
          <a:p>
            <a:pPr algn="just"/>
            <a:endParaRPr lang="en-GB" sz="1400" dirty="0">
              <a:latin typeface="Sentinel SSm Book"/>
              <a:ea typeface="Calibri" panose="020F0502020204030204" pitchFamily="34" charset="0"/>
              <a:cs typeface="Times New Roman" panose="02020603050405020304" pitchFamily="18" charset="0"/>
            </a:endParaRPr>
          </a:p>
          <a:p>
            <a:pPr algn="just"/>
            <a:r>
              <a:rPr lang="en-GB" sz="1400" dirty="0">
                <a:latin typeface="Sentinel SSm Book"/>
                <a:ea typeface="Calibri" panose="020F0502020204030204" pitchFamily="34" charset="0"/>
                <a:cs typeface="Times New Roman" panose="02020603050405020304" pitchFamily="18" charset="0"/>
              </a:rPr>
              <a:t>Best practice guidelines about the creative factors that drive positive ROI for OOH campaigns. </a:t>
            </a:r>
            <a:endParaRPr lang="en-GB" sz="1050" i="1" dirty="0">
              <a:latin typeface="Sentinel SSm Book"/>
            </a:endParaRPr>
          </a:p>
        </p:txBody>
      </p:sp>
      <p:sp>
        <p:nvSpPr>
          <p:cNvPr id="8" name="Title 1"/>
          <p:cNvSpPr txBox="1">
            <a:spLocks/>
          </p:cNvSpPr>
          <p:nvPr/>
        </p:nvSpPr>
        <p:spPr>
          <a:xfrm>
            <a:off x="1636688" y="1545962"/>
            <a:ext cx="11372850" cy="5476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a:lstStyle>
          <a:p>
            <a:r>
              <a:rPr lang="en-GB" sz="3200" dirty="0">
                <a:solidFill>
                  <a:schemeClr val="accent4"/>
                </a:solidFill>
                <a:latin typeface="Brown-Regular"/>
              </a:rPr>
              <a:t>The Creative Effect</a:t>
            </a:r>
          </a:p>
        </p:txBody>
      </p:sp>
      <p:pic>
        <p:nvPicPr>
          <p:cNvPr id="9" name="Picture 30" descr="http://www.mostad.ca/wp-content/themes/Mostad/images/icons/icon-creative-services-black2.png"/>
          <p:cNvPicPr>
            <a:picLocks noChangeAspect="1" noChangeArrowheads="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17500" y="1215773"/>
            <a:ext cx="1208054" cy="1208054"/>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317500" y="355608"/>
            <a:ext cx="11372850" cy="5476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a:lstStyle>
          <a:p>
            <a:r>
              <a:rPr lang="en-GB" sz="3200" dirty="0">
                <a:latin typeface="Brown-Regular"/>
              </a:rPr>
              <a:t>Econometric modelling challenges.</a:t>
            </a:r>
          </a:p>
        </p:txBody>
      </p:sp>
      <p:sp>
        <p:nvSpPr>
          <p:cNvPr id="11" name="Title 1"/>
          <p:cNvSpPr txBox="1">
            <a:spLocks/>
          </p:cNvSpPr>
          <p:nvPr/>
        </p:nvSpPr>
        <p:spPr>
          <a:xfrm>
            <a:off x="1653941" y="2093638"/>
            <a:ext cx="10233259" cy="5476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a:lstStyle>
          <a:p>
            <a:r>
              <a:rPr lang="en-GB" sz="2800" dirty="0">
                <a:latin typeface="Brown-Regular"/>
              </a:rPr>
              <a:t>Q. Did the creative match the ROI metric? </a:t>
            </a:r>
          </a:p>
        </p:txBody>
      </p:sp>
    </p:spTree>
    <p:extLst>
      <p:ext uri="{BB962C8B-B14F-4D97-AF65-F5344CB8AC3E}">
        <p14:creationId xmlns:p14="http://schemas.microsoft.com/office/powerpoint/2010/main" val="15876733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utSmart">
  <a:themeElements>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err="1"/>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TotalTime>
  <Words>1491</Words>
  <Application>Microsoft Macintosh PowerPoint</Application>
  <PresentationFormat>Custom</PresentationFormat>
  <Paragraphs>255</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OutSmart</vt:lpstr>
      <vt:lpstr>ROI in Out Of Home.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Batt</dc:creator>
  <cp:lastModifiedBy>John Hudson</cp:lastModifiedBy>
  <cp:revision>60</cp:revision>
  <dcterms:created xsi:type="dcterms:W3CDTF">2015-08-31T12:50:51Z</dcterms:created>
  <dcterms:modified xsi:type="dcterms:W3CDTF">2016-05-05T08:40:12Z</dcterms:modified>
</cp:coreProperties>
</file>