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72" r:id="rId2"/>
    <p:sldId id="286" r:id="rId3"/>
    <p:sldId id="287" r:id="rId4"/>
    <p:sldId id="274" r:id="rId5"/>
    <p:sldId id="289" r:id="rId6"/>
    <p:sldId id="290" r:id="rId7"/>
    <p:sldId id="291" r:id="rId8"/>
    <p:sldId id="292" r:id="rId9"/>
    <p:sldId id="293" r:id="rId10"/>
    <p:sldId id="294" r:id="rId11"/>
    <p:sldId id="295" r:id="rId12"/>
    <p:sldId id="296" r:id="rId13"/>
  </p:sldIdLst>
  <p:sldSz cx="1219517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87" d="100"/>
          <a:sy n="87" d="100"/>
        </p:scale>
        <p:origin x="-112" y="-192"/>
      </p:cViewPr>
      <p:guideLst>
        <p:guide orient="horz" pos="2160"/>
        <p:guide orient="horz" pos="943"/>
        <p:guide orient="horz" pos="3518"/>
        <p:guide orient="horz" pos="3571"/>
        <p:guide orient="horz" pos="1414"/>
        <p:guide orient="horz" pos="3466"/>
        <p:guide orient="horz" pos="817"/>
        <p:guide orient="horz" pos="3095"/>
        <p:guide pos="3841"/>
        <p:guide pos="276"/>
        <p:guide pos="74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package" Target="../embeddings/Microsoft_Excel_Sheet10.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534269623247767"/>
          <c:y val="0.0370999663076981"/>
          <c:w val="0.934241199110201"/>
          <c:h val="0.728247875513184"/>
        </c:manualLayout>
      </c:layout>
      <c:barChart>
        <c:barDir val="col"/>
        <c:grouping val="clustered"/>
        <c:varyColors val="0"/>
        <c:ser>
          <c:idx val="0"/>
          <c:order val="0"/>
          <c:tx>
            <c:strRef>
              <c:f>Sheet1!$A$2</c:f>
              <c:strCache>
                <c:ptCount val="1"/>
                <c:pt idx="0">
                  <c:v>Entertainment &amp; Leisure</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val>
            <c:numRef>
              <c:f>Sheet1!$B$2</c:f>
              <c:numCache>
                <c:formatCode>#,##0_);[Red]\(#,##0\)</c:formatCode>
                <c:ptCount val="1"/>
                <c:pt idx="0">
                  <c:v>1.79422388E8</c:v>
                </c:pt>
              </c:numCache>
            </c:numRef>
          </c:val>
        </c:ser>
        <c:ser>
          <c:idx val="1"/>
          <c:order val="1"/>
          <c:tx>
            <c:strRef>
              <c:f>Sheet1!$A$3</c:f>
              <c:strCache>
                <c:ptCount val="1"/>
                <c:pt idx="0">
                  <c:v>Telecoms</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val>
            <c:numRef>
              <c:f>Sheet1!$B$3</c:f>
              <c:numCache>
                <c:formatCode>#,##0_);[Red]\(#,##0\)</c:formatCode>
                <c:ptCount val="1"/>
                <c:pt idx="0">
                  <c:v>9.913141E7</c:v>
                </c:pt>
              </c:numCache>
            </c:numRef>
          </c:val>
        </c:ser>
        <c:ser>
          <c:idx val="2"/>
          <c:order val="2"/>
          <c:tx>
            <c:strRef>
              <c:f>Sheet1!$A$4</c:f>
              <c:strCache>
                <c:ptCount val="1"/>
                <c:pt idx="0">
                  <c:v>Drink</c:v>
                </c:pt>
              </c:strCache>
            </c:strRef>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val>
            <c:numRef>
              <c:f>Sheet1!$B$4</c:f>
              <c:numCache>
                <c:formatCode>#,##0_);[Red]\(#,##0\)</c:formatCode>
                <c:ptCount val="1"/>
                <c:pt idx="0">
                  <c:v>7.2821286E7</c:v>
                </c:pt>
              </c:numCache>
            </c:numRef>
          </c:val>
        </c:ser>
        <c:ser>
          <c:idx val="3"/>
          <c:order val="3"/>
          <c:tx>
            <c:strRef>
              <c:f>Sheet1!$A$5</c:f>
              <c:strCache>
                <c:ptCount val="1"/>
                <c:pt idx="0">
                  <c:v>Finance</c:v>
                </c:pt>
              </c:strCache>
            </c:strRef>
          </c:tx>
          <c:spPr>
            <a:solidFill>
              <a:srgbClr val="00C6B7"/>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val>
            <c:numRef>
              <c:f>Sheet1!$B$5</c:f>
              <c:numCache>
                <c:formatCode>#,##0_);[Red]\(#,##0\)</c:formatCode>
                <c:ptCount val="1"/>
                <c:pt idx="0">
                  <c:v>7.2679277E7</c:v>
                </c:pt>
              </c:numCache>
            </c:numRef>
          </c:val>
        </c:ser>
        <c:ser>
          <c:idx val="4"/>
          <c:order val="4"/>
          <c:tx>
            <c:strRef>
              <c:f>Sheet1!$A$6</c:f>
              <c:strCache>
                <c:ptCount val="1"/>
                <c:pt idx="0">
                  <c:v>Food</c:v>
                </c:pt>
              </c:strCache>
            </c:strRef>
          </c:tx>
          <c:invertIfNegative val="0"/>
          <c:dPt>
            <c:idx val="0"/>
            <c:invertIfNegative val="0"/>
            <c:bubble3D val="0"/>
            <c:spPr>
              <a:solidFill>
                <a:srgbClr val="E31C79"/>
              </a:solidFill>
            </c:spPr>
          </c:dPt>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val>
            <c:numRef>
              <c:f>Sheet1!$B$6</c:f>
              <c:numCache>
                <c:formatCode>#,##0_);[Red]\(#,##0\)</c:formatCode>
                <c:ptCount val="1"/>
                <c:pt idx="0">
                  <c:v>5.465367E7</c:v>
                </c:pt>
              </c:numCache>
            </c:numRef>
          </c:val>
        </c:ser>
        <c:ser>
          <c:idx val="5"/>
          <c:order val="5"/>
          <c:tx>
            <c:strRef>
              <c:f>Sheet1!$A$7</c:f>
              <c:strCache>
                <c:ptCount val="1"/>
                <c:pt idx="0">
                  <c:v>Travel &amp; Transport</c:v>
                </c:pt>
              </c:strCache>
            </c:strRef>
          </c:tx>
          <c:spPr>
            <a:solidFill>
              <a:srgbClr val="7A7D81"/>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val>
            <c:numRef>
              <c:f>Sheet1!$B$7</c:f>
              <c:numCache>
                <c:formatCode>#,##0_);[Red]\(#,##0\)</c:formatCode>
                <c:ptCount val="1"/>
                <c:pt idx="0">
                  <c:v>4.8824138E7</c:v>
                </c:pt>
              </c:numCache>
            </c:numRef>
          </c:val>
        </c:ser>
        <c:ser>
          <c:idx val="6"/>
          <c:order val="6"/>
          <c:tx>
            <c:strRef>
              <c:f>Sheet1!$A$8</c:f>
              <c:strCache>
                <c:ptCount val="1"/>
                <c:pt idx="0">
                  <c:v>Motors</c:v>
                </c:pt>
              </c:strCache>
            </c:strRef>
          </c:tx>
          <c:spPr>
            <a:solidFill>
              <a:srgbClr val="8B2CB1">
                <a:lumMod val="60000"/>
                <a:lumOff val="40000"/>
              </a:srgbClr>
            </a:solidFill>
            <a:ln>
              <a:noFill/>
            </a:ln>
            <a:effectLst/>
          </c:spPr>
          <c:invertIfNegative val="0"/>
          <c:val>
            <c:numRef>
              <c:f>Sheet1!$B$8</c:f>
              <c:numCache>
                <c:formatCode>#,##0_);[Red]\(#,##0\)</c:formatCode>
                <c:ptCount val="1"/>
                <c:pt idx="0">
                  <c:v>4.3230568E7</c:v>
                </c:pt>
              </c:numCache>
            </c:numRef>
          </c:val>
        </c:ser>
        <c:ser>
          <c:idx val="7"/>
          <c:order val="7"/>
          <c:tx>
            <c:strRef>
              <c:f>Sheet1!$A$9</c:f>
              <c:strCache>
                <c:ptCount val="1"/>
                <c:pt idx="0">
                  <c:v>Cosmetics &amp; Personal Care</c:v>
                </c:pt>
              </c:strCache>
            </c:strRef>
          </c:tx>
          <c:spPr>
            <a:solidFill>
              <a:schemeClr val="tx2">
                <a:lumMod val="40000"/>
                <a:lumOff val="60000"/>
              </a:schemeClr>
            </a:solidFill>
            <a:ln>
              <a:noFill/>
            </a:ln>
            <a:effectLst/>
          </c:spPr>
          <c:invertIfNegative val="0"/>
          <c:val>
            <c:numRef>
              <c:f>Sheet1!$B$9</c:f>
              <c:numCache>
                <c:formatCode>#,##0_);[Red]\(#,##0\)</c:formatCode>
                <c:ptCount val="1"/>
                <c:pt idx="0">
                  <c:v>3.2572638E7</c:v>
                </c:pt>
              </c:numCache>
            </c:numRef>
          </c:val>
        </c:ser>
        <c:ser>
          <c:idx val="8"/>
          <c:order val="8"/>
          <c:tx>
            <c:strRef>
              <c:f>Sheet1!$A$10</c:f>
              <c:strCache>
                <c:ptCount val="1"/>
                <c:pt idx="0">
                  <c:v>Govt,social,political Organis</c:v>
                </c:pt>
              </c:strCache>
            </c:strRef>
          </c:tx>
          <c:spPr>
            <a:solidFill>
              <a:srgbClr val="9561A8"/>
            </a:solidFill>
            <a:ln>
              <a:noFill/>
            </a:ln>
            <a:effectLst/>
          </c:spPr>
          <c:invertIfNegative val="0"/>
          <c:val>
            <c:numRef>
              <c:f>Sheet1!$B$10</c:f>
              <c:numCache>
                <c:formatCode>#,##0_);[Red]\(#,##0\)</c:formatCode>
                <c:ptCount val="1"/>
                <c:pt idx="0">
                  <c:v>3.038828E7</c:v>
                </c:pt>
              </c:numCache>
            </c:numRef>
          </c:val>
        </c:ser>
        <c:ser>
          <c:idx val="9"/>
          <c:order val="9"/>
          <c:tx>
            <c:strRef>
              <c:f>Sheet1!$A$11</c:f>
              <c:strCache>
                <c:ptCount val="1"/>
                <c:pt idx="0">
                  <c:v>Retail</c:v>
                </c:pt>
              </c:strCache>
            </c:strRef>
          </c:tx>
          <c:spPr>
            <a:solidFill>
              <a:srgbClr val="7BC142"/>
            </a:solidFill>
            <a:ln>
              <a:noFill/>
            </a:ln>
            <a:effectLst/>
          </c:spPr>
          <c:invertIfNegative val="0"/>
          <c:val>
            <c:numRef>
              <c:f>Sheet1!$B$11</c:f>
              <c:numCache>
                <c:formatCode>#,##0_);[Red]\(#,##0\)</c:formatCode>
                <c:ptCount val="1"/>
                <c:pt idx="0">
                  <c:v>2.8447348E7</c:v>
                </c:pt>
              </c:numCache>
            </c:numRef>
          </c:val>
        </c:ser>
        <c:dLbls>
          <c:showLegendKey val="0"/>
          <c:showVal val="1"/>
          <c:showCatName val="0"/>
          <c:showSerName val="0"/>
          <c:showPercent val="0"/>
          <c:showBubbleSize val="0"/>
        </c:dLbls>
        <c:gapWidth val="500"/>
        <c:overlap val="-27"/>
        <c:axId val="2117460712"/>
        <c:axId val="2117457672"/>
      </c:barChart>
      <c:catAx>
        <c:axId val="2117460712"/>
        <c:scaling>
          <c:orientation val="minMax"/>
        </c:scaling>
        <c:delete val="1"/>
        <c:axPos val="b"/>
        <c:majorTickMark val="out"/>
        <c:minorTickMark val="none"/>
        <c:tickLblPos val="nextTo"/>
        <c:crossAx val="2117457672"/>
        <c:crosses val="autoZero"/>
        <c:auto val="1"/>
        <c:lblAlgn val="ctr"/>
        <c:lblOffset val="100"/>
        <c:noMultiLvlLbl val="0"/>
      </c:catAx>
      <c:valAx>
        <c:axId val="2117457672"/>
        <c:scaling>
          <c:orientation val="minMax"/>
        </c:scaling>
        <c:delete val="0"/>
        <c:axPos val="l"/>
        <c:majorGridlines/>
        <c:numFmt formatCode="#,##0" sourceLinked="0"/>
        <c:majorTickMark val="out"/>
        <c:minorTickMark val="none"/>
        <c:tickLblPos val="nextTo"/>
        <c:crossAx val="2117460712"/>
        <c:crosses val="autoZero"/>
        <c:crossBetween val="between"/>
        <c:dispUnits>
          <c:builtInUnit val="millions"/>
          <c:dispUnitsLbl>
            <c:layout/>
          </c:dispUnitsLbl>
        </c:dispUnits>
      </c:valAx>
    </c:plotArea>
    <c:legend>
      <c:legendPos val="b"/>
      <c:layout>
        <c:manualLayout>
          <c:xMode val="edge"/>
          <c:yMode val="edge"/>
          <c:x val="0.00045496274849052"/>
          <c:y val="0.87991514531365"/>
          <c:w val="0.99954503725151"/>
          <c:h val="0.12008485468635"/>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rgbClr val="E31C79"/>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numFmt formatCode="&quot;£&quot;#,##0.0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Sheet1!$A$2:$A$8</c:f>
              <c:strCache>
                <c:ptCount val="7"/>
                <c:pt idx="0">
                  <c:v>Cinema</c:v>
                </c:pt>
                <c:pt idx="1">
                  <c:v>Radio</c:v>
                </c:pt>
                <c:pt idx="2">
                  <c:v>Online</c:v>
                </c:pt>
                <c:pt idx="3">
                  <c:v>DM</c:v>
                </c:pt>
                <c:pt idx="4">
                  <c:v>Print</c:v>
                </c:pt>
                <c:pt idx="5">
                  <c:v>Outdoor</c:v>
                </c:pt>
                <c:pt idx="6">
                  <c:v>TV</c:v>
                </c:pt>
              </c:strCache>
            </c:strRef>
          </c:cat>
          <c:val>
            <c:numRef>
              <c:f>Sheet1!$B$2:$B$8</c:f>
              <c:numCache>
                <c:formatCode>_(* #,##0.00_);_(* \(#,##0.00\);_(* "-"??_);_(@_)</c:formatCode>
                <c:ptCount val="7"/>
                <c:pt idx="0">
                  <c:v>0.0856</c:v>
                </c:pt>
                <c:pt idx="1">
                  <c:v>0.1209</c:v>
                </c:pt>
                <c:pt idx="2">
                  <c:v>0.25872</c:v>
                </c:pt>
                <c:pt idx="3">
                  <c:v>0.34003</c:v>
                </c:pt>
                <c:pt idx="4">
                  <c:v>0.34922</c:v>
                </c:pt>
                <c:pt idx="5">
                  <c:v>1.1525</c:v>
                </c:pt>
                <c:pt idx="6">
                  <c:v>1.12136</c:v>
                </c:pt>
              </c:numCache>
            </c:numRef>
          </c:val>
        </c:ser>
        <c:dLbls>
          <c:showLegendKey val="0"/>
          <c:showVal val="0"/>
          <c:showCatName val="0"/>
          <c:showSerName val="0"/>
          <c:showPercent val="0"/>
          <c:showBubbleSize val="0"/>
        </c:dLbls>
        <c:gapWidth val="150"/>
        <c:axId val="2105323480"/>
        <c:axId val="2105326552"/>
      </c:barChart>
      <c:catAx>
        <c:axId val="2105323480"/>
        <c:scaling>
          <c:orientation val="minMax"/>
        </c:scaling>
        <c:delete val="0"/>
        <c:axPos val="b"/>
        <c:numFmt formatCode="0%" sourceLinked="1"/>
        <c:majorTickMark val="out"/>
        <c:minorTickMark val="none"/>
        <c:tickLblPos val="nextTo"/>
        <c:txPr>
          <a:bodyPr/>
          <a:lstStyle/>
          <a:p>
            <a:pPr>
              <a:defRPr sz="1100"/>
            </a:pPr>
            <a:endParaRPr lang="en-US"/>
          </a:p>
        </c:txPr>
        <c:crossAx val="2105326552"/>
        <c:crosses val="autoZero"/>
        <c:auto val="1"/>
        <c:lblAlgn val="ctr"/>
        <c:lblOffset val="100"/>
        <c:noMultiLvlLbl val="0"/>
      </c:catAx>
      <c:valAx>
        <c:axId val="2105326552"/>
        <c:scaling>
          <c:orientation val="minMax"/>
        </c:scaling>
        <c:delete val="0"/>
        <c:axPos val="l"/>
        <c:majorGridlines/>
        <c:numFmt formatCode="&quot;£&quot;#,##0.00" sourceLinked="0"/>
        <c:majorTickMark val="out"/>
        <c:minorTickMark val="none"/>
        <c:tickLblPos val="nextTo"/>
        <c:txPr>
          <a:bodyPr/>
          <a:lstStyle/>
          <a:p>
            <a:pPr>
              <a:defRPr sz="1100"/>
            </a:pPr>
            <a:endParaRPr lang="en-US"/>
          </a:p>
        </c:txPr>
        <c:crossAx val="2105323480"/>
        <c:crosses val="autoZero"/>
        <c:crossBetween val="between"/>
      </c:valAx>
    </c:plotArea>
    <c:plotVisOnly val="1"/>
    <c:dispBlanksAs val="gap"/>
    <c:showDLblsOverMax val="0"/>
  </c:chart>
  <c:txPr>
    <a:bodyPr/>
    <a:lstStyle/>
    <a:p>
      <a:pPr>
        <a:defRPr sz="1200">
          <a:latin typeface="+mj-lt"/>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2344936484942"/>
          <c:y val="0.0434501389080751"/>
          <c:w val="0.78562894990671"/>
          <c:h val="0.740448496569508"/>
        </c:manualLayout>
      </c:layout>
      <c:barChart>
        <c:barDir val="col"/>
        <c:grouping val="clustered"/>
        <c:varyColors val="0"/>
        <c:ser>
          <c:idx val="0"/>
          <c:order val="0"/>
          <c:tx>
            <c:strRef>
              <c:f>Sheet1!$C$1</c:f>
              <c:strCache>
                <c:ptCount val="1"/>
              </c:strCache>
            </c:strRef>
          </c:tx>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c:f>
              <c:strCache>
                <c:ptCount val="1"/>
                <c:pt idx="0">
                  <c:v>Seen OOH in past week</c:v>
                </c:pt>
              </c:strCache>
            </c:strRef>
          </c:cat>
          <c:val>
            <c:numRef>
              <c:f>Sheet1!$C$2</c:f>
              <c:numCache>
                <c:formatCode>General</c:formatCode>
                <c:ptCount val="1"/>
              </c:numCache>
            </c:numRef>
          </c:val>
        </c:ser>
        <c:ser>
          <c:idx val="1"/>
          <c:order val="1"/>
          <c:tx>
            <c:strRef>
              <c:f>Sheet1!$B$1</c:f>
              <c:strCache>
                <c:ptCount val="1"/>
                <c:pt idx="0">
                  <c:v>I really like to try new drinks</c:v>
                </c:pt>
              </c:strCache>
            </c:strRef>
          </c:tx>
          <c:spPr>
            <a:solidFill>
              <a:schemeClr val="accent6"/>
            </a:solidFill>
            <a:ln>
              <a:noFill/>
            </a:ln>
            <a:effectLst/>
          </c:spPr>
          <c:invertIfNegative val="0"/>
          <c:cat>
            <c:strRef>
              <c:f>Sheet1!$A$2</c:f>
              <c:strCache>
                <c:ptCount val="1"/>
                <c:pt idx="0">
                  <c:v>Seen OOH in past week</c:v>
                </c:pt>
              </c:strCache>
            </c:strRef>
          </c:cat>
          <c:val>
            <c:numRef>
              <c:f>Sheet1!$B$2</c:f>
              <c:numCache>
                <c:formatCode>General</c:formatCode>
                <c:ptCount val="1"/>
                <c:pt idx="0">
                  <c:v>122.6</c:v>
                </c:pt>
              </c:numCache>
            </c:numRef>
          </c:val>
        </c:ser>
        <c:ser>
          <c:idx val="2"/>
          <c:order val="2"/>
          <c:tx>
            <c:strRef>
              <c:f>Sheet1!$D$1</c:f>
              <c:strCache>
                <c:ptCount val="1"/>
              </c:strCache>
            </c:strRef>
          </c:tx>
          <c:spPr>
            <a:solidFill>
              <a:srgbClr val="002060"/>
            </a:solidFill>
            <a:ln>
              <a:noFill/>
            </a:ln>
            <a:effectLst/>
          </c:spPr>
          <c:invertIfNegative val="0"/>
          <c:cat>
            <c:strRef>
              <c:f>Sheet1!$A$2</c:f>
              <c:strCache>
                <c:ptCount val="1"/>
                <c:pt idx="0">
                  <c:v>Seen OOH in past week</c:v>
                </c:pt>
              </c:strCache>
            </c:strRef>
          </c:cat>
          <c:val>
            <c:numRef>
              <c:f>Sheet1!$D$2</c:f>
              <c:numCache>
                <c:formatCode>General</c:formatCode>
                <c:ptCount val="1"/>
              </c:numCache>
            </c:numRef>
          </c:val>
        </c:ser>
        <c:dLbls>
          <c:showLegendKey val="0"/>
          <c:showVal val="0"/>
          <c:showCatName val="0"/>
          <c:showSerName val="0"/>
          <c:showPercent val="0"/>
          <c:showBubbleSize val="0"/>
        </c:dLbls>
        <c:gapWidth val="48"/>
        <c:axId val="2117338696"/>
        <c:axId val="2117335592"/>
      </c:barChart>
      <c:catAx>
        <c:axId val="2117338696"/>
        <c:scaling>
          <c:orientation val="minMax"/>
        </c:scaling>
        <c:delete val="0"/>
        <c:axPos val="b"/>
        <c:numFmt formatCode="0%" sourceLinked="1"/>
        <c:majorTickMark val="out"/>
        <c:minorTickMark val="none"/>
        <c:tickLblPos val="nextTo"/>
        <c:txPr>
          <a:bodyPr/>
          <a:lstStyle/>
          <a:p>
            <a:pPr>
              <a:defRPr sz="1100"/>
            </a:pPr>
            <a:endParaRPr lang="en-US"/>
          </a:p>
        </c:txPr>
        <c:crossAx val="2117335592"/>
        <c:crosses val="autoZero"/>
        <c:auto val="1"/>
        <c:lblAlgn val="ctr"/>
        <c:lblOffset val="100"/>
        <c:noMultiLvlLbl val="0"/>
      </c:catAx>
      <c:valAx>
        <c:axId val="2117335592"/>
        <c:scaling>
          <c:orientation val="minMax"/>
        </c:scaling>
        <c:delete val="0"/>
        <c:axPos val="l"/>
        <c:majorGridlines/>
        <c:numFmt formatCode="General" sourceLinked="1"/>
        <c:majorTickMark val="out"/>
        <c:minorTickMark val="none"/>
        <c:tickLblPos val="nextTo"/>
        <c:txPr>
          <a:bodyPr/>
          <a:lstStyle/>
          <a:p>
            <a:pPr>
              <a:defRPr sz="1100"/>
            </a:pPr>
            <a:endParaRPr lang="en-US"/>
          </a:p>
        </c:txPr>
        <c:crossAx val="2117338696"/>
        <c:crosses val="autoZero"/>
        <c:crossBetween val="between"/>
      </c:valAx>
    </c:plotArea>
    <c:plotVisOnly val="1"/>
    <c:dispBlanksAs val="gap"/>
    <c:showDLblsOverMax val="0"/>
  </c:chart>
  <c:txPr>
    <a:bodyPr/>
    <a:lstStyle/>
    <a:p>
      <a:pPr>
        <a:defRPr sz="1200">
          <a:latin typeface="+mj-lt"/>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invertIfNegative val="0"/>
          <c:dLbls>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Sheet1!$A$2:$A$9</c:f>
              <c:strCache>
                <c:ptCount val="8"/>
                <c:pt idx="0">
                  <c:v>Extensive knowledge of sector</c:v>
                </c:pt>
                <c:pt idx="1">
                  <c:v>Very likely to convince others on brands sector</c:v>
                </c:pt>
                <c:pt idx="2">
                  <c:v>Post comments/views about sector online</c:v>
                </c:pt>
                <c:pt idx="3">
                  <c:v>Sector Champions </c:v>
                </c:pt>
                <c:pt idx="4">
                  <c:v>Sector Connectors (connect regularly)</c:v>
                </c:pt>
                <c:pt idx="5">
                  <c:v>Sector Influencers (influence many people)</c:v>
                </c:pt>
                <c:pt idx="6">
                  <c:v>Sector Mavens (knowledge exchangers)</c:v>
                </c:pt>
                <c:pt idx="7">
                  <c:v>Sector Salespeople (highly persuasive)</c:v>
                </c:pt>
              </c:strCache>
            </c:strRef>
          </c:cat>
          <c:val>
            <c:numRef>
              <c:f>Sheet1!$B$2:$B$9</c:f>
              <c:numCache>
                <c:formatCode>General</c:formatCode>
                <c:ptCount val="8"/>
                <c:pt idx="0">
                  <c:v>148.8</c:v>
                </c:pt>
                <c:pt idx="1">
                  <c:v>152.7</c:v>
                </c:pt>
                <c:pt idx="2">
                  <c:v>150.5</c:v>
                </c:pt>
                <c:pt idx="3">
                  <c:v>176.6</c:v>
                </c:pt>
                <c:pt idx="4">
                  <c:v>157.5</c:v>
                </c:pt>
                <c:pt idx="5">
                  <c:v>143.8</c:v>
                </c:pt>
                <c:pt idx="6">
                  <c:v>148.8</c:v>
                </c:pt>
                <c:pt idx="7">
                  <c:v>152.7</c:v>
                </c:pt>
              </c:numCache>
            </c:numRef>
          </c:val>
        </c:ser>
        <c:dLbls>
          <c:showLegendKey val="0"/>
          <c:showVal val="0"/>
          <c:showCatName val="0"/>
          <c:showSerName val="0"/>
          <c:showPercent val="0"/>
          <c:showBubbleSize val="0"/>
        </c:dLbls>
        <c:gapWidth val="86"/>
        <c:overlap val="-27"/>
        <c:axId val="2029300248"/>
        <c:axId val="2029303256"/>
      </c:barChart>
      <c:catAx>
        <c:axId val="2029300248"/>
        <c:scaling>
          <c:orientation val="minMax"/>
        </c:scaling>
        <c:delete val="0"/>
        <c:axPos val="b"/>
        <c:majorTickMark val="out"/>
        <c:minorTickMark val="none"/>
        <c:tickLblPos val="nextTo"/>
        <c:txPr>
          <a:bodyPr/>
          <a:lstStyle/>
          <a:p>
            <a:pPr>
              <a:defRPr sz="1000"/>
            </a:pPr>
            <a:endParaRPr lang="en-US"/>
          </a:p>
        </c:txPr>
        <c:crossAx val="2029303256"/>
        <c:crosses val="autoZero"/>
        <c:auto val="1"/>
        <c:lblAlgn val="ctr"/>
        <c:lblOffset val="100"/>
        <c:noMultiLvlLbl val="0"/>
      </c:catAx>
      <c:valAx>
        <c:axId val="2029303256"/>
        <c:scaling>
          <c:orientation val="minMax"/>
          <c:max val="200.0"/>
          <c:min val="0.0"/>
        </c:scaling>
        <c:delete val="0"/>
        <c:axPos val="l"/>
        <c:majorGridlines/>
        <c:numFmt formatCode="General" sourceLinked="1"/>
        <c:majorTickMark val="out"/>
        <c:minorTickMark val="none"/>
        <c:tickLblPos val="nextTo"/>
        <c:crossAx val="2029300248"/>
        <c:crosses val="autoZero"/>
        <c:crossBetween val="between"/>
        <c:majorUnit val="100.0"/>
      </c:valAx>
    </c:plotArea>
    <c:plotVisOnly val="1"/>
    <c:dispBlanksAs val="gap"/>
    <c:showDLblsOverMax val="0"/>
  </c:chart>
  <c:txPr>
    <a:bodyPr/>
    <a:lstStyle/>
    <a:p>
      <a:pPr>
        <a:defRPr sz="1200">
          <a:latin typeface="+mj-lt"/>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Seen OOH</c:v>
                </c:pt>
              </c:strCache>
            </c:strRef>
          </c:tx>
          <c:invertIfNegative val="0"/>
          <c:dLbls>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Sheet1!$A$2:$A$3</c:f>
              <c:strCache>
                <c:ptCount val="2"/>
                <c:pt idx="0">
                  <c:v>Looked at drinks company or product</c:v>
                </c:pt>
                <c:pt idx="1">
                  <c:v>Learnt about drinks company or product</c:v>
                </c:pt>
              </c:strCache>
            </c:strRef>
          </c:cat>
          <c:val>
            <c:numRef>
              <c:f>Sheet1!$B$2:$B$3</c:f>
              <c:numCache>
                <c:formatCode>0%</c:formatCode>
                <c:ptCount val="2"/>
                <c:pt idx="0">
                  <c:v>0.47</c:v>
                </c:pt>
                <c:pt idx="1">
                  <c:v>0.4</c:v>
                </c:pt>
              </c:numCache>
            </c:numRef>
          </c:val>
        </c:ser>
        <c:ser>
          <c:idx val="1"/>
          <c:order val="1"/>
          <c:tx>
            <c:strRef>
              <c:f>Sheet1!$C$1</c:f>
              <c:strCache>
                <c:ptCount val="1"/>
                <c:pt idx="0">
                  <c:v>Not seen OOH</c:v>
                </c:pt>
              </c:strCache>
            </c:strRef>
          </c:tx>
          <c:invertIfNegative val="0"/>
          <c:dLbls>
            <c:spPr>
              <a:solidFill>
                <a:sysClr val="window" lastClr="FFFFFF"/>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Sheet1!$A$2:$A$3</c:f>
              <c:strCache>
                <c:ptCount val="2"/>
                <c:pt idx="0">
                  <c:v>Looked at drinks company or product</c:v>
                </c:pt>
                <c:pt idx="1">
                  <c:v>Learnt about drinks company or product</c:v>
                </c:pt>
              </c:strCache>
            </c:strRef>
          </c:cat>
          <c:val>
            <c:numRef>
              <c:f>Sheet1!$C$2:$C$3</c:f>
              <c:numCache>
                <c:formatCode>0%</c:formatCode>
                <c:ptCount val="2"/>
                <c:pt idx="0">
                  <c:v>0.29</c:v>
                </c:pt>
                <c:pt idx="1">
                  <c:v>0.18</c:v>
                </c:pt>
              </c:numCache>
            </c:numRef>
          </c:val>
        </c:ser>
        <c:dLbls>
          <c:showLegendKey val="0"/>
          <c:showVal val="0"/>
          <c:showCatName val="0"/>
          <c:showSerName val="0"/>
          <c:showPercent val="0"/>
          <c:showBubbleSize val="0"/>
        </c:dLbls>
        <c:gapWidth val="150"/>
        <c:overlap val="-27"/>
        <c:axId val="2117299288"/>
        <c:axId val="2117296328"/>
      </c:barChart>
      <c:catAx>
        <c:axId val="2117299288"/>
        <c:scaling>
          <c:orientation val="minMax"/>
        </c:scaling>
        <c:delete val="0"/>
        <c:axPos val="b"/>
        <c:majorTickMark val="out"/>
        <c:minorTickMark val="none"/>
        <c:tickLblPos val="nextTo"/>
        <c:crossAx val="2117296328"/>
        <c:crosses val="autoZero"/>
        <c:auto val="1"/>
        <c:lblAlgn val="ctr"/>
        <c:lblOffset val="100"/>
        <c:noMultiLvlLbl val="0"/>
      </c:catAx>
      <c:valAx>
        <c:axId val="2117296328"/>
        <c:scaling>
          <c:orientation val="minMax"/>
          <c:max val="0.6"/>
          <c:min val="0.0"/>
        </c:scaling>
        <c:delete val="0"/>
        <c:axPos val="l"/>
        <c:majorGridlines/>
        <c:numFmt formatCode="0%" sourceLinked="1"/>
        <c:majorTickMark val="out"/>
        <c:minorTickMark val="none"/>
        <c:tickLblPos val="nextTo"/>
        <c:crossAx val="2117299288"/>
        <c:crosses val="autoZero"/>
        <c:crossBetween val="between"/>
        <c:majorUnit val="0.2"/>
      </c:valAx>
    </c:plotArea>
    <c:legend>
      <c:legendPos val="b"/>
      <c:layout>
        <c:manualLayout>
          <c:xMode val="edge"/>
          <c:yMode val="edge"/>
          <c:x val="0.265028953779881"/>
          <c:y val="0.940136912710473"/>
          <c:w val="0.469275978955545"/>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Sheet1!$B$3</c:f>
              <c:strCache>
                <c:ptCount val="1"/>
                <c:pt idx="0">
                  <c:v>No OOH</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Sheet1!$A$4:$A$7</c:f>
              <c:strCache>
                <c:ptCount val="4"/>
                <c:pt idx="0">
                  <c:v>Search internet at home / work</c:v>
                </c:pt>
                <c:pt idx="1">
                  <c:v>Search internet when mobile</c:v>
                </c:pt>
                <c:pt idx="2">
                  <c:v>Search internet anywhere</c:v>
                </c:pt>
                <c:pt idx="3">
                  <c:v>Buy because of OOH</c:v>
                </c:pt>
              </c:strCache>
            </c:strRef>
          </c:cat>
          <c:val>
            <c:numRef>
              <c:f>Sheet1!$B$4:$B$7</c:f>
            </c:numRef>
          </c:val>
        </c:ser>
        <c:ser>
          <c:idx val="1"/>
          <c:order val="1"/>
          <c:tx>
            <c:strRef>
              <c:f>Sheet1!$C$3</c:f>
              <c:strCache>
                <c:ptCount val="1"/>
                <c:pt idx="0">
                  <c:v>1 OOH</c:v>
                </c:pt>
              </c:strCache>
            </c:strRef>
          </c:tx>
          <c:spPr>
            <a:solidFill>
              <a:srgbClr val="8B2CB1"/>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Sheet1!$A$4:$A$7</c:f>
              <c:strCache>
                <c:ptCount val="4"/>
                <c:pt idx="0">
                  <c:v>Search internet at home / work</c:v>
                </c:pt>
                <c:pt idx="1">
                  <c:v>Search internet when mobile</c:v>
                </c:pt>
                <c:pt idx="2">
                  <c:v>Search internet anywhere</c:v>
                </c:pt>
                <c:pt idx="3">
                  <c:v>Buy because of OOH</c:v>
                </c:pt>
              </c:strCache>
            </c:strRef>
          </c:cat>
          <c:val>
            <c:numRef>
              <c:f>Sheet1!$C$4:$C$7</c:f>
              <c:numCache>
                <c:formatCode>0%</c:formatCode>
                <c:ptCount val="4"/>
                <c:pt idx="0">
                  <c:v>0.5</c:v>
                </c:pt>
                <c:pt idx="1">
                  <c:v>0.11</c:v>
                </c:pt>
                <c:pt idx="2">
                  <c:v>0.56198347107438</c:v>
                </c:pt>
                <c:pt idx="3">
                  <c:v>0.28</c:v>
                </c:pt>
              </c:numCache>
            </c:numRef>
          </c:val>
        </c:ser>
        <c:ser>
          <c:idx val="2"/>
          <c:order val="2"/>
          <c:tx>
            <c:strRef>
              <c:f>Sheet1!$D$3</c:f>
              <c:strCache>
                <c:ptCount val="1"/>
                <c:pt idx="0">
                  <c:v>2 OOH</c:v>
                </c:pt>
              </c:strCache>
            </c:strRef>
          </c:tx>
          <c:spPr>
            <a:solidFill>
              <a:srgbClr val="FF7E0E"/>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Sheet1!$A$4:$A$7</c:f>
              <c:strCache>
                <c:ptCount val="4"/>
                <c:pt idx="0">
                  <c:v>Search internet at home / work</c:v>
                </c:pt>
                <c:pt idx="1">
                  <c:v>Search internet when mobile</c:v>
                </c:pt>
                <c:pt idx="2">
                  <c:v>Search internet anywhere</c:v>
                </c:pt>
                <c:pt idx="3">
                  <c:v>Buy because of OOH</c:v>
                </c:pt>
              </c:strCache>
            </c:strRef>
          </c:cat>
          <c:val>
            <c:numRef>
              <c:f>Sheet1!$D$4:$D$7</c:f>
              <c:numCache>
                <c:formatCode>0%</c:formatCode>
                <c:ptCount val="4"/>
                <c:pt idx="0">
                  <c:v>0.65</c:v>
                </c:pt>
                <c:pt idx="1">
                  <c:v>0.08</c:v>
                </c:pt>
                <c:pt idx="2">
                  <c:v>0.684615384615385</c:v>
                </c:pt>
                <c:pt idx="3">
                  <c:v>0.33</c:v>
                </c:pt>
              </c:numCache>
            </c:numRef>
          </c:val>
        </c:ser>
        <c:ser>
          <c:idx val="3"/>
          <c:order val="3"/>
          <c:tx>
            <c:strRef>
              <c:f>Sheet1!$E$3</c:f>
              <c:strCache>
                <c:ptCount val="1"/>
                <c:pt idx="0">
                  <c:v>3 OOH</c:v>
                </c:pt>
              </c:strCache>
            </c:strRef>
          </c:tx>
          <c:spPr>
            <a:solidFill>
              <a:srgbClr val="99C900"/>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Sheet1!$A$4:$A$7</c:f>
              <c:strCache>
                <c:ptCount val="4"/>
                <c:pt idx="0">
                  <c:v>Search internet at home / work</c:v>
                </c:pt>
                <c:pt idx="1">
                  <c:v>Search internet when mobile</c:v>
                </c:pt>
                <c:pt idx="2">
                  <c:v>Search internet anywhere</c:v>
                </c:pt>
                <c:pt idx="3">
                  <c:v>Buy because of OOH</c:v>
                </c:pt>
              </c:strCache>
            </c:strRef>
          </c:cat>
          <c:val>
            <c:numRef>
              <c:f>Sheet1!$E$4:$E$7</c:f>
              <c:numCache>
                <c:formatCode>0%</c:formatCode>
                <c:ptCount val="4"/>
                <c:pt idx="0">
                  <c:v>0.55</c:v>
                </c:pt>
                <c:pt idx="1">
                  <c:v>0.13</c:v>
                </c:pt>
                <c:pt idx="2">
                  <c:v>0.621848739495798</c:v>
                </c:pt>
                <c:pt idx="3">
                  <c:v>0.39</c:v>
                </c:pt>
              </c:numCache>
            </c:numRef>
          </c:val>
        </c:ser>
        <c:ser>
          <c:idx val="4"/>
          <c:order val="4"/>
          <c:tx>
            <c:strRef>
              <c:f>Sheet1!$F$3</c:f>
              <c:strCache>
                <c:ptCount val="1"/>
                <c:pt idx="0">
                  <c:v>4 OOH</c:v>
                </c:pt>
              </c:strCache>
            </c:strRef>
          </c:tx>
          <c:spPr>
            <a:solidFill>
              <a:srgbClr val="00C6B7"/>
            </a:solidFill>
          </c:spPr>
          <c:invertIfNegative val="0"/>
          <c:dPt>
            <c:idx val="0"/>
            <c:invertIfNegative val="0"/>
            <c:bubble3D val="0"/>
          </c:dPt>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Sheet1!$A$4:$A$7</c:f>
              <c:strCache>
                <c:ptCount val="4"/>
                <c:pt idx="0">
                  <c:v>Search internet at home / work</c:v>
                </c:pt>
                <c:pt idx="1">
                  <c:v>Search internet when mobile</c:v>
                </c:pt>
                <c:pt idx="2">
                  <c:v>Search internet anywhere</c:v>
                </c:pt>
                <c:pt idx="3">
                  <c:v>Buy because of OOH</c:v>
                </c:pt>
              </c:strCache>
            </c:strRef>
          </c:cat>
          <c:val>
            <c:numRef>
              <c:f>Sheet1!$F$4:$F$7</c:f>
              <c:numCache>
                <c:formatCode>0%</c:formatCode>
                <c:ptCount val="4"/>
                <c:pt idx="0">
                  <c:v>0.63</c:v>
                </c:pt>
                <c:pt idx="1">
                  <c:v>0.14</c:v>
                </c:pt>
                <c:pt idx="2">
                  <c:v>0.68</c:v>
                </c:pt>
                <c:pt idx="3">
                  <c:v>0.37</c:v>
                </c:pt>
              </c:numCache>
            </c:numRef>
          </c:val>
        </c:ser>
        <c:ser>
          <c:idx val="5"/>
          <c:order val="5"/>
          <c:tx>
            <c:strRef>
              <c:f>Sheet1!$G$3</c:f>
              <c:strCache>
                <c:ptCount val="1"/>
                <c:pt idx="0">
                  <c:v>5+ OOH</c:v>
                </c:pt>
              </c:strCache>
            </c:strRef>
          </c:tx>
          <c:spPr>
            <a:solidFill>
              <a:srgbClr val="E31C79"/>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Sheet1!$A$4:$A$7</c:f>
              <c:strCache>
                <c:ptCount val="4"/>
                <c:pt idx="0">
                  <c:v>Search internet at home / work</c:v>
                </c:pt>
                <c:pt idx="1">
                  <c:v>Search internet when mobile</c:v>
                </c:pt>
                <c:pt idx="2">
                  <c:v>Search internet anywhere</c:v>
                </c:pt>
                <c:pt idx="3">
                  <c:v>Buy because of OOH</c:v>
                </c:pt>
              </c:strCache>
            </c:strRef>
          </c:cat>
          <c:val>
            <c:numRef>
              <c:f>Sheet1!$G$4:$G$7</c:f>
              <c:numCache>
                <c:formatCode>0%</c:formatCode>
                <c:ptCount val="4"/>
                <c:pt idx="0">
                  <c:v>0.83</c:v>
                </c:pt>
                <c:pt idx="1">
                  <c:v>0.21</c:v>
                </c:pt>
                <c:pt idx="2">
                  <c:v>0.874213836477988</c:v>
                </c:pt>
                <c:pt idx="3">
                  <c:v>0.62</c:v>
                </c:pt>
              </c:numCache>
            </c:numRef>
          </c:val>
        </c:ser>
        <c:dLbls>
          <c:showLegendKey val="0"/>
          <c:showVal val="1"/>
          <c:showCatName val="0"/>
          <c:showSerName val="0"/>
          <c:showPercent val="0"/>
          <c:showBubbleSize val="0"/>
        </c:dLbls>
        <c:gapWidth val="500"/>
        <c:overlap val="-27"/>
        <c:axId val="2117226344"/>
        <c:axId val="2117223448"/>
      </c:barChart>
      <c:catAx>
        <c:axId val="2117226344"/>
        <c:scaling>
          <c:orientation val="minMax"/>
        </c:scaling>
        <c:delete val="0"/>
        <c:axPos val="b"/>
        <c:majorTickMark val="out"/>
        <c:minorTickMark val="none"/>
        <c:tickLblPos val="nextTo"/>
        <c:crossAx val="2117223448"/>
        <c:crosses val="autoZero"/>
        <c:auto val="1"/>
        <c:lblAlgn val="ctr"/>
        <c:lblOffset val="100"/>
        <c:noMultiLvlLbl val="0"/>
      </c:catAx>
      <c:valAx>
        <c:axId val="2117223448"/>
        <c:scaling>
          <c:orientation val="minMax"/>
        </c:scaling>
        <c:delete val="0"/>
        <c:axPos val="l"/>
        <c:majorGridlines/>
        <c:numFmt formatCode="0%" sourceLinked="1"/>
        <c:majorTickMark val="out"/>
        <c:minorTickMark val="none"/>
        <c:tickLblPos val="nextTo"/>
        <c:crossAx val="2117226344"/>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Heavy OOH</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Sheet1!$A$2:$A$4</c:f>
              <c:strCache>
                <c:ptCount val="3"/>
                <c:pt idx="0">
                  <c:v>Volume drinks consumed out of home </c:v>
                </c:pt>
                <c:pt idx="1">
                  <c:v>Regularly drink out of home </c:v>
                </c:pt>
                <c:pt idx="2">
                  <c:v>Heavy repertoire drinks brands</c:v>
                </c:pt>
              </c:strCache>
            </c:strRef>
          </c:cat>
          <c:val>
            <c:numRef>
              <c:f>Sheet1!$B$2:$B$4</c:f>
              <c:numCache>
                <c:formatCode>###,###,###,###,##0.0############</c:formatCode>
                <c:ptCount val="3"/>
                <c:pt idx="0">
                  <c:v>121.4</c:v>
                </c:pt>
                <c:pt idx="1">
                  <c:v>120.3</c:v>
                </c:pt>
                <c:pt idx="2">
                  <c:v>126.6</c:v>
                </c:pt>
              </c:numCache>
            </c:numRef>
          </c:val>
        </c:ser>
        <c:ser>
          <c:idx val="1"/>
          <c:order val="1"/>
          <c:tx>
            <c:strRef>
              <c:f>Sheet1!$C$1</c:f>
              <c:strCache>
                <c:ptCount val="1"/>
                <c:pt idx="0">
                  <c:v>Heavy Newspapers</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Sheet1!$A$2:$A$4</c:f>
              <c:strCache>
                <c:ptCount val="3"/>
                <c:pt idx="0">
                  <c:v>Volume drinks consumed out of home </c:v>
                </c:pt>
                <c:pt idx="1">
                  <c:v>Regularly drink out of home </c:v>
                </c:pt>
                <c:pt idx="2">
                  <c:v>Heavy repertoire drinks brands</c:v>
                </c:pt>
              </c:strCache>
            </c:strRef>
          </c:cat>
          <c:val>
            <c:numRef>
              <c:f>Sheet1!$C$2:$C$4</c:f>
              <c:numCache>
                <c:formatCode>###,###,###,###,##0.0############</c:formatCode>
                <c:ptCount val="3"/>
                <c:pt idx="0">
                  <c:v>115.9</c:v>
                </c:pt>
                <c:pt idx="1">
                  <c:v>103.2</c:v>
                </c:pt>
                <c:pt idx="2">
                  <c:v>82.7</c:v>
                </c:pt>
              </c:numCache>
            </c:numRef>
          </c:val>
        </c:ser>
        <c:ser>
          <c:idx val="2"/>
          <c:order val="2"/>
          <c:tx>
            <c:strRef>
              <c:f>Sheet1!$G$1</c:f>
              <c:strCache>
                <c:ptCount val="1"/>
                <c:pt idx="0">
                  <c:v>Heavy Internet</c:v>
                </c:pt>
              </c:strCache>
            </c:strRef>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Sheet1!$A$2:$A$4</c:f>
              <c:strCache>
                <c:ptCount val="3"/>
                <c:pt idx="0">
                  <c:v>Volume drinks consumed out of home </c:v>
                </c:pt>
                <c:pt idx="1">
                  <c:v>Regularly drink out of home </c:v>
                </c:pt>
                <c:pt idx="2">
                  <c:v>Heavy repertoire drinks brands</c:v>
                </c:pt>
              </c:strCache>
            </c:strRef>
          </c:cat>
          <c:val>
            <c:numRef>
              <c:f>Sheet1!$G$2:$G$4</c:f>
              <c:numCache>
                <c:formatCode>###,###,###,###,##0.0############</c:formatCode>
                <c:ptCount val="3"/>
                <c:pt idx="0">
                  <c:v>112.2</c:v>
                </c:pt>
                <c:pt idx="1">
                  <c:v>117.2</c:v>
                </c:pt>
                <c:pt idx="2">
                  <c:v>123.7</c:v>
                </c:pt>
              </c:numCache>
            </c:numRef>
          </c:val>
        </c:ser>
        <c:ser>
          <c:idx val="3"/>
          <c:order val="3"/>
          <c:tx>
            <c:strRef>
              <c:f>Sheet1!$F$1</c:f>
              <c:strCache>
                <c:ptCount val="1"/>
                <c:pt idx="0">
                  <c:v>Heavy Radio</c:v>
                </c:pt>
              </c:strCache>
            </c:strRef>
          </c:tx>
          <c:spPr>
            <a:solidFill>
              <a:srgbClr val="00C6B7"/>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Sheet1!$A$2:$A$4</c:f>
              <c:strCache>
                <c:ptCount val="3"/>
                <c:pt idx="0">
                  <c:v>Volume drinks consumed out of home </c:v>
                </c:pt>
                <c:pt idx="1">
                  <c:v>Regularly drink out of home </c:v>
                </c:pt>
                <c:pt idx="2">
                  <c:v>Heavy repertoire drinks brands</c:v>
                </c:pt>
              </c:strCache>
            </c:strRef>
          </c:cat>
          <c:val>
            <c:numRef>
              <c:f>Sheet1!$F$2:$F$4</c:f>
              <c:numCache>
                <c:formatCode>###,###,###,###,##0.0############</c:formatCode>
                <c:ptCount val="3"/>
                <c:pt idx="0">
                  <c:v>109.5</c:v>
                </c:pt>
                <c:pt idx="1">
                  <c:v>106.2</c:v>
                </c:pt>
                <c:pt idx="2">
                  <c:v>108.2</c:v>
                </c:pt>
              </c:numCache>
            </c:numRef>
          </c:val>
        </c:ser>
        <c:ser>
          <c:idx val="4"/>
          <c:order val="4"/>
          <c:tx>
            <c:strRef>
              <c:f>Sheet1!$D$1</c:f>
              <c:strCache>
                <c:ptCount val="1"/>
                <c:pt idx="0">
                  <c:v>Heavy Magazines</c:v>
                </c:pt>
              </c:strCache>
            </c:strRef>
          </c:tx>
          <c:invertIfNegative val="0"/>
          <c:dPt>
            <c:idx val="0"/>
            <c:invertIfNegative val="0"/>
            <c:bubble3D val="0"/>
            <c:spPr>
              <a:solidFill>
                <a:srgbClr val="E31C79"/>
              </a:solidFill>
            </c:spPr>
          </c:dPt>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Sheet1!$A$2:$A$4</c:f>
              <c:strCache>
                <c:ptCount val="3"/>
                <c:pt idx="0">
                  <c:v>Volume drinks consumed out of home </c:v>
                </c:pt>
                <c:pt idx="1">
                  <c:v>Regularly drink out of home </c:v>
                </c:pt>
                <c:pt idx="2">
                  <c:v>Heavy repertoire drinks brands</c:v>
                </c:pt>
              </c:strCache>
            </c:strRef>
          </c:cat>
          <c:val>
            <c:numRef>
              <c:f>Sheet1!$D$2:$D$4</c:f>
              <c:numCache>
                <c:formatCode>###,###,###,###,##0.0############</c:formatCode>
                <c:ptCount val="3"/>
                <c:pt idx="0">
                  <c:v>93.8</c:v>
                </c:pt>
                <c:pt idx="1">
                  <c:v>99.3</c:v>
                </c:pt>
                <c:pt idx="2">
                  <c:v>113.6</c:v>
                </c:pt>
              </c:numCache>
            </c:numRef>
          </c:val>
        </c:ser>
        <c:ser>
          <c:idx val="5"/>
          <c:order val="5"/>
          <c:tx>
            <c:strRef>
              <c:f>Sheet1!$E$1</c:f>
              <c:strCache>
                <c:ptCount val="1"/>
                <c:pt idx="0">
                  <c:v>Heavy TV</c:v>
                </c:pt>
              </c:strCache>
            </c:strRef>
          </c:tx>
          <c:spPr>
            <a:solidFill>
              <a:srgbClr val="7A7D81"/>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Sheet1!$A$2:$A$4</c:f>
              <c:strCache>
                <c:ptCount val="3"/>
                <c:pt idx="0">
                  <c:v>Volume drinks consumed out of home </c:v>
                </c:pt>
                <c:pt idx="1">
                  <c:v>Regularly drink out of home </c:v>
                </c:pt>
                <c:pt idx="2">
                  <c:v>Heavy repertoire drinks brands</c:v>
                </c:pt>
              </c:strCache>
            </c:strRef>
          </c:cat>
          <c:val>
            <c:numRef>
              <c:f>Sheet1!$E$2:$E$4</c:f>
              <c:numCache>
                <c:formatCode>###,###,###,###,##0.0############</c:formatCode>
                <c:ptCount val="3"/>
                <c:pt idx="0">
                  <c:v>84.4</c:v>
                </c:pt>
                <c:pt idx="1">
                  <c:v>77.1</c:v>
                </c:pt>
                <c:pt idx="2">
                  <c:v>88.2</c:v>
                </c:pt>
              </c:numCache>
            </c:numRef>
          </c:val>
        </c:ser>
        <c:dLbls>
          <c:showLegendKey val="0"/>
          <c:showVal val="1"/>
          <c:showCatName val="0"/>
          <c:showSerName val="0"/>
          <c:showPercent val="0"/>
          <c:showBubbleSize val="0"/>
        </c:dLbls>
        <c:gapWidth val="500"/>
        <c:overlap val="-27"/>
        <c:axId val="2019938264"/>
        <c:axId val="2019892520"/>
      </c:barChart>
      <c:catAx>
        <c:axId val="2019938264"/>
        <c:scaling>
          <c:orientation val="minMax"/>
        </c:scaling>
        <c:delete val="0"/>
        <c:axPos val="b"/>
        <c:majorTickMark val="out"/>
        <c:minorTickMark val="none"/>
        <c:tickLblPos val="nextTo"/>
        <c:crossAx val="2019892520"/>
        <c:crosses val="autoZero"/>
        <c:auto val="1"/>
        <c:lblAlgn val="ctr"/>
        <c:lblOffset val="100"/>
        <c:noMultiLvlLbl val="0"/>
      </c:catAx>
      <c:valAx>
        <c:axId val="2019892520"/>
        <c:scaling>
          <c:orientation val="minMax"/>
        </c:scaling>
        <c:delete val="0"/>
        <c:axPos val="l"/>
        <c:majorGridlines/>
        <c:numFmt formatCode="###,###,###,###,##0.0############" sourceLinked="1"/>
        <c:majorTickMark val="out"/>
        <c:minorTickMark val="none"/>
        <c:tickLblPos val="nextTo"/>
        <c:crossAx val="2019938264"/>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413136894883655"/>
          <c:y val="0.0456336817546929"/>
          <c:w val="0.946354471946612"/>
          <c:h val="0.77225430154564"/>
        </c:manualLayout>
      </c:layout>
      <c:barChart>
        <c:barDir val="col"/>
        <c:grouping val="clustered"/>
        <c:varyColors val="0"/>
        <c:ser>
          <c:idx val="0"/>
          <c:order val="0"/>
          <c:tx>
            <c:strRef>
              <c:f>Sheet1!$B$1</c:f>
              <c:strCache>
                <c:ptCount val="1"/>
                <c:pt idx="0">
                  <c:v>Heavy OOH Users</c:v>
                </c:pt>
              </c:strCache>
            </c:strRef>
          </c:tx>
          <c:invertIfNegative val="0"/>
          <c:dLbls>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Sheet1!$A$2:$A$6</c:f>
              <c:strCache>
                <c:ptCount val="5"/>
                <c:pt idx="0">
                  <c:v>Bottled beer and stout</c:v>
                </c:pt>
                <c:pt idx="1">
                  <c:v>Alcohol free lager</c:v>
                </c:pt>
                <c:pt idx="2">
                  <c:v>Bottled lager</c:v>
                </c:pt>
                <c:pt idx="3">
                  <c:v>Cans lager</c:v>
                </c:pt>
                <c:pt idx="4">
                  <c:v>Cider</c:v>
                </c:pt>
              </c:strCache>
            </c:strRef>
          </c:cat>
          <c:val>
            <c:numRef>
              <c:f>Sheet1!$B$2:$B$6</c:f>
              <c:numCache>
                <c:formatCode>General</c:formatCode>
                <c:ptCount val="5"/>
                <c:pt idx="0">
                  <c:v>148.0</c:v>
                </c:pt>
                <c:pt idx="1">
                  <c:v>136.0</c:v>
                </c:pt>
                <c:pt idx="2">
                  <c:v>130.0</c:v>
                </c:pt>
                <c:pt idx="3">
                  <c:v>128.0</c:v>
                </c:pt>
                <c:pt idx="4">
                  <c:v>121.0</c:v>
                </c:pt>
              </c:numCache>
            </c:numRef>
          </c:val>
        </c:ser>
        <c:dLbls>
          <c:showLegendKey val="0"/>
          <c:showVal val="0"/>
          <c:showCatName val="0"/>
          <c:showSerName val="0"/>
          <c:showPercent val="0"/>
          <c:showBubbleSize val="0"/>
        </c:dLbls>
        <c:gapWidth val="86"/>
        <c:overlap val="-27"/>
        <c:axId val="2029076328"/>
        <c:axId val="2029079368"/>
      </c:barChart>
      <c:catAx>
        <c:axId val="2029076328"/>
        <c:scaling>
          <c:orientation val="minMax"/>
        </c:scaling>
        <c:delete val="0"/>
        <c:axPos val="b"/>
        <c:majorTickMark val="out"/>
        <c:minorTickMark val="none"/>
        <c:tickLblPos val="nextTo"/>
        <c:txPr>
          <a:bodyPr/>
          <a:lstStyle/>
          <a:p>
            <a:pPr>
              <a:defRPr sz="1000"/>
            </a:pPr>
            <a:endParaRPr lang="en-US"/>
          </a:p>
        </c:txPr>
        <c:crossAx val="2029079368"/>
        <c:crosses val="autoZero"/>
        <c:auto val="1"/>
        <c:lblAlgn val="ctr"/>
        <c:lblOffset val="100"/>
        <c:noMultiLvlLbl val="0"/>
      </c:catAx>
      <c:valAx>
        <c:axId val="2029079368"/>
        <c:scaling>
          <c:orientation val="minMax"/>
          <c:max val="200.0"/>
          <c:min val="0.0"/>
        </c:scaling>
        <c:delete val="0"/>
        <c:axPos val="l"/>
        <c:majorGridlines/>
        <c:numFmt formatCode="General" sourceLinked="1"/>
        <c:majorTickMark val="out"/>
        <c:minorTickMark val="none"/>
        <c:tickLblPos val="nextTo"/>
        <c:crossAx val="2029076328"/>
        <c:crosses val="autoZero"/>
        <c:crossBetween val="between"/>
        <c:majorUnit val="100.0"/>
      </c:valAx>
    </c:plotArea>
    <c:plotVisOnly val="1"/>
    <c:dispBlanksAs val="gap"/>
    <c:showDLblsOverMax val="0"/>
  </c:chart>
  <c:txPr>
    <a:bodyPr/>
    <a:lstStyle/>
    <a:p>
      <a:pPr>
        <a:defRPr sz="1200">
          <a:latin typeface="+mj-lt"/>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Heavy OOH Users</c:v>
                </c:pt>
              </c:strCache>
            </c:strRef>
          </c:tx>
          <c:invertIfNegative val="0"/>
          <c:dLbls>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Sheet1!$A$2:$A$6</c:f>
              <c:strCache>
                <c:ptCount val="5"/>
                <c:pt idx="0">
                  <c:v>Heavy Users - Gin</c:v>
                </c:pt>
                <c:pt idx="1">
                  <c:v>Heavy Users - Pre-Mixed Spirits &amp; Cocktails (Ready-made) &amp; Alcoholic Carbonates</c:v>
                </c:pt>
                <c:pt idx="2">
                  <c:v>Heavy Users - Scotch Whisky </c:v>
                </c:pt>
                <c:pt idx="3">
                  <c:v>Heavy Users - Brandy, Cognac, Armagnac &amp; Calvados </c:v>
                </c:pt>
                <c:pt idx="4">
                  <c:v>Heavy Users - Malt Whisky </c:v>
                </c:pt>
              </c:strCache>
            </c:strRef>
          </c:cat>
          <c:val>
            <c:numRef>
              <c:f>Sheet1!$B$2:$B$6</c:f>
              <c:numCache>
                <c:formatCode>General</c:formatCode>
                <c:ptCount val="5"/>
                <c:pt idx="0">
                  <c:v>190.7</c:v>
                </c:pt>
                <c:pt idx="1">
                  <c:v>180.4</c:v>
                </c:pt>
                <c:pt idx="2">
                  <c:v>134.9</c:v>
                </c:pt>
                <c:pt idx="3">
                  <c:v>129.7</c:v>
                </c:pt>
                <c:pt idx="4">
                  <c:v>124.1</c:v>
                </c:pt>
              </c:numCache>
            </c:numRef>
          </c:val>
        </c:ser>
        <c:dLbls>
          <c:showLegendKey val="0"/>
          <c:showVal val="0"/>
          <c:showCatName val="0"/>
          <c:showSerName val="0"/>
          <c:showPercent val="0"/>
          <c:showBubbleSize val="0"/>
        </c:dLbls>
        <c:gapWidth val="86"/>
        <c:overlap val="-27"/>
        <c:axId val="2029122056"/>
        <c:axId val="2029057208"/>
      </c:barChart>
      <c:catAx>
        <c:axId val="2029122056"/>
        <c:scaling>
          <c:orientation val="minMax"/>
        </c:scaling>
        <c:delete val="0"/>
        <c:axPos val="b"/>
        <c:majorTickMark val="out"/>
        <c:minorTickMark val="none"/>
        <c:tickLblPos val="nextTo"/>
        <c:txPr>
          <a:bodyPr/>
          <a:lstStyle/>
          <a:p>
            <a:pPr>
              <a:defRPr sz="1000"/>
            </a:pPr>
            <a:endParaRPr lang="en-US"/>
          </a:p>
        </c:txPr>
        <c:crossAx val="2029057208"/>
        <c:crosses val="autoZero"/>
        <c:auto val="1"/>
        <c:lblAlgn val="ctr"/>
        <c:lblOffset val="100"/>
        <c:noMultiLvlLbl val="0"/>
      </c:catAx>
      <c:valAx>
        <c:axId val="2029057208"/>
        <c:scaling>
          <c:orientation val="minMax"/>
          <c:max val="200.0"/>
          <c:min val="0.0"/>
        </c:scaling>
        <c:delete val="0"/>
        <c:axPos val="l"/>
        <c:majorGridlines/>
        <c:numFmt formatCode="General" sourceLinked="1"/>
        <c:majorTickMark val="out"/>
        <c:minorTickMark val="none"/>
        <c:tickLblPos val="nextTo"/>
        <c:crossAx val="2029122056"/>
        <c:crosses val="autoZero"/>
        <c:crossBetween val="between"/>
        <c:majorUnit val="100.0"/>
      </c:valAx>
    </c:plotArea>
    <c:plotVisOnly val="1"/>
    <c:dispBlanksAs val="gap"/>
    <c:showDLblsOverMax val="0"/>
  </c:chart>
  <c:txPr>
    <a:bodyPr/>
    <a:lstStyle/>
    <a:p>
      <a:pPr>
        <a:defRPr sz="1200">
          <a:latin typeface="+mj-lt"/>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Heavy OOH</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Sheet1!$A$2:$A$3</c:f>
              <c:strCache>
                <c:ptCount val="2"/>
                <c:pt idx="0">
                  <c:v>I Am Prepared To Pay More For Good Quality Wine</c:v>
                </c:pt>
                <c:pt idx="1">
                  <c:v>It's Worth Paying Extra For Good Quality Beer</c:v>
                </c:pt>
              </c:strCache>
            </c:strRef>
          </c:cat>
          <c:val>
            <c:numRef>
              <c:f>Sheet1!$B$2:$B$3</c:f>
              <c:numCache>
                <c:formatCode>###,###,###,###,##0.0############</c:formatCode>
                <c:ptCount val="2"/>
                <c:pt idx="0">
                  <c:v>115.7</c:v>
                </c:pt>
                <c:pt idx="1">
                  <c:v>114.1</c:v>
                </c:pt>
              </c:numCache>
            </c:numRef>
          </c:val>
        </c:ser>
        <c:ser>
          <c:idx val="1"/>
          <c:order val="1"/>
          <c:tx>
            <c:strRef>
              <c:f>Sheet1!$D$1</c:f>
              <c:strCache>
                <c:ptCount val="1"/>
                <c:pt idx="0">
                  <c:v>Heavy Magazines</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Sheet1!$A$2:$A$3</c:f>
              <c:strCache>
                <c:ptCount val="2"/>
                <c:pt idx="0">
                  <c:v>I Am Prepared To Pay More For Good Quality Wine</c:v>
                </c:pt>
                <c:pt idx="1">
                  <c:v>It's Worth Paying Extra For Good Quality Beer</c:v>
                </c:pt>
              </c:strCache>
            </c:strRef>
          </c:cat>
          <c:val>
            <c:numRef>
              <c:f>Sheet1!$D$2:$D$3</c:f>
              <c:numCache>
                <c:formatCode>###,###,###,###,##0.0############</c:formatCode>
                <c:ptCount val="2"/>
                <c:pt idx="0">
                  <c:v>113.9</c:v>
                </c:pt>
                <c:pt idx="1">
                  <c:v>99.3</c:v>
                </c:pt>
              </c:numCache>
            </c:numRef>
          </c:val>
        </c:ser>
        <c:ser>
          <c:idx val="2"/>
          <c:order val="2"/>
          <c:tx>
            <c:strRef>
              <c:f>Sheet1!$F$1</c:f>
              <c:strCache>
                <c:ptCount val="1"/>
                <c:pt idx="0">
                  <c:v>Heavy Radio</c:v>
                </c:pt>
              </c:strCache>
            </c:strRef>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Sheet1!$A$2:$A$3</c:f>
              <c:strCache>
                <c:ptCount val="2"/>
                <c:pt idx="0">
                  <c:v>I Am Prepared To Pay More For Good Quality Wine</c:v>
                </c:pt>
                <c:pt idx="1">
                  <c:v>It's Worth Paying Extra For Good Quality Beer</c:v>
                </c:pt>
              </c:strCache>
            </c:strRef>
          </c:cat>
          <c:val>
            <c:numRef>
              <c:f>Sheet1!$F$2:$F$3</c:f>
              <c:numCache>
                <c:formatCode>###,###,###,###,##0.0############</c:formatCode>
                <c:ptCount val="2"/>
                <c:pt idx="0">
                  <c:v>111.7</c:v>
                </c:pt>
                <c:pt idx="1">
                  <c:v>113.3</c:v>
                </c:pt>
              </c:numCache>
            </c:numRef>
          </c:val>
        </c:ser>
        <c:ser>
          <c:idx val="3"/>
          <c:order val="3"/>
          <c:tx>
            <c:strRef>
              <c:f>Sheet1!$G$1</c:f>
              <c:strCache>
                <c:ptCount val="1"/>
                <c:pt idx="0">
                  <c:v>Heavy Internet</c:v>
                </c:pt>
              </c:strCache>
            </c:strRef>
          </c:tx>
          <c:spPr>
            <a:solidFill>
              <a:srgbClr val="00C6B7"/>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Sheet1!$A$2:$A$3</c:f>
              <c:strCache>
                <c:ptCount val="2"/>
                <c:pt idx="0">
                  <c:v>I Am Prepared To Pay More For Good Quality Wine</c:v>
                </c:pt>
                <c:pt idx="1">
                  <c:v>It's Worth Paying Extra For Good Quality Beer</c:v>
                </c:pt>
              </c:strCache>
            </c:strRef>
          </c:cat>
          <c:val>
            <c:numRef>
              <c:f>Sheet1!$G$2:$G$3</c:f>
              <c:numCache>
                <c:formatCode>###,###,###,###,##0.0############</c:formatCode>
                <c:ptCount val="2"/>
                <c:pt idx="0">
                  <c:v>105.7</c:v>
                </c:pt>
                <c:pt idx="1">
                  <c:v>114.4</c:v>
                </c:pt>
              </c:numCache>
            </c:numRef>
          </c:val>
        </c:ser>
        <c:ser>
          <c:idx val="4"/>
          <c:order val="4"/>
          <c:tx>
            <c:strRef>
              <c:f>Sheet1!$C$1</c:f>
              <c:strCache>
                <c:ptCount val="1"/>
                <c:pt idx="0">
                  <c:v>Heavy Newspapers</c:v>
                </c:pt>
              </c:strCache>
            </c:strRef>
          </c:tx>
          <c:invertIfNegative val="0"/>
          <c:dPt>
            <c:idx val="0"/>
            <c:invertIfNegative val="0"/>
            <c:bubble3D val="0"/>
            <c:spPr>
              <a:solidFill>
                <a:srgbClr val="E31C79"/>
              </a:solidFill>
            </c:spPr>
          </c:dPt>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Sheet1!$A$2:$A$3</c:f>
              <c:strCache>
                <c:ptCount val="2"/>
                <c:pt idx="0">
                  <c:v>I Am Prepared To Pay More For Good Quality Wine</c:v>
                </c:pt>
                <c:pt idx="1">
                  <c:v>It's Worth Paying Extra For Good Quality Beer</c:v>
                </c:pt>
              </c:strCache>
            </c:strRef>
          </c:cat>
          <c:val>
            <c:numRef>
              <c:f>Sheet1!$C$2:$C$3</c:f>
              <c:numCache>
                <c:formatCode>###,###,###,###,##0.0############</c:formatCode>
                <c:ptCount val="2"/>
                <c:pt idx="0">
                  <c:v>104.7</c:v>
                </c:pt>
                <c:pt idx="1">
                  <c:v>102.9</c:v>
                </c:pt>
              </c:numCache>
            </c:numRef>
          </c:val>
        </c:ser>
        <c:ser>
          <c:idx val="5"/>
          <c:order val="5"/>
          <c:tx>
            <c:strRef>
              <c:f>Sheet1!$E$1</c:f>
              <c:strCache>
                <c:ptCount val="1"/>
                <c:pt idx="0">
                  <c:v>Heavy TV</c:v>
                </c:pt>
              </c:strCache>
            </c:strRef>
          </c:tx>
          <c:spPr>
            <a:solidFill>
              <a:srgbClr val="7A7D81"/>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Sheet1!$A$2:$A$3</c:f>
              <c:strCache>
                <c:ptCount val="2"/>
                <c:pt idx="0">
                  <c:v>I Am Prepared To Pay More For Good Quality Wine</c:v>
                </c:pt>
                <c:pt idx="1">
                  <c:v>It's Worth Paying Extra For Good Quality Beer</c:v>
                </c:pt>
              </c:strCache>
            </c:strRef>
          </c:cat>
          <c:val>
            <c:numRef>
              <c:f>Sheet1!$E$2:$E$3</c:f>
              <c:numCache>
                <c:formatCode>###,###,###,###,##0.0############</c:formatCode>
                <c:ptCount val="2"/>
                <c:pt idx="0">
                  <c:v>73.4</c:v>
                </c:pt>
                <c:pt idx="1">
                  <c:v>89.5</c:v>
                </c:pt>
              </c:numCache>
            </c:numRef>
          </c:val>
        </c:ser>
        <c:dLbls>
          <c:showLegendKey val="0"/>
          <c:showVal val="1"/>
          <c:showCatName val="0"/>
          <c:showSerName val="0"/>
          <c:showPercent val="0"/>
          <c:showBubbleSize val="0"/>
        </c:dLbls>
        <c:gapWidth val="500"/>
        <c:overlap val="-27"/>
        <c:axId val="2104987704"/>
        <c:axId val="2104982312"/>
      </c:barChart>
      <c:catAx>
        <c:axId val="2104987704"/>
        <c:scaling>
          <c:orientation val="minMax"/>
        </c:scaling>
        <c:delete val="0"/>
        <c:axPos val="b"/>
        <c:majorTickMark val="out"/>
        <c:minorTickMark val="none"/>
        <c:tickLblPos val="nextTo"/>
        <c:crossAx val="2104982312"/>
        <c:crosses val="autoZero"/>
        <c:auto val="1"/>
        <c:lblAlgn val="ctr"/>
        <c:lblOffset val="100"/>
        <c:noMultiLvlLbl val="0"/>
      </c:catAx>
      <c:valAx>
        <c:axId val="2104982312"/>
        <c:scaling>
          <c:orientation val="minMax"/>
        </c:scaling>
        <c:delete val="0"/>
        <c:axPos val="l"/>
        <c:majorGridlines/>
        <c:numFmt formatCode="###,###,###,###,##0.0############" sourceLinked="1"/>
        <c:majorTickMark val="out"/>
        <c:minorTickMark val="none"/>
        <c:tickLblPos val="nextTo"/>
        <c:crossAx val="2104987704"/>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D7F613-99C4-4702-BB0C-FCBCA975605F}" type="datetimeFigureOut">
              <a:rPr lang="en-GB" smtClean="0"/>
              <a:t>16/09/15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57262-59D7-40C0-BDE8-4D826AF373C1}" type="slidenum">
              <a:rPr lang="en-GB" smtClean="0"/>
              <a:t>‹#›</a:t>
            </a:fld>
            <a:endParaRPr lang="en-GB"/>
          </a:p>
        </p:txBody>
      </p:sp>
    </p:spTree>
    <p:extLst>
      <p:ext uri="{BB962C8B-B14F-4D97-AF65-F5344CB8AC3E}">
        <p14:creationId xmlns:p14="http://schemas.microsoft.com/office/powerpoint/2010/main" val="3655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957262-59D7-40C0-BDE8-4D826AF373C1}" type="slidenum">
              <a:rPr lang="en-GB" smtClean="0"/>
              <a:t>4</a:t>
            </a:fld>
            <a:endParaRPr lang="en-GB"/>
          </a:p>
        </p:txBody>
      </p:sp>
    </p:spTree>
    <p:extLst>
      <p:ext uri="{BB962C8B-B14F-4D97-AF65-F5344CB8AC3E}">
        <p14:creationId xmlns:p14="http://schemas.microsoft.com/office/powerpoint/2010/main" val="3331258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0" y="0"/>
            <a:ext cx="12193588" cy="6858000"/>
          </a:xfrm>
        </p:spPr>
        <p:txBody>
          <a:bodyPr/>
          <a:lstStyle/>
          <a:p>
            <a:endParaRPr lang="en-GB"/>
          </a:p>
        </p:txBody>
      </p:sp>
      <p:sp>
        <p:nvSpPr>
          <p:cNvPr id="2" name="Title 1"/>
          <p:cNvSpPr>
            <a:spLocks noGrp="1"/>
          </p:cNvSpPr>
          <p:nvPr>
            <p:ph type="ctrTitle" hasCustomPrompt="1"/>
          </p:nvPr>
        </p:nvSpPr>
        <p:spPr>
          <a:xfrm>
            <a:off x="430690" y="482601"/>
            <a:ext cx="5666898" cy="1470025"/>
          </a:xfrm>
        </p:spPr>
        <p:txBody>
          <a:bodyPr anchor="b" anchorCtr="0">
            <a:normAutofit/>
          </a:bodyPr>
          <a:lstStyle>
            <a:lvl1pPr>
              <a:lnSpc>
                <a:spcPct val="90000"/>
              </a:lnSpc>
              <a:defRPr sz="3400">
                <a:solidFill>
                  <a:schemeClr val="bg1"/>
                </a:solidFill>
              </a:defRPr>
            </a:lvl1pPr>
          </a:lstStyle>
          <a:p>
            <a:r>
              <a:rPr lang="en-US" dirty="0" smtClean="0"/>
              <a:t>Master title style</a:t>
            </a:r>
            <a:endParaRPr lang="en-GB" dirty="0"/>
          </a:p>
        </p:txBody>
      </p:sp>
      <p:sp>
        <p:nvSpPr>
          <p:cNvPr id="3" name="Subtitle 2"/>
          <p:cNvSpPr>
            <a:spLocks noGrp="1"/>
          </p:cNvSpPr>
          <p:nvPr>
            <p:ph type="subTitle" idx="1" hasCustomPrompt="1"/>
          </p:nvPr>
        </p:nvSpPr>
        <p:spPr>
          <a:xfrm>
            <a:off x="430690" y="1943101"/>
            <a:ext cx="5667628" cy="542924"/>
          </a:xfrm>
        </p:spPr>
        <p:txBody>
          <a:bodyPr>
            <a:normAutofit/>
          </a:bodyPr>
          <a:lstStyle>
            <a:lvl1pPr marL="0" indent="0" algn="l">
              <a:lnSpc>
                <a:spcPct val="90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2" name="Text Placeholder 21"/>
          <p:cNvSpPr>
            <a:spLocks noGrp="1"/>
          </p:cNvSpPr>
          <p:nvPr>
            <p:ph type="body" sz="quarter" idx="13" hasCustomPrompt="1"/>
          </p:nvPr>
        </p:nvSpPr>
        <p:spPr>
          <a:xfrm>
            <a:off x="423863" y="2590800"/>
            <a:ext cx="5667375" cy="838200"/>
          </a:xfrm>
        </p:spPr>
        <p:txBody>
          <a:bodyPr>
            <a:noAutofit/>
          </a:bodyPr>
          <a:lstStyle>
            <a:lvl1pPr marL="0" indent="0">
              <a:buFont typeface="Arial" panose="020B0604020202020204" pitchFamily="34" charset="0"/>
              <a:buNone/>
              <a:defRPr sz="1400" b="0">
                <a:solidFill>
                  <a:schemeClr val="bg1"/>
                </a:solidFill>
                <a:latin typeface="+mn-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smtClean="0"/>
              <a:t>Date</a:t>
            </a:r>
            <a:endParaRPr lang="en-GB" dirty="0"/>
          </a:p>
        </p:txBody>
      </p:sp>
    </p:spTree>
    <p:extLst>
      <p:ext uri="{BB962C8B-B14F-4D97-AF65-F5344CB8AC3E}">
        <p14:creationId xmlns:p14="http://schemas.microsoft.com/office/powerpoint/2010/main" val="382350653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t>Date</a:t>
            </a:r>
            <a:endParaRPr lang="en-GB"/>
          </a:p>
        </p:txBody>
      </p:sp>
      <p:sp>
        <p:nvSpPr>
          <p:cNvPr id="4" name="Footer Placeholder 3"/>
          <p:cNvSpPr>
            <a:spLocks noGrp="1"/>
          </p:cNvSpPr>
          <p:nvPr>
            <p:ph type="ftr" sz="quarter" idx="11"/>
          </p:nvPr>
        </p:nvSpPr>
        <p:spPr/>
        <p:txBody>
          <a:bodyPr/>
          <a:lstStyle/>
          <a:p>
            <a:r>
              <a:rPr lang="en-GB" smtClean="0"/>
              <a:t>Document Title</a:t>
            </a:r>
            <a:endParaRPr lang="en-GB"/>
          </a:p>
        </p:txBody>
      </p:sp>
      <p:sp>
        <p:nvSpPr>
          <p:cNvPr id="5" name="Slide Number Placeholder 4"/>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513786753"/>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Date</a:t>
            </a:r>
            <a:endParaRPr lang="en-GB"/>
          </a:p>
        </p:txBody>
      </p:sp>
      <p:sp>
        <p:nvSpPr>
          <p:cNvPr id="3" name="Footer Placeholder 2"/>
          <p:cNvSpPr>
            <a:spLocks noGrp="1"/>
          </p:cNvSpPr>
          <p:nvPr>
            <p:ph type="ftr" sz="quarter" idx="11"/>
          </p:nvPr>
        </p:nvSpPr>
        <p:spPr/>
        <p:txBody>
          <a:bodyPr/>
          <a:lstStyle/>
          <a:p>
            <a:r>
              <a:rPr lang="en-GB" smtClean="0"/>
              <a:t>Document Title</a:t>
            </a:r>
            <a:endParaRPr lang="en-GB"/>
          </a:p>
        </p:txBody>
      </p:sp>
      <p:sp>
        <p:nvSpPr>
          <p:cNvPr id="4" name="Slide Number Placeholder 3"/>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1971976064"/>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0" name="Picture Placeholder 18"/>
          <p:cNvSpPr>
            <a:spLocks noGrp="1"/>
          </p:cNvSpPr>
          <p:nvPr>
            <p:ph type="pic" sz="quarter" idx="14"/>
          </p:nvPr>
        </p:nvSpPr>
        <p:spPr>
          <a:xfrm>
            <a:off x="0" y="0"/>
            <a:ext cx="12193588" cy="6858000"/>
          </a:xfrm>
        </p:spPr>
        <p:txBody>
          <a:bodyPr/>
          <a:lstStyle/>
          <a:p>
            <a:endParaRPr lang="en-GB"/>
          </a:p>
        </p:txBody>
      </p:sp>
      <p:sp>
        <p:nvSpPr>
          <p:cNvPr id="2"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smtClean="0"/>
              <a:t>Master title style</a:t>
            </a:r>
            <a:endParaRPr lang="en-GB" dirty="0"/>
          </a:p>
        </p:txBody>
      </p:sp>
      <p:sp>
        <p:nvSpPr>
          <p:cNvPr id="3"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2"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smtClean="0"/>
              <a:t>Date</a:t>
            </a:r>
            <a:endParaRPr lang="en-GB" dirty="0"/>
          </a:p>
        </p:txBody>
      </p:sp>
    </p:spTree>
    <p:extLst>
      <p:ext uri="{BB962C8B-B14F-4D97-AF65-F5344CB8AC3E}">
        <p14:creationId xmlns:p14="http://schemas.microsoft.com/office/powerpoint/2010/main" val="108726096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5"/>
        </a:solidFill>
        <a:effectLst/>
      </p:bgPr>
    </p:bg>
    <p:spTree>
      <p:nvGrpSpPr>
        <p:cNvPr id="1" name=""/>
        <p:cNvGrpSpPr/>
        <p:nvPr/>
      </p:nvGrpSpPr>
      <p:grpSpPr>
        <a:xfrm>
          <a:off x="0" y="0"/>
          <a:ext cx="0" cy="0"/>
          <a:chOff x="0" y="0"/>
          <a:chExt cx="0" cy="0"/>
        </a:xfrm>
      </p:grpSpPr>
      <p:sp>
        <p:nvSpPr>
          <p:cNvPr id="33" name="Freeform 5"/>
          <p:cNvSpPr>
            <a:spLocks noEditPoints="1"/>
          </p:cNvSpPr>
          <p:nvPr userDrawn="1"/>
        </p:nvSpPr>
        <p:spPr bwMode="auto">
          <a:xfrm>
            <a:off x="6735763" y="420688"/>
            <a:ext cx="5459412" cy="6438900"/>
          </a:xfrm>
          <a:custGeom>
            <a:avLst/>
            <a:gdLst>
              <a:gd name="T0" fmla="*/ 854 w 14460"/>
              <a:gd name="T1" fmla="*/ 11113 h 17052"/>
              <a:gd name="T2" fmla="*/ 10779 w 14460"/>
              <a:gd name="T3" fmla="*/ 890 h 17052"/>
              <a:gd name="T4" fmla="*/ 14460 w 14460"/>
              <a:gd name="T5" fmla="*/ 1601 h 17052"/>
              <a:gd name="T6" fmla="*/ 14460 w 14460"/>
              <a:gd name="T7" fmla="*/ 111 h 17052"/>
              <a:gd name="T8" fmla="*/ 12988 w 14460"/>
              <a:gd name="T9" fmla="*/ 15 h 17052"/>
              <a:gd name="T10" fmla="*/ 12536 w 14460"/>
              <a:gd name="T11" fmla="*/ 12 h 17052"/>
              <a:gd name="T12" fmla="*/ 10268 w 14460"/>
              <a:gd name="T13" fmla="*/ 49 h 17052"/>
              <a:gd name="T14" fmla="*/ 0 w 14460"/>
              <a:gd name="T15" fmla="*/ 11113 h 17052"/>
              <a:gd name="T16" fmla="*/ 1661 w 14460"/>
              <a:gd name="T17" fmla="*/ 17052 h 17052"/>
              <a:gd name="T18" fmla="*/ 2686 w 14460"/>
              <a:gd name="T19" fmla="*/ 17051 h 17052"/>
              <a:gd name="T20" fmla="*/ 854 w 14460"/>
              <a:gd name="T21" fmla="*/ 11113 h 17052"/>
              <a:gd name="T22" fmla="*/ 11662 w 14460"/>
              <a:gd name="T23" fmla="*/ 3753 h 17052"/>
              <a:gd name="T24" fmla="*/ 14460 w 14460"/>
              <a:gd name="T25" fmla="*/ 4783 h 17052"/>
              <a:gd name="T26" fmla="*/ 14460 w 14460"/>
              <a:gd name="T27" fmla="*/ 3772 h 17052"/>
              <a:gd name="T28" fmla="*/ 10779 w 14460"/>
              <a:gd name="T29" fmla="*/ 2847 h 17052"/>
              <a:gd name="T30" fmla="*/ 4645 w 14460"/>
              <a:gd name="T31" fmla="*/ 5805 h 17052"/>
              <a:gd name="T32" fmla="*/ 2742 w 14460"/>
              <a:gd name="T33" fmla="*/ 11132 h 17052"/>
              <a:gd name="T34" fmla="*/ 4199 w 14460"/>
              <a:gd name="T35" fmla="*/ 17032 h 17052"/>
              <a:gd name="T36" fmla="*/ 5212 w 14460"/>
              <a:gd name="T37" fmla="*/ 17051 h 17052"/>
              <a:gd name="T38" fmla="*/ 3596 w 14460"/>
              <a:gd name="T39" fmla="*/ 11132 h 17052"/>
              <a:gd name="T40" fmla="*/ 5315 w 14460"/>
              <a:gd name="T41" fmla="*/ 6334 h 17052"/>
              <a:gd name="T42" fmla="*/ 9131 w 14460"/>
              <a:gd name="T43" fmla="*/ 3882 h 17052"/>
              <a:gd name="T44" fmla="*/ 5700 w 14460"/>
              <a:gd name="T45" fmla="*/ 11113 h 17052"/>
              <a:gd name="T46" fmla="*/ 7755 w 14460"/>
              <a:gd name="T47" fmla="*/ 17051 h 17052"/>
              <a:gd name="T48" fmla="*/ 8994 w 14460"/>
              <a:gd name="T49" fmla="*/ 17051 h 17052"/>
              <a:gd name="T50" fmla="*/ 6554 w 14460"/>
              <a:gd name="T51" fmla="*/ 11113 h 17052"/>
              <a:gd name="T52" fmla="*/ 11662 w 14460"/>
              <a:gd name="T53" fmla="*/ 3753 h 17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60" h="17052">
                <a:moveTo>
                  <a:pt x="854" y="11113"/>
                </a:moveTo>
                <a:cubicBezTo>
                  <a:pt x="854" y="5285"/>
                  <a:pt x="5121" y="890"/>
                  <a:pt x="10779" y="890"/>
                </a:cubicBezTo>
                <a:cubicBezTo>
                  <a:pt x="12114" y="890"/>
                  <a:pt x="13352" y="1139"/>
                  <a:pt x="14460" y="1601"/>
                </a:cubicBezTo>
                <a:cubicBezTo>
                  <a:pt x="14460" y="111"/>
                  <a:pt x="14460" y="111"/>
                  <a:pt x="14460" y="111"/>
                </a:cubicBezTo>
                <a:cubicBezTo>
                  <a:pt x="13980" y="47"/>
                  <a:pt x="13488" y="15"/>
                  <a:pt x="12988" y="15"/>
                </a:cubicBezTo>
                <a:cubicBezTo>
                  <a:pt x="12891" y="18"/>
                  <a:pt x="12725" y="14"/>
                  <a:pt x="12536" y="12"/>
                </a:cubicBezTo>
                <a:cubicBezTo>
                  <a:pt x="11600" y="4"/>
                  <a:pt x="10656" y="0"/>
                  <a:pt x="10268" y="49"/>
                </a:cubicBezTo>
                <a:cubicBezTo>
                  <a:pt x="4379" y="305"/>
                  <a:pt x="0" y="4974"/>
                  <a:pt x="0" y="11113"/>
                </a:cubicBezTo>
                <a:cubicBezTo>
                  <a:pt x="0" y="13313"/>
                  <a:pt x="605" y="15344"/>
                  <a:pt x="1661" y="17052"/>
                </a:cubicBezTo>
                <a:cubicBezTo>
                  <a:pt x="2686" y="17051"/>
                  <a:pt x="2686" y="17051"/>
                  <a:pt x="2686" y="17051"/>
                </a:cubicBezTo>
                <a:cubicBezTo>
                  <a:pt x="1528" y="15386"/>
                  <a:pt x="854" y="13343"/>
                  <a:pt x="854" y="11113"/>
                </a:cubicBezTo>
                <a:moveTo>
                  <a:pt x="11662" y="3753"/>
                </a:moveTo>
                <a:cubicBezTo>
                  <a:pt x="12713" y="3877"/>
                  <a:pt x="13659" y="4225"/>
                  <a:pt x="14460" y="4783"/>
                </a:cubicBezTo>
                <a:cubicBezTo>
                  <a:pt x="14460" y="3772"/>
                  <a:pt x="14460" y="3772"/>
                  <a:pt x="14460" y="3772"/>
                </a:cubicBezTo>
                <a:cubicBezTo>
                  <a:pt x="13397" y="3163"/>
                  <a:pt x="12151" y="2847"/>
                  <a:pt x="10779" y="2847"/>
                </a:cubicBezTo>
                <a:cubicBezTo>
                  <a:pt x="8295" y="2847"/>
                  <a:pt x="6174" y="3870"/>
                  <a:pt x="4645" y="5805"/>
                </a:cubicBezTo>
                <a:cubicBezTo>
                  <a:pt x="3471" y="7290"/>
                  <a:pt x="2742" y="9332"/>
                  <a:pt x="2742" y="11132"/>
                </a:cubicBezTo>
                <a:cubicBezTo>
                  <a:pt x="2742" y="13350"/>
                  <a:pt x="3265" y="15356"/>
                  <a:pt x="4199" y="17032"/>
                </a:cubicBezTo>
                <a:cubicBezTo>
                  <a:pt x="5212" y="17051"/>
                  <a:pt x="5212" y="17051"/>
                  <a:pt x="5212" y="17051"/>
                </a:cubicBezTo>
                <a:cubicBezTo>
                  <a:pt x="4181" y="15414"/>
                  <a:pt x="3596" y="13392"/>
                  <a:pt x="3596" y="11132"/>
                </a:cubicBezTo>
                <a:cubicBezTo>
                  <a:pt x="3596" y="9515"/>
                  <a:pt x="4254" y="7676"/>
                  <a:pt x="5315" y="6334"/>
                </a:cubicBezTo>
                <a:cubicBezTo>
                  <a:pt x="6324" y="5057"/>
                  <a:pt x="7624" y="4227"/>
                  <a:pt x="9131" y="3882"/>
                </a:cubicBezTo>
                <a:cubicBezTo>
                  <a:pt x="6990" y="5286"/>
                  <a:pt x="5700" y="7900"/>
                  <a:pt x="5700" y="11113"/>
                </a:cubicBezTo>
                <a:cubicBezTo>
                  <a:pt x="5700" y="13535"/>
                  <a:pt x="6456" y="15594"/>
                  <a:pt x="7755" y="17051"/>
                </a:cubicBezTo>
                <a:cubicBezTo>
                  <a:pt x="8994" y="17051"/>
                  <a:pt x="8994" y="17051"/>
                  <a:pt x="8994" y="17051"/>
                </a:cubicBezTo>
                <a:cubicBezTo>
                  <a:pt x="7468" y="15744"/>
                  <a:pt x="6554" y="13651"/>
                  <a:pt x="6554" y="11113"/>
                </a:cubicBezTo>
                <a:cubicBezTo>
                  <a:pt x="6554" y="7274"/>
                  <a:pt x="8557" y="4393"/>
                  <a:pt x="11662" y="375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r>
              <a:rPr lang="en-US" smtClean="0"/>
              <a:t>Date</a:t>
            </a:r>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Document Title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B75849A-DCBB-42F1-AFA6-094BC757D811}" type="slidenum">
              <a:rPr lang="en-GB" smtClean="0"/>
              <a:pPr/>
              <a:t>‹#›</a:t>
            </a:fld>
            <a:endParaRPr lang="en-GB"/>
          </a:p>
        </p:txBody>
      </p:sp>
      <p:grpSp>
        <p:nvGrpSpPr>
          <p:cNvPr id="18" name="Group 17"/>
          <p:cNvGrpSpPr>
            <a:grpSpLocks noChangeAspect="1"/>
          </p:cNvGrpSpPr>
          <p:nvPr userDrawn="1"/>
        </p:nvGrpSpPr>
        <p:grpSpPr>
          <a:xfrm>
            <a:off x="431006" y="6329881"/>
            <a:ext cx="1476000" cy="196205"/>
            <a:chOff x="6905625" y="4194175"/>
            <a:chExt cx="3152775" cy="419100"/>
          </a:xfrm>
          <a:solidFill>
            <a:schemeClr val="bg1"/>
          </a:solidFill>
        </p:grpSpPr>
        <p:sp>
          <p:nvSpPr>
            <p:cNvPr id="1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28" name="Straight Connector 27"/>
          <p:cNvCxnSpPr/>
          <p:nvPr userDrawn="1"/>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itle 1"/>
          <p:cNvSpPr>
            <a:spLocks noGrp="1"/>
          </p:cNvSpPr>
          <p:nvPr>
            <p:ph type="ctrTitle" hasCustomPrompt="1"/>
          </p:nvPr>
        </p:nvSpPr>
        <p:spPr>
          <a:xfrm>
            <a:off x="430690" y="482601"/>
            <a:ext cx="5666898" cy="1470025"/>
          </a:xfrm>
        </p:spPr>
        <p:txBody>
          <a:bodyPr anchor="b" anchorCtr="0">
            <a:normAutofit/>
          </a:bodyPr>
          <a:lstStyle>
            <a:lvl1pPr>
              <a:lnSpc>
                <a:spcPct val="90000"/>
              </a:lnSpc>
              <a:defRPr sz="3400">
                <a:solidFill>
                  <a:schemeClr val="bg1"/>
                </a:solidFill>
              </a:defRPr>
            </a:lvl1pPr>
          </a:lstStyle>
          <a:p>
            <a:r>
              <a:rPr lang="en-US" dirty="0" smtClean="0"/>
              <a:t>Master title style</a:t>
            </a:r>
            <a:endParaRPr lang="en-GB" dirty="0"/>
          </a:p>
        </p:txBody>
      </p:sp>
      <p:sp>
        <p:nvSpPr>
          <p:cNvPr id="35" name="Subtitle 2"/>
          <p:cNvSpPr>
            <a:spLocks noGrp="1"/>
          </p:cNvSpPr>
          <p:nvPr>
            <p:ph type="subTitle" idx="1" hasCustomPrompt="1"/>
          </p:nvPr>
        </p:nvSpPr>
        <p:spPr>
          <a:xfrm>
            <a:off x="430690" y="1943101"/>
            <a:ext cx="5667628" cy="542924"/>
          </a:xfrm>
        </p:spPr>
        <p:txBody>
          <a:bodyPr>
            <a:normAutofit/>
          </a:bodyPr>
          <a:lstStyle>
            <a:lvl1pPr marL="0" indent="0" algn="l">
              <a:lnSpc>
                <a:spcPct val="90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spTree>
    <p:extLst>
      <p:ext uri="{BB962C8B-B14F-4D97-AF65-F5344CB8AC3E}">
        <p14:creationId xmlns:p14="http://schemas.microsoft.com/office/powerpoint/2010/main" val="214582045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tx2"/>
        </a:solidFill>
        <a:effectLst/>
      </p:bgPr>
    </p:bg>
    <p:spTree>
      <p:nvGrpSpPr>
        <p:cNvPr id="1" name=""/>
        <p:cNvGrpSpPr/>
        <p:nvPr/>
      </p:nvGrpSpPr>
      <p:grpSpPr>
        <a:xfrm>
          <a:off x="0" y="0"/>
          <a:ext cx="0" cy="0"/>
          <a:chOff x="0" y="0"/>
          <a:chExt cx="0" cy="0"/>
        </a:xfrm>
      </p:grpSpPr>
      <p:sp>
        <p:nvSpPr>
          <p:cNvPr id="33" name="Freeform 5"/>
          <p:cNvSpPr>
            <a:spLocks noEditPoints="1"/>
          </p:cNvSpPr>
          <p:nvPr userDrawn="1"/>
        </p:nvSpPr>
        <p:spPr bwMode="auto">
          <a:xfrm>
            <a:off x="6735763" y="420688"/>
            <a:ext cx="5459412" cy="6438900"/>
          </a:xfrm>
          <a:custGeom>
            <a:avLst/>
            <a:gdLst>
              <a:gd name="T0" fmla="*/ 854 w 14460"/>
              <a:gd name="T1" fmla="*/ 11113 h 17052"/>
              <a:gd name="T2" fmla="*/ 10779 w 14460"/>
              <a:gd name="T3" fmla="*/ 890 h 17052"/>
              <a:gd name="T4" fmla="*/ 14460 w 14460"/>
              <a:gd name="T5" fmla="*/ 1601 h 17052"/>
              <a:gd name="T6" fmla="*/ 14460 w 14460"/>
              <a:gd name="T7" fmla="*/ 111 h 17052"/>
              <a:gd name="T8" fmla="*/ 12988 w 14460"/>
              <a:gd name="T9" fmla="*/ 15 h 17052"/>
              <a:gd name="T10" fmla="*/ 12536 w 14460"/>
              <a:gd name="T11" fmla="*/ 12 h 17052"/>
              <a:gd name="T12" fmla="*/ 10268 w 14460"/>
              <a:gd name="T13" fmla="*/ 49 h 17052"/>
              <a:gd name="T14" fmla="*/ 0 w 14460"/>
              <a:gd name="T15" fmla="*/ 11113 h 17052"/>
              <a:gd name="T16" fmla="*/ 1661 w 14460"/>
              <a:gd name="T17" fmla="*/ 17052 h 17052"/>
              <a:gd name="T18" fmla="*/ 2686 w 14460"/>
              <a:gd name="T19" fmla="*/ 17051 h 17052"/>
              <a:gd name="T20" fmla="*/ 854 w 14460"/>
              <a:gd name="T21" fmla="*/ 11113 h 17052"/>
              <a:gd name="T22" fmla="*/ 11662 w 14460"/>
              <a:gd name="T23" fmla="*/ 3753 h 17052"/>
              <a:gd name="T24" fmla="*/ 14460 w 14460"/>
              <a:gd name="T25" fmla="*/ 4783 h 17052"/>
              <a:gd name="T26" fmla="*/ 14460 w 14460"/>
              <a:gd name="T27" fmla="*/ 3772 h 17052"/>
              <a:gd name="T28" fmla="*/ 10779 w 14460"/>
              <a:gd name="T29" fmla="*/ 2847 h 17052"/>
              <a:gd name="T30" fmla="*/ 4645 w 14460"/>
              <a:gd name="T31" fmla="*/ 5805 h 17052"/>
              <a:gd name="T32" fmla="*/ 2742 w 14460"/>
              <a:gd name="T33" fmla="*/ 11132 h 17052"/>
              <a:gd name="T34" fmla="*/ 4199 w 14460"/>
              <a:gd name="T35" fmla="*/ 17032 h 17052"/>
              <a:gd name="T36" fmla="*/ 5212 w 14460"/>
              <a:gd name="T37" fmla="*/ 17051 h 17052"/>
              <a:gd name="T38" fmla="*/ 3596 w 14460"/>
              <a:gd name="T39" fmla="*/ 11132 h 17052"/>
              <a:gd name="T40" fmla="*/ 5315 w 14460"/>
              <a:gd name="T41" fmla="*/ 6334 h 17052"/>
              <a:gd name="T42" fmla="*/ 9131 w 14460"/>
              <a:gd name="T43" fmla="*/ 3882 h 17052"/>
              <a:gd name="T44" fmla="*/ 5700 w 14460"/>
              <a:gd name="T45" fmla="*/ 11113 h 17052"/>
              <a:gd name="T46" fmla="*/ 7755 w 14460"/>
              <a:gd name="T47" fmla="*/ 17051 h 17052"/>
              <a:gd name="T48" fmla="*/ 8994 w 14460"/>
              <a:gd name="T49" fmla="*/ 17051 h 17052"/>
              <a:gd name="T50" fmla="*/ 6554 w 14460"/>
              <a:gd name="T51" fmla="*/ 11113 h 17052"/>
              <a:gd name="T52" fmla="*/ 11662 w 14460"/>
              <a:gd name="T53" fmla="*/ 3753 h 17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60" h="17052">
                <a:moveTo>
                  <a:pt x="854" y="11113"/>
                </a:moveTo>
                <a:cubicBezTo>
                  <a:pt x="854" y="5285"/>
                  <a:pt x="5121" y="890"/>
                  <a:pt x="10779" y="890"/>
                </a:cubicBezTo>
                <a:cubicBezTo>
                  <a:pt x="12114" y="890"/>
                  <a:pt x="13352" y="1139"/>
                  <a:pt x="14460" y="1601"/>
                </a:cubicBezTo>
                <a:cubicBezTo>
                  <a:pt x="14460" y="111"/>
                  <a:pt x="14460" y="111"/>
                  <a:pt x="14460" y="111"/>
                </a:cubicBezTo>
                <a:cubicBezTo>
                  <a:pt x="13980" y="47"/>
                  <a:pt x="13488" y="15"/>
                  <a:pt x="12988" y="15"/>
                </a:cubicBezTo>
                <a:cubicBezTo>
                  <a:pt x="12891" y="18"/>
                  <a:pt x="12725" y="14"/>
                  <a:pt x="12536" y="12"/>
                </a:cubicBezTo>
                <a:cubicBezTo>
                  <a:pt x="11600" y="4"/>
                  <a:pt x="10656" y="0"/>
                  <a:pt x="10268" y="49"/>
                </a:cubicBezTo>
                <a:cubicBezTo>
                  <a:pt x="4379" y="305"/>
                  <a:pt x="0" y="4974"/>
                  <a:pt x="0" y="11113"/>
                </a:cubicBezTo>
                <a:cubicBezTo>
                  <a:pt x="0" y="13313"/>
                  <a:pt x="605" y="15344"/>
                  <a:pt x="1661" y="17052"/>
                </a:cubicBezTo>
                <a:cubicBezTo>
                  <a:pt x="2686" y="17051"/>
                  <a:pt x="2686" y="17051"/>
                  <a:pt x="2686" y="17051"/>
                </a:cubicBezTo>
                <a:cubicBezTo>
                  <a:pt x="1528" y="15386"/>
                  <a:pt x="854" y="13343"/>
                  <a:pt x="854" y="11113"/>
                </a:cubicBezTo>
                <a:moveTo>
                  <a:pt x="11662" y="3753"/>
                </a:moveTo>
                <a:cubicBezTo>
                  <a:pt x="12713" y="3877"/>
                  <a:pt x="13659" y="4225"/>
                  <a:pt x="14460" y="4783"/>
                </a:cubicBezTo>
                <a:cubicBezTo>
                  <a:pt x="14460" y="3772"/>
                  <a:pt x="14460" y="3772"/>
                  <a:pt x="14460" y="3772"/>
                </a:cubicBezTo>
                <a:cubicBezTo>
                  <a:pt x="13397" y="3163"/>
                  <a:pt x="12151" y="2847"/>
                  <a:pt x="10779" y="2847"/>
                </a:cubicBezTo>
                <a:cubicBezTo>
                  <a:pt x="8295" y="2847"/>
                  <a:pt x="6174" y="3870"/>
                  <a:pt x="4645" y="5805"/>
                </a:cubicBezTo>
                <a:cubicBezTo>
                  <a:pt x="3471" y="7290"/>
                  <a:pt x="2742" y="9332"/>
                  <a:pt x="2742" y="11132"/>
                </a:cubicBezTo>
                <a:cubicBezTo>
                  <a:pt x="2742" y="13350"/>
                  <a:pt x="3265" y="15356"/>
                  <a:pt x="4199" y="17032"/>
                </a:cubicBezTo>
                <a:cubicBezTo>
                  <a:pt x="5212" y="17051"/>
                  <a:pt x="5212" y="17051"/>
                  <a:pt x="5212" y="17051"/>
                </a:cubicBezTo>
                <a:cubicBezTo>
                  <a:pt x="4181" y="15414"/>
                  <a:pt x="3596" y="13392"/>
                  <a:pt x="3596" y="11132"/>
                </a:cubicBezTo>
                <a:cubicBezTo>
                  <a:pt x="3596" y="9515"/>
                  <a:pt x="4254" y="7676"/>
                  <a:pt x="5315" y="6334"/>
                </a:cubicBezTo>
                <a:cubicBezTo>
                  <a:pt x="6324" y="5057"/>
                  <a:pt x="7624" y="4227"/>
                  <a:pt x="9131" y="3882"/>
                </a:cubicBezTo>
                <a:cubicBezTo>
                  <a:pt x="6990" y="5286"/>
                  <a:pt x="5700" y="7900"/>
                  <a:pt x="5700" y="11113"/>
                </a:cubicBezTo>
                <a:cubicBezTo>
                  <a:pt x="5700" y="13535"/>
                  <a:pt x="6456" y="15594"/>
                  <a:pt x="7755" y="17051"/>
                </a:cubicBezTo>
                <a:cubicBezTo>
                  <a:pt x="8994" y="17051"/>
                  <a:pt x="8994" y="17051"/>
                  <a:pt x="8994" y="17051"/>
                </a:cubicBezTo>
                <a:cubicBezTo>
                  <a:pt x="7468" y="15744"/>
                  <a:pt x="6554" y="13651"/>
                  <a:pt x="6554" y="11113"/>
                </a:cubicBezTo>
                <a:cubicBezTo>
                  <a:pt x="6554" y="7274"/>
                  <a:pt x="8557" y="4393"/>
                  <a:pt x="11662" y="3753"/>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r>
              <a:rPr lang="en-US" smtClean="0"/>
              <a:t>Date</a:t>
            </a:r>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Document Title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B75849A-DCBB-42F1-AFA6-094BC757D811}" type="slidenum">
              <a:rPr lang="en-GB" smtClean="0"/>
              <a:pPr/>
              <a:t>‹#›</a:t>
            </a:fld>
            <a:endParaRPr lang="en-GB"/>
          </a:p>
        </p:txBody>
      </p:sp>
      <p:grpSp>
        <p:nvGrpSpPr>
          <p:cNvPr id="18" name="Group 17"/>
          <p:cNvGrpSpPr>
            <a:grpSpLocks noChangeAspect="1"/>
          </p:cNvGrpSpPr>
          <p:nvPr userDrawn="1"/>
        </p:nvGrpSpPr>
        <p:grpSpPr>
          <a:xfrm>
            <a:off x="431006" y="6329881"/>
            <a:ext cx="1476000" cy="196205"/>
            <a:chOff x="6905625" y="4194175"/>
            <a:chExt cx="3152775" cy="419100"/>
          </a:xfrm>
          <a:solidFill>
            <a:schemeClr val="bg1"/>
          </a:solidFill>
        </p:grpSpPr>
        <p:sp>
          <p:nvSpPr>
            <p:cNvPr id="1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28" name="Straight Connector 27"/>
          <p:cNvCxnSpPr/>
          <p:nvPr userDrawn="1"/>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itle 1"/>
          <p:cNvSpPr>
            <a:spLocks noGrp="1"/>
          </p:cNvSpPr>
          <p:nvPr>
            <p:ph type="ctrTitle" hasCustomPrompt="1"/>
          </p:nvPr>
        </p:nvSpPr>
        <p:spPr>
          <a:xfrm>
            <a:off x="430690" y="482601"/>
            <a:ext cx="5666898" cy="1470025"/>
          </a:xfrm>
        </p:spPr>
        <p:txBody>
          <a:bodyPr anchor="b" anchorCtr="0">
            <a:normAutofit/>
          </a:bodyPr>
          <a:lstStyle>
            <a:lvl1pPr>
              <a:lnSpc>
                <a:spcPct val="90000"/>
              </a:lnSpc>
              <a:defRPr sz="3400">
                <a:solidFill>
                  <a:schemeClr val="bg1"/>
                </a:solidFill>
              </a:defRPr>
            </a:lvl1pPr>
          </a:lstStyle>
          <a:p>
            <a:r>
              <a:rPr lang="en-US" dirty="0" smtClean="0"/>
              <a:t>Master title style</a:t>
            </a:r>
            <a:endParaRPr lang="en-GB" dirty="0"/>
          </a:p>
        </p:txBody>
      </p:sp>
      <p:sp>
        <p:nvSpPr>
          <p:cNvPr id="35" name="Subtitle 2"/>
          <p:cNvSpPr>
            <a:spLocks noGrp="1"/>
          </p:cNvSpPr>
          <p:nvPr>
            <p:ph type="subTitle" idx="1" hasCustomPrompt="1"/>
          </p:nvPr>
        </p:nvSpPr>
        <p:spPr>
          <a:xfrm>
            <a:off x="430690" y="1943101"/>
            <a:ext cx="5667628" cy="542924"/>
          </a:xfrm>
        </p:spPr>
        <p:txBody>
          <a:bodyPr>
            <a:normAutofit/>
          </a:bodyPr>
          <a:lstStyle>
            <a:lvl1pPr marL="0" indent="0" algn="l">
              <a:lnSpc>
                <a:spcPct val="90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spTree>
    <p:extLst>
      <p:ext uri="{BB962C8B-B14F-4D97-AF65-F5344CB8AC3E}">
        <p14:creationId xmlns:p14="http://schemas.microsoft.com/office/powerpoint/2010/main" val="3651477394"/>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38150" y="1495427"/>
            <a:ext cx="8286750" cy="2860674"/>
          </a:xfrm>
        </p:spPr>
        <p:txBody>
          <a:bodyPr numCol="3" spcCol="360000"/>
          <a:lstStyle>
            <a:lvl1pPr marL="342900" indent="-342900">
              <a:spcBef>
                <a:spcPts val="1200"/>
              </a:spcBef>
              <a:buFont typeface="+mj-lt"/>
              <a:buAutoNum type="arabicPeriod"/>
              <a:defRPr sz="1400">
                <a:latin typeface="+mn-lt"/>
              </a:defRPr>
            </a:lvl1pPr>
            <a:lvl2pPr marL="355600" indent="0">
              <a:lnSpc>
                <a:spcPct val="100000"/>
              </a:lnSpc>
              <a:spcBef>
                <a:spcPts val="0"/>
              </a:spcBef>
              <a:defRPr sz="1400"/>
            </a:lvl2pPr>
            <a:lvl3pPr marL="536575" indent="-180975">
              <a:defRPr/>
            </a:lvl3pPr>
            <a:lvl4pPr marL="717550" indent="-180975">
              <a:defRPr/>
            </a:lvl4pPr>
            <a:lvl5pPr marL="898525" indent="-17145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Date</a:t>
            </a:r>
            <a:endParaRPr lang="en-GB"/>
          </a:p>
        </p:txBody>
      </p:sp>
      <p:sp>
        <p:nvSpPr>
          <p:cNvPr id="5" name="Footer Placeholder 4"/>
          <p:cNvSpPr>
            <a:spLocks noGrp="1"/>
          </p:cNvSpPr>
          <p:nvPr>
            <p:ph type="ftr" sz="quarter" idx="11"/>
          </p:nvPr>
        </p:nvSpPr>
        <p:spPr/>
        <p:txBody>
          <a:bodyPr/>
          <a:lstStyle/>
          <a:p>
            <a:r>
              <a:rPr lang="en-GB" smtClean="0"/>
              <a:t>Document Title</a:t>
            </a:r>
            <a:endParaRPr lang="en-GB"/>
          </a:p>
        </p:txBody>
      </p:sp>
      <p:sp>
        <p:nvSpPr>
          <p:cNvPr id="6" name="Slide Number Placeholder 5"/>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78523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Date</a:t>
            </a:r>
            <a:endParaRPr lang="en-GB"/>
          </a:p>
        </p:txBody>
      </p:sp>
      <p:sp>
        <p:nvSpPr>
          <p:cNvPr id="5" name="Footer Placeholder 4"/>
          <p:cNvSpPr>
            <a:spLocks noGrp="1"/>
          </p:cNvSpPr>
          <p:nvPr>
            <p:ph type="ftr" sz="quarter" idx="11"/>
          </p:nvPr>
        </p:nvSpPr>
        <p:spPr/>
        <p:txBody>
          <a:bodyPr/>
          <a:lstStyle/>
          <a:p>
            <a:r>
              <a:rPr lang="en-GB" smtClean="0"/>
              <a:t>Document Title</a:t>
            </a:r>
            <a:endParaRPr lang="en-GB"/>
          </a:p>
        </p:txBody>
      </p:sp>
      <p:sp>
        <p:nvSpPr>
          <p:cNvPr id="6" name="Slide Number Placeholder 5"/>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279757886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38150" y="1495426"/>
            <a:ext cx="9094733" cy="4089399"/>
          </a:xfrm>
        </p:spPr>
        <p:txBody>
          <a:bodyPr numCol="2" spcCol="360000"/>
          <a:lstStyle>
            <a:lvl1pPr marL="179388" indent="-179388">
              <a:spcBef>
                <a:spcPts val="1500"/>
              </a:spcBef>
              <a:buFont typeface="Arial" panose="020B0604020202020204" pitchFamily="34" charset="0"/>
              <a:buChar char="•"/>
              <a:defRPr/>
            </a:lvl1pPr>
            <a:lvl2pPr marL="357188" indent="-177800">
              <a:buFont typeface="Arial" panose="020B0604020202020204" pitchFamily="34" charset="0"/>
              <a:buChar char="•"/>
              <a:defRPr/>
            </a:lvl2pPr>
            <a:lvl3pPr marL="538163" indent="-180975">
              <a:defRPr/>
            </a:lvl3pPr>
            <a:lvl4pPr marL="714375" indent="-177800">
              <a:defRPr/>
            </a:lvl4pPr>
            <a:lvl5pPr marL="890588" indent="-17145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Date</a:t>
            </a:r>
            <a:endParaRPr lang="en-GB"/>
          </a:p>
        </p:txBody>
      </p:sp>
      <p:sp>
        <p:nvSpPr>
          <p:cNvPr id="5" name="Footer Placeholder 4"/>
          <p:cNvSpPr>
            <a:spLocks noGrp="1"/>
          </p:cNvSpPr>
          <p:nvPr>
            <p:ph type="ftr" sz="quarter" idx="11"/>
          </p:nvPr>
        </p:nvSpPr>
        <p:spPr/>
        <p:txBody>
          <a:bodyPr/>
          <a:lstStyle/>
          <a:p>
            <a:r>
              <a:rPr lang="en-GB" smtClean="0"/>
              <a:t>Document Title</a:t>
            </a:r>
            <a:endParaRPr lang="en-GB"/>
          </a:p>
        </p:txBody>
      </p:sp>
      <p:sp>
        <p:nvSpPr>
          <p:cNvPr id="6" name="Slide Number Placeholder 5"/>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160021529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graphic plus 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253405" y="1495426"/>
            <a:ext cx="7522511" cy="4089399"/>
          </a:xfrm>
        </p:spPr>
        <p:txBody>
          <a:bodyPr numCol="2" spcCol="360000"/>
          <a:lstStyle>
            <a:lvl1pPr marL="0" indent="0">
              <a:spcBef>
                <a:spcPts val="1500"/>
              </a:spcBef>
              <a:buFont typeface="Arial" panose="020B0604020202020204" pitchFamily="34" charset="0"/>
              <a:buNone/>
              <a:defRPr/>
            </a:lvl1pPr>
            <a:lvl2pPr marL="0" indent="0">
              <a:spcBef>
                <a:spcPts val="1500"/>
              </a:spcBef>
              <a:buFont typeface="Arial" panose="020B0604020202020204" pitchFamily="34" charset="0"/>
              <a:buNone/>
              <a:defRPr/>
            </a:lvl2pPr>
            <a:lvl3pPr marL="180975" indent="-180975">
              <a:defRPr/>
            </a:lvl3pPr>
            <a:lvl4pPr marL="357188" indent="-177800">
              <a:defRPr/>
            </a:lvl4pPr>
            <a:lvl5pPr marL="533400" indent="-17145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Date</a:t>
            </a:r>
            <a:endParaRPr lang="en-GB"/>
          </a:p>
        </p:txBody>
      </p:sp>
      <p:sp>
        <p:nvSpPr>
          <p:cNvPr id="5" name="Footer Placeholder 4"/>
          <p:cNvSpPr>
            <a:spLocks noGrp="1"/>
          </p:cNvSpPr>
          <p:nvPr>
            <p:ph type="ftr" sz="quarter" idx="11"/>
          </p:nvPr>
        </p:nvSpPr>
        <p:spPr/>
        <p:txBody>
          <a:bodyPr/>
          <a:lstStyle/>
          <a:p>
            <a:r>
              <a:rPr lang="en-GB" smtClean="0"/>
              <a:t>Document Title</a:t>
            </a:r>
            <a:endParaRPr lang="en-GB"/>
          </a:p>
        </p:txBody>
      </p:sp>
      <p:sp>
        <p:nvSpPr>
          <p:cNvPr id="6" name="Slide Number Placeholder 5"/>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88834129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Date Placeholder 4"/>
          <p:cNvSpPr>
            <a:spLocks noGrp="1"/>
          </p:cNvSpPr>
          <p:nvPr>
            <p:ph type="dt" sz="half" idx="10"/>
          </p:nvPr>
        </p:nvSpPr>
        <p:spPr/>
        <p:txBody>
          <a:bodyPr/>
          <a:lstStyle/>
          <a:p>
            <a:r>
              <a:rPr lang="en-US" smtClean="0"/>
              <a:t>Date</a:t>
            </a:r>
            <a:endParaRPr lang="en-GB"/>
          </a:p>
        </p:txBody>
      </p:sp>
      <p:sp>
        <p:nvSpPr>
          <p:cNvPr id="6" name="Footer Placeholder 5"/>
          <p:cNvSpPr>
            <a:spLocks noGrp="1"/>
          </p:cNvSpPr>
          <p:nvPr>
            <p:ph type="ftr" sz="quarter" idx="11"/>
          </p:nvPr>
        </p:nvSpPr>
        <p:spPr/>
        <p:txBody>
          <a:bodyPr/>
          <a:lstStyle/>
          <a:p>
            <a:r>
              <a:rPr lang="en-GB" smtClean="0"/>
              <a:t>Document Title</a:t>
            </a:r>
            <a:endParaRPr lang="en-GB"/>
          </a:p>
        </p:txBody>
      </p:sp>
      <p:sp>
        <p:nvSpPr>
          <p:cNvPr id="7" name="Slide Number Placeholder 6"/>
          <p:cNvSpPr>
            <a:spLocks noGrp="1"/>
          </p:cNvSpPr>
          <p:nvPr>
            <p:ph type="sldNum" sz="quarter" idx="12"/>
          </p:nvPr>
        </p:nvSpPr>
        <p:spPr/>
        <p:txBody>
          <a:bodyPr/>
          <a:lstStyle/>
          <a:p>
            <a:fld id="{DB75849A-DCBB-42F1-AFA6-094BC757D811}" type="slidenum">
              <a:rPr lang="en-GB" smtClean="0"/>
              <a:t>‹#›</a:t>
            </a:fld>
            <a:endParaRPr lang="en-GB"/>
          </a:p>
        </p:txBody>
      </p:sp>
      <p:sp>
        <p:nvSpPr>
          <p:cNvPr id="10" name="Content Placeholder 9"/>
          <p:cNvSpPr>
            <a:spLocks noGrp="1"/>
          </p:cNvSpPr>
          <p:nvPr>
            <p:ph sz="quarter" idx="13"/>
          </p:nvPr>
        </p:nvSpPr>
        <p:spPr>
          <a:xfrm>
            <a:off x="438149" y="1496219"/>
            <a:ext cx="5596955" cy="349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9"/>
          <p:cNvSpPr>
            <a:spLocks noGrp="1"/>
          </p:cNvSpPr>
          <p:nvPr>
            <p:ph sz="quarter" idx="14"/>
          </p:nvPr>
        </p:nvSpPr>
        <p:spPr>
          <a:xfrm>
            <a:off x="6169594" y="1496219"/>
            <a:ext cx="5596955" cy="349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8628667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8150" y="1535113"/>
            <a:ext cx="5596953" cy="350837"/>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6169594" y="1535113"/>
            <a:ext cx="5596955" cy="350837"/>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0"/>
          </p:nvPr>
        </p:nvSpPr>
        <p:spPr/>
        <p:txBody>
          <a:bodyPr/>
          <a:lstStyle/>
          <a:p>
            <a:r>
              <a:rPr lang="en-US" smtClean="0"/>
              <a:t>Date</a:t>
            </a:r>
            <a:endParaRPr lang="en-GB"/>
          </a:p>
        </p:txBody>
      </p:sp>
      <p:sp>
        <p:nvSpPr>
          <p:cNvPr id="8" name="Footer Placeholder 7"/>
          <p:cNvSpPr>
            <a:spLocks noGrp="1"/>
          </p:cNvSpPr>
          <p:nvPr>
            <p:ph type="ftr" sz="quarter" idx="11"/>
          </p:nvPr>
        </p:nvSpPr>
        <p:spPr/>
        <p:txBody>
          <a:bodyPr/>
          <a:lstStyle/>
          <a:p>
            <a:r>
              <a:rPr lang="en-GB" smtClean="0"/>
              <a:t>Document Title</a:t>
            </a:r>
            <a:endParaRPr lang="en-GB"/>
          </a:p>
        </p:txBody>
      </p:sp>
      <p:sp>
        <p:nvSpPr>
          <p:cNvPr id="9" name="Slide Number Placeholder 8"/>
          <p:cNvSpPr>
            <a:spLocks noGrp="1"/>
          </p:cNvSpPr>
          <p:nvPr>
            <p:ph type="sldNum" sz="quarter" idx="12"/>
          </p:nvPr>
        </p:nvSpPr>
        <p:spPr/>
        <p:txBody>
          <a:bodyPr/>
          <a:lstStyle/>
          <a:p>
            <a:fld id="{DB75849A-DCBB-42F1-AFA6-094BC757D811}" type="slidenum">
              <a:rPr lang="en-GB" smtClean="0"/>
              <a:t>‹#›</a:t>
            </a:fld>
            <a:endParaRPr lang="en-GB"/>
          </a:p>
        </p:txBody>
      </p:sp>
      <p:sp>
        <p:nvSpPr>
          <p:cNvPr id="10" name="Content Placeholder 9"/>
          <p:cNvSpPr>
            <a:spLocks noGrp="1"/>
          </p:cNvSpPr>
          <p:nvPr>
            <p:ph sz="quarter" idx="13"/>
          </p:nvPr>
        </p:nvSpPr>
        <p:spPr>
          <a:xfrm>
            <a:off x="438149" y="1981994"/>
            <a:ext cx="5596955" cy="349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9"/>
          <p:cNvSpPr>
            <a:spLocks noGrp="1"/>
          </p:cNvSpPr>
          <p:nvPr>
            <p:ph sz="quarter" idx="14"/>
          </p:nvPr>
        </p:nvSpPr>
        <p:spPr>
          <a:xfrm>
            <a:off x="6169594" y="1981994"/>
            <a:ext cx="5596955" cy="349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9346301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098315" y="6308726"/>
            <a:ext cx="4905442" cy="144000"/>
          </a:xfrm>
          <a:prstGeom prst="rect">
            <a:avLst/>
          </a:prstGeom>
        </p:spPr>
        <p:txBody>
          <a:bodyPr vert="horz" lIns="0" tIns="0" rIns="0" bIns="0" rtlCol="0" anchor="ctr">
            <a:noAutofit/>
          </a:bodyPr>
          <a:lstStyle>
            <a:lvl1pPr algn="r">
              <a:defRPr sz="900">
                <a:solidFill>
                  <a:schemeClr val="accent6"/>
                </a:solidFill>
              </a:defRPr>
            </a:lvl1pPr>
          </a:lstStyle>
          <a:p>
            <a:r>
              <a:rPr lang="en-GB" smtClean="0"/>
              <a:t>Document Title</a:t>
            </a:r>
            <a:endParaRPr lang="en-GB" dirty="0"/>
          </a:p>
        </p:txBody>
      </p:sp>
      <p:sp>
        <p:nvSpPr>
          <p:cNvPr id="2" name="Title Placeholder 1"/>
          <p:cNvSpPr>
            <a:spLocks noGrp="1"/>
          </p:cNvSpPr>
          <p:nvPr>
            <p:ph type="title"/>
          </p:nvPr>
        </p:nvSpPr>
        <p:spPr>
          <a:xfrm>
            <a:off x="438150" y="408720"/>
            <a:ext cx="11328400" cy="610455"/>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38150" y="1495426"/>
            <a:ext cx="11328400" cy="400684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a:t>
            </a:r>
          </a:p>
          <a:p>
            <a:pPr lvl="7"/>
            <a:r>
              <a:rPr lang="en-US" dirty="0" smtClean="0"/>
              <a:t>Eight</a:t>
            </a:r>
          </a:p>
          <a:p>
            <a:pPr lvl="8"/>
            <a:r>
              <a:rPr lang="en-US" dirty="0" smtClean="0"/>
              <a:t>nine</a:t>
            </a:r>
          </a:p>
        </p:txBody>
      </p:sp>
      <p:sp>
        <p:nvSpPr>
          <p:cNvPr id="4" name="Date Placeholder 3"/>
          <p:cNvSpPr>
            <a:spLocks noGrp="1"/>
          </p:cNvSpPr>
          <p:nvPr>
            <p:ph type="dt" sz="half" idx="2"/>
          </p:nvPr>
        </p:nvSpPr>
        <p:spPr>
          <a:xfrm>
            <a:off x="11027572" y="6308726"/>
            <a:ext cx="469108" cy="144000"/>
          </a:xfrm>
          <a:prstGeom prst="rect">
            <a:avLst/>
          </a:prstGeom>
        </p:spPr>
        <p:txBody>
          <a:bodyPr vert="horz" lIns="0" tIns="0" rIns="0" bIns="0" rtlCol="0" anchor="ctr">
            <a:noAutofit/>
          </a:bodyPr>
          <a:lstStyle>
            <a:lvl1pPr algn="r">
              <a:defRPr sz="900">
                <a:solidFill>
                  <a:schemeClr val="accent6"/>
                </a:solidFill>
              </a:defRPr>
            </a:lvl1pPr>
          </a:lstStyle>
          <a:p>
            <a:pPr algn="ctr"/>
            <a:r>
              <a:rPr lang="en-US" dirty="0" smtClean="0"/>
              <a:t>Date</a:t>
            </a:r>
            <a:endParaRPr lang="en-GB" dirty="0"/>
          </a:p>
        </p:txBody>
      </p:sp>
      <p:sp>
        <p:nvSpPr>
          <p:cNvPr id="6" name="Slide Number Placeholder 5"/>
          <p:cNvSpPr>
            <a:spLocks noGrp="1"/>
          </p:cNvSpPr>
          <p:nvPr>
            <p:ph type="sldNum" sz="quarter" idx="4"/>
          </p:nvPr>
        </p:nvSpPr>
        <p:spPr>
          <a:xfrm>
            <a:off x="11532394" y="6308726"/>
            <a:ext cx="243521" cy="144000"/>
          </a:xfrm>
          <a:prstGeom prst="rect">
            <a:avLst/>
          </a:prstGeom>
        </p:spPr>
        <p:txBody>
          <a:bodyPr vert="horz" lIns="0" tIns="0" rIns="0" bIns="0" rtlCol="0" anchor="ctr">
            <a:noAutofit/>
          </a:bodyPr>
          <a:lstStyle>
            <a:lvl1pPr algn="r">
              <a:defRPr sz="900">
                <a:solidFill>
                  <a:schemeClr val="accent6"/>
                </a:solidFill>
              </a:defRPr>
            </a:lvl1pPr>
          </a:lstStyle>
          <a:p>
            <a:fld id="{DB75849A-DCBB-42F1-AFA6-094BC757D811}" type="slidenum">
              <a:rPr lang="en-GB" smtClean="0"/>
              <a:pPr/>
              <a:t>‹#›</a:t>
            </a:fld>
            <a:endParaRPr lang="en-GB" dirty="0"/>
          </a:p>
        </p:txBody>
      </p:sp>
      <p:cxnSp>
        <p:nvCxnSpPr>
          <p:cNvPr id="9" name="Straight Connector 8"/>
          <p:cNvCxnSpPr/>
          <p:nvPr userDrawn="1"/>
        </p:nvCxnSpPr>
        <p:spPr>
          <a:xfrm>
            <a:off x="438150" y="6153150"/>
            <a:ext cx="113284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3" name="Group 22"/>
          <p:cNvGrpSpPr>
            <a:grpSpLocks noChangeAspect="1"/>
          </p:cNvGrpSpPr>
          <p:nvPr userDrawn="1"/>
        </p:nvGrpSpPr>
        <p:grpSpPr>
          <a:xfrm>
            <a:off x="431006" y="6329881"/>
            <a:ext cx="1476000" cy="196205"/>
            <a:chOff x="6905625" y="4194175"/>
            <a:chExt cx="3152775" cy="419100"/>
          </a:xfrm>
          <a:solidFill>
            <a:schemeClr val="accent5"/>
          </a:solidFill>
        </p:grpSpPr>
        <p:sp>
          <p:nvSpPr>
            <p:cNvPr id="14"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9295135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2" r:id="rId3"/>
    <p:sldLayoutId id="2147483665" r:id="rId4"/>
    <p:sldLayoutId id="2147483650" r:id="rId5"/>
    <p:sldLayoutId id="2147483666" r:id="rId6"/>
    <p:sldLayoutId id="2147483667" r:id="rId7"/>
    <p:sldLayoutId id="2147483652" r:id="rId8"/>
    <p:sldLayoutId id="2147483653" r:id="rId9"/>
    <p:sldLayoutId id="2147483654" r:id="rId10"/>
    <p:sldLayoutId id="2147483655" r:id="rId11"/>
    <p:sldLayoutId id="2147483668" r:id="rId12"/>
  </p:sldLayoutIdLst>
  <p:timing>
    <p:tnLst>
      <p:par>
        <p:cTn xmlns:p14="http://schemas.microsoft.com/office/powerpoint/2010/main" id="1" dur="indefinite" restart="never" nodeType="tmRoot"/>
      </p:par>
    </p:tnLst>
  </p:timing>
  <p:hf hdr="0"/>
  <p:txStyles>
    <p:title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10.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2.xml"/><Relationship Id="rId3"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94" y="0"/>
            <a:ext cx="12192000" cy="6858000"/>
          </a:xfrm>
        </p:spPr>
      </p:pic>
      <p:sp>
        <p:nvSpPr>
          <p:cNvPr id="5123" name="Title 1"/>
          <p:cNvSpPr>
            <a:spLocks noGrp="1"/>
          </p:cNvSpPr>
          <p:nvPr>
            <p:ph type="ctrTitle"/>
          </p:nvPr>
        </p:nvSpPr>
        <p:spPr/>
        <p:txBody>
          <a:bodyPr/>
          <a:lstStyle/>
          <a:p>
            <a:r>
              <a:rPr lang="en-GB" dirty="0"/>
              <a:t>Why Out of Home works for drinks brands</a:t>
            </a:r>
            <a:endParaRPr lang="en-GB" dirty="0" smtClean="0"/>
          </a:p>
        </p:txBody>
      </p:sp>
      <p:grpSp>
        <p:nvGrpSpPr>
          <p:cNvPr id="6" name="Group 5"/>
          <p:cNvGrpSpPr>
            <a:grpSpLocks noChangeAspect="1"/>
          </p:cNvGrpSpPr>
          <p:nvPr/>
        </p:nvGrpSpPr>
        <p:grpSpPr>
          <a:xfrm>
            <a:off x="438149" y="6230422"/>
            <a:ext cx="1476000" cy="196205"/>
            <a:chOff x="6905625" y="4194175"/>
            <a:chExt cx="3152775" cy="419100"/>
          </a:xfrm>
          <a:solidFill>
            <a:schemeClr val="bg1"/>
          </a:solidFill>
        </p:grpSpPr>
        <p:sp>
          <p:nvSpPr>
            <p:cNvPr id="7"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3211005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438151"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a:p>
            <a:r>
              <a:rPr lang="en-GB" dirty="0"/>
              <a:t>Index base All Adults / heavy consumers ‘elsewhere’</a:t>
            </a:r>
          </a:p>
        </p:txBody>
      </p:sp>
      <p:sp>
        <p:nvSpPr>
          <p:cNvPr id="9" name="TextBox 8"/>
          <p:cNvSpPr txBox="1"/>
          <p:nvPr/>
        </p:nvSpPr>
        <p:spPr>
          <a:xfrm>
            <a:off x="438151" y="1998504"/>
            <a:ext cx="1248464" cy="230832"/>
          </a:xfrm>
          <a:prstGeom prst="rect">
            <a:avLst/>
          </a:prstGeom>
          <a:noFill/>
        </p:spPr>
        <p:txBody>
          <a:bodyPr wrap="square" rtlCol="0">
            <a:spAutoFit/>
          </a:bodyPr>
          <a:lstStyle/>
          <a:p>
            <a:r>
              <a:rPr lang="en-GB" sz="900" dirty="0" smtClean="0"/>
              <a:t>Index</a:t>
            </a:r>
            <a:endParaRPr lang="en-GB" sz="900" dirty="0"/>
          </a:p>
        </p:txBody>
      </p:sp>
      <p:sp>
        <p:nvSpPr>
          <p:cNvPr id="4" name="Title 3"/>
          <p:cNvSpPr>
            <a:spLocks noGrp="1"/>
          </p:cNvSpPr>
          <p:nvPr>
            <p:ph type="title"/>
          </p:nvPr>
        </p:nvSpPr>
        <p:spPr/>
        <p:txBody>
          <a:bodyPr/>
          <a:lstStyle/>
          <a:p>
            <a:r>
              <a:rPr lang="en-GB" smtClean="0"/>
              <a:t>People who see a lot of OOH are heavy consumers – in and out of home</a:t>
            </a:r>
            <a:br>
              <a:rPr lang="en-GB" smtClean="0"/>
            </a:br>
            <a:endParaRPr lang="en-GB" dirty="0"/>
          </a:p>
        </p:txBody>
      </p:sp>
      <p:sp>
        <p:nvSpPr>
          <p:cNvPr id="13" name="Text Placeholder 5"/>
          <p:cNvSpPr txBox="1">
            <a:spLocks/>
          </p:cNvSpPr>
          <p:nvPr/>
        </p:nvSpPr>
        <p:spPr bwMode="auto">
          <a:xfrm>
            <a:off x="438151" y="1299482"/>
            <a:ext cx="83232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pPr>
              <a:lnSpc>
                <a:spcPct val="100000"/>
              </a:lnSpc>
            </a:pPr>
            <a:r>
              <a:rPr lang="en-GB" sz="1600" b="1" dirty="0"/>
              <a:t>Those heavily exposed to Out of Home are also heavy consumers of spirits brands</a:t>
            </a: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3941925296"/>
              </p:ext>
            </p:extLst>
          </p:nvPr>
        </p:nvGraphicFramePr>
        <p:xfrm>
          <a:off x="438150" y="2244725"/>
          <a:ext cx="11328400" cy="3257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95647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438150"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a:p>
            <a:r>
              <a:rPr lang="en-GB" dirty="0"/>
              <a:t>Index base All Adults / out of home drinking </a:t>
            </a:r>
            <a:r>
              <a:rPr lang="en-GB" dirty="0" err="1"/>
              <a:t>eg</a:t>
            </a:r>
            <a:r>
              <a:rPr lang="en-GB" dirty="0"/>
              <a:t> pubs, clubs, bars</a:t>
            </a:r>
          </a:p>
        </p:txBody>
      </p:sp>
      <p:sp>
        <p:nvSpPr>
          <p:cNvPr id="2" name="TextBox 1"/>
          <p:cNvSpPr txBox="1"/>
          <p:nvPr/>
        </p:nvSpPr>
        <p:spPr>
          <a:xfrm>
            <a:off x="438150" y="1296740"/>
            <a:ext cx="864057" cy="230832"/>
          </a:xfrm>
          <a:prstGeom prst="rect">
            <a:avLst/>
          </a:prstGeom>
          <a:noFill/>
        </p:spPr>
        <p:txBody>
          <a:bodyPr wrap="square" rtlCol="0">
            <a:spAutoFit/>
          </a:bodyPr>
          <a:lstStyle/>
          <a:p>
            <a:r>
              <a:rPr lang="en-GB" sz="900" dirty="0" smtClean="0"/>
              <a:t>Index</a:t>
            </a:r>
            <a:endParaRPr lang="en-GB" sz="900" dirty="0"/>
          </a:p>
        </p:txBody>
      </p:sp>
      <p:sp>
        <p:nvSpPr>
          <p:cNvPr id="8" name="Title 4"/>
          <p:cNvSpPr txBox="1">
            <a:spLocks/>
          </p:cNvSpPr>
          <p:nvPr/>
        </p:nvSpPr>
        <p:spPr bwMode="auto">
          <a:xfrm>
            <a:off x="719854" y="332656"/>
            <a:ext cx="1094780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0" fontAlgn="base" hangingPunct="0">
              <a:spcBef>
                <a:spcPct val="0"/>
              </a:spcBef>
              <a:spcAft>
                <a:spcPct val="0"/>
              </a:spcAft>
              <a:defRPr sz="4000" b="1">
                <a:solidFill>
                  <a:schemeClr val="tx1"/>
                </a:solidFill>
                <a:latin typeface="+mj-lt"/>
                <a:ea typeface="+mj-ea"/>
                <a:cs typeface="+mj-cs"/>
              </a:defRPr>
            </a:lvl1pPr>
            <a:lvl2pPr algn="l" defTabSz="457200" rtl="0" eaLnBrk="0" fontAlgn="base" hangingPunct="0">
              <a:spcBef>
                <a:spcPct val="0"/>
              </a:spcBef>
              <a:spcAft>
                <a:spcPct val="0"/>
              </a:spcAft>
              <a:defRPr sz="4000" b="1">
                <a:solidFill>
                  <a:schemeClr val="tx1"/>
                </a:solidFill>
                <a:latin typeface="Arial" charset="0"/>
                <a:ea typeface="ヒラギノ角ゴ Pro W3" pitchFamily="-65" charset="-128"/>
              </a:defRPr>
            </a:lvl2pPr>
            <a:lvl3pPr algn="l" defTabSz="457200" rtl="0" eaLnBrk="0" fontAlgn="base" hangingPunct="0">
              <a:spcBef>
                <a:spcPct val="0"/>
              </a:spcBef>
              <a:spcAft>
                <a:spcPct val="0"/>
              </a:spcAft>
              <a:defRPr sz="4000" b="1">
                <a:solidFill>
                  <a:schemeClr val="tx1"/>
                </a:solidFill>
                <a:latin typeface="Arial" charset="0"/>
                <a:ea typeface="ヒラギノ角ゴ Pro W3" pitchFamily="-65" charset="-128"/>
              </a:defRPr>
            </a:lvl3pPr>
            <a:lvl4pPr algn="l" defTabSz="457200" rtl="0" eaLnBrk="0" fontAlgn="base" hangingPunct="0">
              <a:spcBef>
                <a:spcPct val="0"/>
              </a:spcBef>
              <a:spcAft>
                <a:spcPct val="0"/>
              </a:spcAft>
              <a:defRPr sz="4000" b="1">
                <a:solidFill>
                  <a:schemeClr val="tx1"/>
                </a:solidFill>
                <a:latin typeface="Arial" charset="0"/>
                <a:ea typeface="ヒラギノ角ゴ Pro W3" pitchFamily="-65" charset="-128"/>
              </a:defRPr>
            </a:lvl4pPr>
            <a:lvl5pPr algn="l" defTabSz="457200" rtl="0" eaLnBrk="0" fontAlgn="base" hangingPunct="0">
              <a:spcBef>
                <a:spcPct val="0"/>
              </a:spcBef>
              <a:spcAft>
                <a:spcPct val="0"/>
              </a:spcAft>
              <a:defRPr sz="4000" b="1">
                <a:solidFill>
                  <a:schemeClr val="tx1"/>
                </a:solidFill>
                <a:latin typeface="Arial" charset="0"/>
                <a:ea typeface="ヒラギノ角ゴ Pro W3" pitchFamily="-65" charset="-128"/>
              </a:defRPr>
            </a:lvl5pPr>
            <a:lvl6pPr marL="457200" algn="l" defTabSz="457200" rtl="0" fontAlgn="base">
              <a:spcBef>
                <a:spcPct val="0"/>
              </a:spcBef>
              <a:spcAft>
                <a:spcPct val="0"/>
              </a:spcAft>
              <a:defRPr sz="4000" b="1">
                <a:solidFill>
                  <a:schemeClr val="tx1"/>
                </a:solidFill>
                <a:latin typeface="Arial" charset="0"/>
                <a:ea typeface="ヒラギノ角ゴ Pro W3" pitchFamily="-65" charset="-128"/>
              </a:defRPr>
            </a:lvl6pPr>
            <a:lvl7pPr marL="914400" algn="l" defTabSz="457200" rtl="0" fontAlgn="base">
              <a:spcBef>
                <a:spcPct val="0"/>
              </a:spcBef>
              <a:spcAft>
                <a:spcPct val="0"/>
              </a:spcAft>
              <a:defRPr sz="4000" b="1">
                <a:solidFill>
                  <a:schemeClr val="tx1"/>
                </a:solidFill>
                <a:latin typeface="Arial" charset="0"/>
                <a:ea typeface="ヒラギノ角ゴ Pro W3" pitchFamily="-65" charset="-128"/>
              </a:defRPr>
            </a:lvl7pPr>
            <a:lvl8pPr marL="1371600" algn="l" defTabSz="457200" rtl="0" fontAlgn="base">
              <a:spcBef>
                <a:spcPct val="0"/>
              </a:spcBef>
              <a:spcAft>
                <a:spcPct val="0"/>
              </a:spcAft>
              <a:defRPr sz="4000" b="1">
                <a:solidFill>
                  <a:schemeClr val="tx1"/>
                </a:solidFill>
                <a:latin typeface="Arial" charset="0"/>
                <a:ea typeface="ヒラギノ角ゴ Pro W3" pitchFamily="-65" charset="-128"/>
              </a:defRPr>
            </a:lvl8pPr>
            <a:lvl9pPr marL="1828800" algn="l" defTabSz="457200" rtl="0" fontAlgn="base">
              <a:spcBef>
                <a:spcPct val="0"/>
              </a:spcBef>
              <a:spcAft>
                <a:spcPct val="0"/>
              </a:spcAft>
              <a:defRPr sz="4000" b="1">
                <a:solidFill>
                  <a:schemeClr val="tx1"/>
                </a:solidFill>
                <a:latin typeface="Arial" charset="0"/>
                <a:ea typeface="ヒラギノ角ゴ Pro W3" pitchFamily="-65" charset="-128"/>
              </a:defRPr>
            </a:lvl9pPr>
          </a:lstStyle>
          <a:p>
            <a:pPr eaLnBrk="1" hangingPunct="1"/>
            <a:endParaRPr lang="en-GB" sz="3400" kern="0" dirty="0" smtClean="0">
              <a:solidFill>
                <a:srgbClr val="0093D3"/>
              </a:solidFill>
            </a:endParaRPr>
          </a:p>
        </p:txBody>
      </p:sp>
      <p:sp>
        <p:nvSpPr>
          <p:cNvPr id="3" name="Title 2"/>
          <p:cNvSpPr>
            <a:spLocks noGrp="1"/>
          </p:cNvSpPr>
          <p:nvPr>
            <p:ph type="title"/>
          </p:nvPr>
        </p:nvSpPr>
        <p:spPr/>
        <p:txBody>
          <a:bodyPr/>
          <a:lstStyle/>
          <a:p>
            <a:r>
              <a:rPr lang="en-GB" smtClean="0"/>
              <a:t>People who see a lot of Out of Home are happy to pay more for quality</a:t>
            </a:r>
            <a:br>
              <a:rPr lang="en-GB" smtClean="0"/>
            </a:br>
            <a:endParaRPr lang="en-GB"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637006196"/>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63037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Box 5"/>
          <p:cNvSpPr txBox="1">
            <a:spLocks noChangeArrowheads="1"/>
          </p:cNvSpPr>
          <p:nvPr/>
        </p:nvSpPr>
        <p:spPr bwMode="auto">
          <a:xfrm>
            <a:off x="438151" y="5584825"/>
            <a:ext cx="10207108"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Sample Set: All FMCG Results Vault studies with measured Outdoor RROI</a:t>
            </a:r>
          </a:p>
        </p:txBody>
      </p:sp>
      <p:sp>
        <p:nvSpPr>
          <p:cNvPr id="4" name="Title 3"/>
          <p:cNvSpPr>
            <a:spLocks noGrp="1"/>
          </p:cNvSpPr>
          <p:nvPr>
            <p:ph type="title"/>
          </p:nvPr>
        </p:nvSpPr>
        <p:spPr/>
        <p:txBody>
          <a:bodyPr/>
          <a:lstStyle/>
          <a:p>
            <a:r>
              <a:rPr lang="en-GB" smtClean="0"/>
              <a:t>If production costs are included, OOH is the most efficient medium for FMCG brands</a:t>
            </a:r>
            <a:br>
              <a:rPr lang="en-GB" smtClean="0"/>
            </a:br>
            <a:endParaRPr lang="en-GB"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494328797"/>
              </p:ext>
            </p:extLst>
          </p:nvPr>
        </p:nvGraphicFramePr>
        <p:xfrm>
          <a:off x="438150" y="1810139"/>
          <a:ext cx="11328400" cy="369213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5"/>
          <p:cNvSpPr txBox="1">
            <a:spLocks/>
          </p:cNvSpPr>
          <p:nvPr/>
        </p:nvSpPr>
        <p:spPr bwMode="auto">
          <a:xfrm>
            <a:off x="438151" y="1299482"/>
            <a:ext cx="83232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pPr>
              <a:lnSpc>
                <a:spcPct val="100000"/>
              </a:lnSpc>
            </a:pPr>
            <a:r>
              <a:rPr lang="en-GB" sz="1600" b="1" dirty="0"/>
              <a:t>Revenue return on investment, all media, FMCG</a:t>
            </a:r>
          </a:p>
        </p:txBody>
      </p:sp>
    </p:spTree>
    <p:extLst>
      <p:ext uri="{BB962C8B-B14F-4D97-AF65-F5344CB8AC3E}">
        <p14:creationId xmlns:p14="http://schemas.microsoft.com/office/powerpoint/2010/main" val="11767300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Out of Home is a key medium for Drinks brands</a:t>
            </a:r>
            <a:br>
              <a:rPr lang="en-GB" smtClean="0"/>
            </a:b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25139"/>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3436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Leading Drinks brands trust Out of Home</a:t>
            </a:r>
            <a:br>
              <a:rPr lang="en-GB" smtClean="0"/>
            </a:br>
            <a:endParaRPr lang="en-GB" dirty="0"/>
          </a:p>
        </p:txBody>
      </p:sp>
      <p:pic>
        <p:nvPicPr>
          <p:cNvPr id="28" name="Picture 27"/>
          <p:cNvPicPr>
            <a:picLocks noChangeAspect="1"/>
          </p:cNvPicPr>
          <p:nvPr/>
        </p:nvPicPr>
        <p:blipFill rotWithShape="1">
          <a:blip r:embed="rId2"/>
          <a:srcRect l="-1" t="26619" r="380" b="30516"/>
          <a:stretch/>
        </p:blipFill>
        <p:spPr>
          <a:xfrm>
            <a:off x="817631" y="1867056"/>
            <a:ext cx="2095750" cy="667124"/>
          </a:xfrm>
          <a:prstGeom prst="rect">
            <a:avLst/>
          </a:prstGeom>
        </p:spPr>
      </p:pic>
      <p:pic>
        <p:nvPicPr>
          <p:cNvPr id="29" name="Picture 28"/>
          <p:cNvPicPr>
            <a:picLocks noChangeAspect="1"/>
          </p:cNvPicPr>
          <p:nvPr/>
        </p:nvPicPr>
        <p:blipFill>
          <a:blip r:embed="rId3"/>
          <a:stretch>
            <a:fillRect/>
          </a:stretch>
        </p:blipFill>
        <p:spPr>
          <a:xfrm>
            <a:off x="3627135" y="1936538"/>
            <a:ext cx="2147084" cy="636180"/>
          </a:xfrm>
          <a:prstGeom prst="rect">
            <a:avLst/>
          </a:prstGeom>
        </p:spPr>
      </p:pic>
      <p:pic>
        <p:nvPicPr>
          <p:cNvPr id="30" name="Picture 29"/>
          <p:cNvPicPr>
            <a:picLocks noChangeAspect="1"/>
          </p:cNvPicPr>
          <p:nvPr/>
        </p:nvPicPr>
        <p:blipFill>
          <a:blip r:embed="rId4"/>
          <a:stretch>
            <a:fillRect/>
          </a:stretch>
        </p:blipFill>
        <p:spPr>
          <a:xfrm>
            <a:off x="9413864" y="1598470"/>
            <a:ext cx="1873850" cy="1023418"/>
          </a:xfrm>
          <a:prstGeom prst="rect">
            <a:avLst/>
          </a:prstGeom>
        </p:spPr>
      </p:pic>
      <p:pic>
        <p:nvPicPr>
          <p:cNvPr id="31" name="Picture 30"/>
          <p:cNvPicPr>
            <a:picLocks noChangeAspect="1"/>
          </p:cNvPicPr>
          <p:nvPr/>
        </p:nvPicPr>
        <p:blipFill rotWithShape="1">
          <a:blip r:embed="rId5"/>
          <a:srcRect t="26000" r="1866" b="30000"/>
          <a:stretch/>
        </p:blipFill>
        <p:spPr>
          <a:xfrm>
            <a:off x="950583" y="3899524"/>
            <a:ext cx="1944720" cy="609596"/>
          </a:xfrm>
          <a:prstGeom prst="rect">
            <a:avLst/>
          </a:prstGeom>
        </p:spPr>
      </p:pic>
      <p:pic>
        <p:nvPicPr>
          <p:cNvPr id="32" name="Picture 31"/>
          <p:cNvPicPr>
            <a:picLocks noChangeAspect="1"/>
          </p:cNvPicPr>
          <p:nvPr/>
        </p:nvPicPr>
        <p:blipFill>
          <a:blip r:embed="rId6"/>
          <a:stretch>
            <a:fillRect/>
          </a:stretch>
        </p:blipFill>
        <p:spPr>
          <a:xfrm>
            <a:off x="3850987" y="3755599"/>
            <a:ext cx="1877988" cy="753522"/>
          </a:xfrm>
          <a:prstGeom prst="rect">
            <a:avLst/>
          </a:prstGeom>
        </p:spPr>
      </p:pic>
      <p:pic>
        <p:nvPicPr>
          <p:cNvPr id="33" name="Picture 32"/>
          <p:cNvPicPr>
            <a:picLocks noChangeAspect="1"/>
          </p:cNvPicPr>
          <p:nvPr/>
        </p:nvPicPr>
        <p:blipFill>
          <a:blip r:embed="rId7"/>
          <a:stretch>
            <a:fillRect/>
          </a:stretch>
        </p:blipFill>
        <p:spPr>
          <a:xfrm>
            <a:off x="6561291" y="3646970"/>
            <a:ext cx="2106228" cy="970782"/>
          </a:xfrm>
          <a:prstGeom prst="rect">
            <a:avLst/>
          </a:prstGeom>
        </p:spPr>
      </p:pic>
      <p:grpSp>
        <p:nvGrpSpPr>
          <p:cNvPr id="10" name="Group 9"/>
          <p:cNvGrpSpPr/>
          <p:nvPr/>
        </p:nvGrpSpPr>
        <p:grpSpPr>
          <a:xfrm>
            <a:off x="438150" y="1498433"/>
            <a:ext cx="11328400" cy="4003842"/>
            <a:chOff x="438150" y="1498433"/>
            <a:chExt cx="7394303" cy="3384376"/>
          </a:xfrm>
        </p:grpSpPr>
        <p:sp>
          <p:nvSpPr>
            <p:cNvPr id="22" name="Rectangle 21"/>
            <p:cNvSpPr/>
            <p:nvPr/>
          </p:nvSpPr>
          <p:spPr>
            <a:xfrm>
              <a:off x="438150" y="1498433"/>
              <a:ext cx="1848198" cy="1692188"/>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smtClean="0">
                <a:solidFill>
                  <a:schemeClr val="tx1"/>
                </a:solidFill>
              </a:endParaRPr>
            </a:p>
            <a:p>
              <a:pPr algn="ctr"/>
              <a:endParaRPr lang="en-GB" sz="1600" dirty="0" smtClean="0">
                <a:solidFill>
                  <a:schemeClr val="tx1"/>
                </a:solidFill>
              </a:endParaRPr>
            </a:p>
            <a:p>
              <a:pPr algn="ctr"/>
              <a:endParaRPr lang="en-GB" sz="1600" dirty="0">
                <a:solidFill>
                  <a:schemeClr val="tx1"/>
                </a:solidFill>
              </a:endParaRPr>
            </a:p>
            <a:p>
              <a:pPr algn="ctr"/>
              <a:r>
                <a:rPr lang="en-GB" sz="1600" b="1" dirty="0" smtClean="0">
                  <a:solidFill>
                    <a:schemeClr val="tx1"/>
                  </a:solidFill>
                </a:rPr>
                <a:t>£11.7m</a:t>
              </a:r>
              <a:endParaRPr lang="en-GB" sz="1600" b="1" dirty="0">
                <a:solidFill>
                  <a:schemeClr val="tx1"/>
                </a:solidFill>
              </a:endParaRPr>
            </a:p>
          </p:txBody>
        </p:sp>
        <p:sp>
          <p:nvSpPr>
            <p:cNvPr id="23" name="Rectangle 22"/>
            <p:cNvSpPr/>
            <p:nvPr/>
          </p:nvSpPr>
          <p:spPr>
            <a:xfrm>
              <a:off x="2286348" y="1498433"/>
              <a:ext cx="1848198" cy="1692188"/>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£8.7m</a:t>
              </a:r>
              <a:endParaRPr lang="en-GB" sz="1600" b="1" dirty="0">
                <a:solidFill>
                  <a:schemeClr val="tx1"/>
                </a:solidFill>
              </a:endParaRPr>
            </a:p>
          </p:txBody>
        </p:sp>
        <p:sp>
          <p:nvSpPr>
            <p:cNvPr id="24" name="Rectangle 23"/>
            <p:cNvSpPr/>
            <p:nvPr/>
          </p:nvSpPr>
          <p:spPr>
            <a:xfrm>
              <a:off x="4136057" y="1498433"/>
              <a:ext cx="1848198" cy="1692188"/>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solidFill>
                  <a:schemeClr val="tx1"/>
                </a:solidFill>
              </a:endParaRPr>
            </a:p>
            <a:p>
              <a:pPr algn="ctr"/>
              <a:endParaRPr lang="en-GB" sz="1600" dirty="0" smtClean="0">
                <a:solidFill>
                  <a:schemeClr val="tx1"/>
                </a:solidFill>
              </a:endParaRPr>
            </a:p>
            <a:p>
              <a:pPr algn="ctr"/>
              <a:endParaRPr lang="en-GB" sz="1600" dirty="0">
                <a:solidFill>
                  <a:schemeClr val="tx1"/>
                </a:solidFill>
              </a:endParaRPr>
            </a:p>
            <a:p>
              <a:pPr algn="ctr"/>
              <a:r>
                <a:rPr lang="en-GB" sz="1600" b="1" dirty="0" smtClean="0">
                  <a:solidFill>
                    <a:schemeClr val="tx1"/>
                  </a:solidFill>
                </a:rPr>
                <a:t>£5.5m</a:t>
              </a:r>
              <a:endParaRPr lang="en-GB" sz="1600" b="1" dirty="0">
                <a:solidFill>
                  <a:schemeClr val="tx1"/>
                </a:solidFill>
              </a:endParaRPr>
            </a:p>
          </p:txBody>
        </p:sp>
        <p:sp>
          <p:nvSpPr>
            <p:cNvPr id="25" name="Rectangle 24"/>
            <p:cNvSpPr/>
            <p:nvPr/>
          </p:nvSpPr>
          <p:spPr>
            <a:xfrm>
              <a:off x="438150" y="3190621"/>
              <a:ext cx="1848198" cy="1692188"/>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  </a:t>
              </a: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£4.4m</a:t>
              </a:r>
              <a:endParaRPr lang="en-GB" sz="1600" b="1" dirty="0">
                <a:solidFill>
                  <a:schemeClr val="tx1"/>
                </a:solidFill>
              </a:endParaRPr>
            </a:p>
          </p:txBody>
        </p:sp>
        <p:sp>
          <p:nvSpPr>
            <p:cNvPr id="26" name="Rectangle 25"/>
            <p:cNvSpPr/>
            <p:nvPr/>
          </p:nvSpPr>
          <p:spPr>
            <a:xfrm>
              <a:off x="2286348" y="3190621"/>
              <a:ext cx="1848198" cy="1692188"/>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£1.2m</a:t>
              </a:r>
              <a:endParaRPr lang="en-GB" sz="1600" b="1" dirty="0">
                <a:solidFill>
                  <a:schemeClr val="tx1"/>
                </a:solidFill>
              </a:endParaRPr>
            </a:p>
          </p:txBody>
        </p:sp>
        <p:sp>
          <p:nvSpPr>
            <p:cNvPr id="27" name="Rectangle 26"/>
            <p:cNvSpPr/>
            <p:nvPr/>
          </p:nvSpPr>
          <p:spPr>
            <a:xfrm>
              <a:off x="4136057" y="3190621"/>
              <a:ext cx="1848198" cy="1692188"/>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£1.1m</a:t>
              </a:r>
              <a:endParaRPr lang="en-GB" sz="1600" b="1" dirty="0">
                <a:solidFill>
                  <a:schemeClr val="tx1"/>
                </a:solidFill>
              </a:endParaRPr>
            </a:p>
          </p:txBody>
        </p:sp>
        <p:sp>
          <p:nvSpPr>
            <p:cNvPr id="34" name="Rectangle 33"/>
            <p:cNvSpPr/>
            <p:nvPr/>
          </p:nvSpPr>
          <p:spPr>
            <a:xfrm>
              <a:off x="5984255" y="1498433"/>
              <a:ext cx="1848198" cy="1692188"/>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solidFill>
                  <a:schemeClr val="tx1"/>
                </a:solidFill>
              </a:endParaRPr>
            </a:p>
            <a:p>
              <a:pPr algn="ctr"/>
              <a:endParaRPr lang="en-GB" sz="1600" dirty="0" smtClean="0">
                <a:solidFill>
                  <a:schemeClr val="tx1"/>
                </a:solidFill>
              </a:endParaRPr>
            </a:p>
            <a:p>
              <a:pPr algn="ctr"/>
              <a:endParaRPr lang="en-GB" sz="1600" dirty="0">
                <a:solidFill>
                  <a:schemeClr val="tx1"/>
                </a:solidFill>
              </a:endParaRPr>
            </a:p>
            <a:p>
              <a:pPr algn="ctr"/>
              <a:r>
                <a:rPr lang="en-GB" sz="1600" b="1" dirty="0" smtClean="0">
                  <a:solidFill>
                    <a:schemeClr val="tx1"/>
                  </a:solidFill>
                </a:rPr>
                <a:t>£4.8m</a:t>
              </a:r>
              <a:endParaRPr lang="en-GB" sz="1600" b="1" dirty="0">
                <a:solidFill>
                  <a:schemeClr val="tx1"/>
                </a:solidFill>
              </a:endParaRPr>
            </a:p>
          </p:txBody>
        </p:sp>
      </p:grpSp>
      <p:pic>
        <p:nvPicPr>
          <p:cNvPr id="35" name="Picture 34"/>
          <p:cNvPicPr>
            <a:picLocks noChangeAspect="1"/>
          </p:cNvPicPr>
          <p:nvPr/>
        </p:nvPicPr>
        <p:blipFill>
          <a:blip r:embed="rId8"/>
          <a:stretch>
            <a:fillRect/>
          </a:stretch>
        </p:blipFill>
        <p:spPr>
          <a:xfrm>
            <a:off x="6555932" y="2138486"/>
            <a:ext cx="2112316" cy="302268"/>
          </a:xfrm>
          <a:prstGeom prst="rect">
            <a:avLst/>
          </a:prstGeom>
        </p:spPr>
      </p:pic>
    </p:spTree>
    <p:extLst>
      <p:ext uri="{BB962C8B-B14F-4D97-AF65-F5344CB8AC3E}">
        <p14:creationId xmlns:p14="http://schemas.microsoft.com/office/powerpoint/2010/main" val="24441075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8" descr="https://encrypted-tbn3.gstatic.com/images?q=tbn:ANd9GcQhb6_FXXWJYKBkLbueAjgTCuX3NWDdJISKql1yCtuiqDidNDJK"/>
          <p:cNvPicPr>
            <a:picLocks noChangeAspect="1" noChangeArrowheads="1"/>
          </p:cNvPicPr>
          <p:nvPr/>
        </p:nvPicPr>
        <p:blipFill rotWithShape="1">
          <a:blip r:embed="rId3">
            <a:extLst>
              <a:ext uri="{28A0092B-C50C-407E-A947-70E740481C1C}">
                <a14:useLocalDpi xmlns:a14="http://schemas.microsoft.com/office/drawing/2010/main" val="0"/>
              </a:ext>
            </a:extLst>
          </a:blip>
          <a:srcRect l="3367" t="8426" r="5739" b="11019"/>
          <a:stretch/>
        </p:blipFill>
        <p:spPr bwMode="auto">
          <a:xfrm>
            <a:off x="5066483" y="2430579"/>
            <a:ext cx="2038724" cy="153209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170" name="Title 4"/>
          <p:cNvSpPr>
            <a:spLocks noGrp="1"/>
          </p:cNvSpPr>
          <p:nvPr>
            <p:ph type="title"/>
          </p:nvPr>
        </p:nvSpPr>
        <p:spPr/>
        <p:txBody>
          <a:bodyPr/>
          <a:lstStyle/>
          <a:p>
            <a:r>
              <a:rPr lang="en-GB" dirty="0" smtClean="0"/>
              <a:t>People who see a lot of Out of Home are actively interested in drinks brands</a:t>
            </a:r>
          </a:p>
        </p:txBody>
      </p:sp>
      <p:pic>
        <p:nvPicPr>
          <p:cNvPr id="23" name="Picture 2" descr="http://i.dailymail.co.uk/i/pix/2013/07/03/article-2354592-1AA3BA94000005DC-264_634x5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609" y="1238599"/>
            <a:ext cx="1436463" cy="126653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4" name="Picture 4" descr="http://bloggingkeys.com/wp-content/uploads/2013/05/Full-Time-Blogg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956" y="2430580"/>
            <a:ext cx="1509239" cy="10011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5" name="Picture 6" descr="http://www.houseandleisure.co.za/wp-content/themes/toolbox/scripts/timthumb.php?src=http://www.houseandleisure.co.za/wp-content/uploads/2013/12/FI-UpMarket.jpg&amp;h=375&amp;w=640&amp;zc=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26842" y="2015690"/>
            <a:ext cx="1199948" cy="70309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8" name="Picture 36" descr="https://corporate.nh-hoteles.es/library/PHPThumb/thumb.php?width=483&amp;height=226&amp;file=/upload/files/RSC/SuOpinionCuenta483x22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344"/>
          <a:stretch/>
        </p:blipFill>
        <p:spPr bwMode="auto">
          <a:xfrm>
            <a:off x="5118140" y="1183287"/>
            <a:ext cx="1935410" cy="97737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2310813" y="2810503"/>
            <a:ext cx="1728801" cy="1015663"/>
          </a:xfrm>
          <a:prstGeom prst="rect">
            <a:avLst/>
          </a:prstGeom>
          <a:noFill/>
        </p:spPr>
        <p:txBody>
          <a:bodyPr wrap="square" rtlCol="0">
            <a:spAutoFit/>
          </a:bodyPr>
          <a:lstStyle/>
          <a:p>
            <a:pPr>
              <a:buSzPct val="150000"/>
            </a:pPr>
            <a:r>
              <a:rPr lang="en-GB" sz="1200" dirty="0"/>
              <a:t>Young, in full time</a:t>
            </a:r>
          </a:p>
          <a:p>
            <a:pPr>
              <a:buSzPct val="150000"/>
            </a:pPr>
            <a:r>
              <a:rPr lang="en-GB" sz="1200" dirty="0"/>
              <a:t>employment, upscale,</a:t>
            </a:r>
          </a:p>
          <a:p>
            <a:pPr>
              <a:buSzPct val="150000"/>
            </a:pPr>
            <a:r>
              <a:rPr lang="en-GB" sz="1200" dirty="0"/>
              <a:t>high income, mobile,</a:t>
            </a:r>
          </a:p>
          <a:p>
            <a:pPr>
              <a:buSzPct val="150000"/>
            </a:pPr>
            <a:r>
              <a:rPr lang="en-GB" sz="1200" dirty="0"/>
              <a:t>active and highly social</a:t>
            </a:r>
          </a:p>
        </p:txBody>
      </p:sp>
      <p:sp>
        <p:nvSpPr>
          <p:cNvPr id="30" name="TextBox 29"/>
          <p:cNvSpPr txBox="1"/>
          <p:nvPr/>
        </p:nvSpPr>
        <p:spPr>
          <a:xfrm>
            <a:off x="8882743" y="4168552"/>
            <a:ext cx="2883807" cy="600164"/>
          </a:xfrm>
          <a:prstGeom prst="rect">
            <a:avLst/>
          </a:prstGeom>
          <a:noFill/>
        </p:spPr>
        <p:txBody>
          <a:bodyPr wrap="square" rtlCol="0">
            <a:spAutoFit/>
          </a:bodyPr>
          <a:lstStyle/>
          <a:p>
            <a:pPr marL="447675" indent="-265113" algn="r">
              <a:buSzPct val="150000"/>
            </a:pPr>
            <a:r>
              <a:rPr lang="en-GB" sz="1100" dirty="0"/>
              <a:t>Highly social and enjoy drinking with friends, in home but particularly out in bars, pubs, clubs</a:t>
            </a:r>
          </a:p>
        </p:txBody>
      </p:sp>
      <p:sp>
        <p:nvSpPr>
          <p:cNvPr id="31" name="TextBox 30"/>
          <p:cNvSpPr txBox="1"/>
          <p:nvPr/>
        </p:nvSpPr>
        <p:spPr>
          <a:xfrm>
            <a:off x="7105207" y="1108659"/>
            <a:ext cx="2244066" cy="830997"/>
          </a:xfrm>
          <a:prstGeom prst="rect">
            <a:avLst/>
          </a:prstGeom>
          <a:noFill/>
        </p:spPr>
        <p:txBody>
          <a:bodyPr wrap="square" rtlCol="0">
            <a:spAutoFit/>
          </a:bodyPr>
          <a:lstStyle/>
          <a:p>
            <a:pPr>
              <a:buSzPct val="150000"/>
            </a:pPr>
            <a:r>
              <a:rPr lang="en-GB" sz="1200" dirty="0"/>
              <a:t>Actively interested in drinks products and happy to share their views with others, both off and online</a:t>
            </a:r>
          </a:p>
        </p:txBody>
      </p:sp>
      <p:cxnSp>
        <p:nvCxnSpPr>
          <p:cNvPr id="32" name="Straight Arrow Connector 31"/>
          <p:cNvCxnSpPr>
            <a:stCxn id="27" idx="1"/>
          </p:cNvCxnSpPr>
          <p:nvPr/>
        </p:nvCxnSpPr>
        <p:spPr>
          <a:xfrm flipH="1" flipV="1">
            <a:off x="4039614" y="3191355"/>
            <a:ext cx="10268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8" idx="2"/>
          </p:cNvCxnSpPr>
          <p:nvPr/>
        </p:nvCxnSpPr>
        <p:spPr>
          <a:xfrm flipH="1" flipV="1">
            <a:off x="6085845" y="2160657"/>
            <a:ext cx="5134" cy="269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7" idx="3"/>
          </p:cNvCxnSpPr>
          <p:nvPr/>
        </p:nvCxnSpPr>
        <p:spPr>
          <a:xfrm flipV="1">
            <a:off x="7105207" y="3191355"/>
            <a:ext cx="10678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002924" y="2828407"/>
            <a:ext cx="2074119" cy="415498"/>
          </a:xfrm>
          <a:prstGeom prst="rect">
            <a:avLst/>
          </a:prstGeom>
          <a:noFill/>
        </p:spPr>
        <p:txBody>
          <a:bodyPr wrap="square" rtlCol="0">
            <a:spAutoFit/>
          </a:bodyPr>
          <a:lstStyle/>
          <a:p>
            <a:pPr marL="447675" indent="-265113" algn="ctr" eaLnBrk="1" hangingPunct="1">
              <a:buSzPct val="150000"/>
            </a:pPr>
            <a:r>
              <a:rPr lang="en-GB" sz="1050" b="1" dirty="0" smtClean="0">
                <a:solidFill>
                  <a:schemeClr val="bg1"/>
                </a:solidFill>
              </a:rPr>
              <a:t>HEAVY</a:t>
            </a:r>
          </a:p>
          <a:p>
            <a:pPr marL="447675" indent="-265113" algn="ctr" eaLnBrk="1" hangingPunct="1">
              <a:buSzPct val="150000"/>
            </a:pPr>
            <a:r>
              <a:rPr lang="en-GB" sz="1050" b="1" dirty="0" smtClean="0">
                <a:solidFill>
                  <a:schemeClr val="bg1"/>
                </a:solidFill>
              </a:rPr>
              <a:t>OOH CONSUMPTION</a:t>
            </a:r>
            <a:endParaRPr lang="en-GB" sz="1050" b="1" dirty="0">
              <a:solidFill>
                <a:schemeClr val="bg1"/>
              </a:solidFill>
            </a:endParaRPr>
          </a:p>
        </p:txBody>
      </p:sp>
      <p:sp>
        <p:nvSpPr>
          <p:cNvPr id="36" name="TextBox 35"/>
          <p:cNvSpPr txBox="1"/>
          <p:nvPr/>
        </p:nvSpPr>
        <p:spPr>
          <a:xfrm>
            <a:off x="1346678" y="4384496"/>
            <a:ext cx="2960275" cy="1200329"/>
          </a:xfrm>
          <a:prstGeom prst="rect">
            <a:avLst/>
          </a:prstGeom>
          <a:noFill/>
        </p:spPr>
        <p:txBody>
          <a:bodyPr wrap="square" rtlCol="0">
            <a:spAutoFit/>
          </a:bodyPr>
          <a:lstStyle/>
          <a:p>
            <a:pPr algn="r">
              <a:spcAft>
                <a:spcPts val="600"/>
              </a:spcAft>
              <a:buSzPct val="150000"/>
            </a:pPr>
            <a:r>
              <a:rPr lang="en-GB" sz="1200" dirty="0"/>
              <a:t>Heavy consumers of drinks – </a:t>
            </a:r>
            <a:r>
              <a:rPr lang="en-GB" sz="1200" dirty="0" smtClean="0"/>
              <a:t> spirits</a:t>
            </a:r>
            <a:r>
              <a:rPr lang="en-GB" sz="1200" dirty="0"/>
              <a:t>, beers, lagers and </a:t>
            </a:r>
            <a:r>
              <a:rPr lang="en-GB" sz="1200" dirty="0" smtClean="0"/>
              <a:t>wines. Happy </a:t>
            </a:r>
            <a:r>
              <a:rPr lang="en-GB" sz="1200" dirty="0"/>
              <a:t>to pay for quality and </a:t>
            </a:r>
            <a:r>
              <a:rPr lang="en-GB" sz="1200" dirty="0" smtClean="0"/>
              <a:t>open to </a:t>
            </a:r>
            <a:r>
              <a:rPr lang="en-GB" sz="1200" dirty="0"/>
              <a:t>trying new drinks and </a:t>
            </a:r>
            <a:r>
              <a:rPr lang="en-GB" sz="1200" dirty="0" smtClean="0"/>
              <a:t>brands and </a:t>
            </a:r>
            <a:r>
              <a:rPr lang="en-GB" sz="1200" dirty="0"/>
              <a:t>have a particularly </a:t>
            </a:r>
            <a:r>
              <a:rPr lang="en-GB" sz="1200" dirty="0" smtClean="0"/>
              <a:t>broad repertoire </a:t>
            </a:r>
            <a:r>
              <a:rPr lang="en-GB" sz="1200" dirty="0"/>
              <a:t>of brands compared </a:t>
            </a:r>
            <a:r>
              <a:rPr lang="en-GB" sz="1200" dirty="0" smtClean="0"/>
              <a:t>to other </a:t>
            </a:r>
            <a:r>
              <a:rPr lang="en-GB" sz="1200" dirty="0"/>
              <a:t>media</a:t>
            </a:r>
          </a:p>
        </p:txBody>
      </p:sp>
      <p:cxnSp>
        <p:nvCxnSpPr>
          <p:cNvPr id="37" name="Straight Arrow Connector 36"/>
          <p:cNvCxnSpPr>
            <a:stCxn id="27" idx="2"/>
          </p:cNvCxnSpPr>
          <p:nvPr/>
        </p:nvCxnSpPr>
        <p:spPr>
          <a:xfrm>
            <a:off x="6085845" y="3962674"/>
            <a:ext cx="1" cy="281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0" name="Picture 4" descr="http://calvinayreap.com/wp-content/uploads/2013/09/people-is-stupid-i-love-this-bar.jpg"/>
          <p:cNvPicPr>
            <a:picLocks noChangeAspect="1" noChangeArrowheads="1"/>
          </p:cNvPicPr>
          <p:nvPr/>
        </p:nvPicPr>
        <p:blipFill rotWithShape="1">
          <a:blip r:embed="rId8">
            <a:extLst>
              <a:ext uri="{28A0092B-C50C-407E-A947-70E740481C1C}">
                <a14:useLocalDpi xmlns:a14="http://schemas.microsoft.com/office/drawing/2010/main" val="0"/>
              </a:ext>
            </a:extLst>
          </a:blip>
          <a:srcRect r="12355"/>
          <a:stretch/>
        </p:blipFill>
        <p:spPr bwMode="auto">
          <a:xfrm>
            <a:off x="8977140" y="2293861"/>
            <a:ext cx="2789410" cy="1794988"/>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1" name="Picture 40" descr="http://www.myvmc.com/wp-content/uploads/2013/11/selection-of-alcoho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5635" y="4379068"/>
            <a:ext cx="3363906" cy="1356870"/>
          </a:xfrm>
          <a:prstGeom prst="rect">
            <a:avLst/>
          </a:prstGeom>
          <a:noFill/>
          <a:ln>
            <a:solidFill>
              <a:schemeClr val="bg1">
                <a:lumMod val="85000"/>
              </a:schemeClr>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6522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390787930"/>
              </p:ext>
            </p:extLst>
          </p:nvPr>
        </p:nvGraphicFramePr>
        <p:xfrm>
          <a:off x="438150" y="2244725"/>
          <a:ext cx="2685190" cy="3257550"/>
        </p:xfrm>
        <a:graphic>
          <a:graphicData uri="http://schemas.openxmlformats.org/drawingml/2006/chart">
            <c:chart xmlns:c="http://schemas.openxmlformats.org/drawingml/2006/chart" xmlns:r="http://schemas.openxmlformats.org/officeDocument/2006/relationships" r:id="rId2"/>
          </a:graphicData>
        </a:graphic>
      </p:graphicFrame>
      <p:sp>
        <p:nvSpPr>
          <p:cNvPr id="7170" name="Title 4"/>
          <p:cNvSpPr>
            <a:spLocks noGrp="1"/>
          </p:cNvSpPr>
          <p:nvPr>
            <p:ph type="title"/>
          </p:nvPr>
        </p:nvSpPr>
        <p:spPr/>
        <p:txBody>
          <a:bodyPr/>
          <a:lstStyle/>
          <a:p>
            <a:r>
              <a:rPr lang="en-GB" smtClean="0"/>
              <a:t>People who see a lot of posters have strong emotional sector connection</a:t>
            </a:r>
            <a:endParaRPr lang="en-GB" dirty="0" smtClean="0"/>
          </a:p>
        </p:txBody>
      </p:sp>
      <p:graphicFrame>
        <p:nvGraphicFramePr>
          <p:cNvPr id="7" name="Chart 6"/>
          <p:cNvGraphicFramePr/>
          <p:nvPr>
            <p:extLst>
              <p:ext uri="{D42A27DB-BD31-4B8C-83A1-F6EECF244321}">
                <p14:modId xmlns:p14="http://schemas.microsoft.com/office/powerpoint/2010/main" val="3141296658"/>
              </p:ext>
            </p:extLst>
          </p:nvPr>
        </p:nvGraphicFramePr>
        <p:xfrm>
          <a:off x="3359020" y="2244725"/>
          <a:ext cx="8407530" cy="325755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4"/>
          <p:cNvSpPr txBox="1">
            <a:spLocks noChangeArrowheads="1"/>
          </p:cNvSpPr>
          <p:nvPr/>
        </p:nvSpPr>
        <p:spPr bwMode="auto">
          <a:xfrm>
            <a:off x="438150"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a:p>
            <a:r>
              <a:rPr lang="en-GB" dirty="0"/>
              <a:t>Index base All Adults</a:t>
            </a:r>
          </a:p>
        </p:txBody>
      </p:sp>
      <p:sp>
        <p:nvSpPr>
          <p:cNvPr id="2" name="TextBox 1"/>
          <p:cNvSpPr txBox="1"/>
          <p:nvPr/>
        </p:nvSpPr>
        <p:spPr>
          <a:xfrm>
            <a:off x="1705214" y="2894748"/>
            <a:ext cx="768285" cy="261610"/>
          </a:xfrm>
          <a:prstGeom prst="rect">
            <a:avLst/>
          </a:prstGeom>
          <a:noFill/>
        </p:spPr>
        <p:txBody>
          <a:bodyPr wrap="square" rtlCol="0">
            <a:spAutoFit/>
          </a:bodyPr>
          <a:lstStyle/>
          <a:p>
            <a:r>
              <a:rPr lang="en-GB" sz="1100" dirty="0" smtClean="0">
                <a:solidFill>
                  <a:schemeClr val="bg1"/>
                </a:solidFill>
                <a:latin typeface="+mj-lt"/>
              </a:rPr>
              <a:t>123</a:t>
            </a:r>
            <a:endParaRPr lang="en-GB" sz="1100" dirty="0">
              <a:solidFill>
                <a:schemeClr val="bg1"/>
              </a:solidFill>
              <a:latin typeface="+mj-lt"/>
            </a:endParaRPr>
          </a:p>
        </p:txBody>
      </p:sp>
      <p:sp>
        <p:nvSpPr>
          <p:cNvPr id="9" name="TextBox 8"/>
          <p:cNvSpPr txBox="1"/>
          <p:nvPr/>
        </p:nvSpPr>
        <p:spPr>
          <a:xfrm>
            <a:off x="3123340" y="1998504"/>
            <a:ext cx="1248464" cy="230832"/>
          </a:xfrm>
          <a:prstGeom prst="rect">
            <a:avLst/>
          </a:prstGeom>
          <a:noFill/>
        </p:spPr>
        <p:txBody>
          <a:bodyPr wrap="square" rtlCol="0">
            <a:spAutoFit/>
          </a:bodyPr>
          <a:lstStyle/>
          <a:p>
            <a:r>
              <a:rPr lang="en-GB" sz="900" dirty="0" smtClean="0"/>
              <a:t>Index</a:t>
            </a:r>
            <a:endParaRPr lang="en-GB" sz="900" dirty="0"/>
          </a:p>
        </p:txBody>
      </p:sp>
      <p:sp>
        <p:nvSpPr>
          <p:cNvPr id="11" name="Text Placeholder 5"/>
          <p:cNvSpPr txBox="1">
            <a:spLocks/>
          </p:cNvSpPr>
          <p:nvPr/>
        </p:nvSpPr>
        <p:spPr bwMode="auto">
          <a:xfrm>
            <a:off x="438150" y="1299482"/>
            <a:ext cx="682106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pPr>
              <a:lnSpc>
                <a:spcPct val="100000"/>
              </a:lnSpc>
            </a:pPr>
            <a:r>
              <a:rPr lang="en-GB" sz="1600" b="1" dirty="0"/>
              <a:t>Those heavily exposed to Out of Home are also actively interested in, and very likely to influence others about drinks </a:t>
            </a:r>
            <a:r>
              <a:rPr lang="en-GB" sz="1600" b="1" dirty="0" smtClean="0"/>
              <a:t>products</a:t>
            </a:r>
            <a:endParaRPr lang="en-GB" sz="1600" b="1" dirty="0"/>
          </a:p>
        </p:txBody>
      </p:sp>
    </p:spTree>
    <p:extLst>
      <p:ext uri="{BB962C8B-B14F-4D97-AF65-F5344CB8AC3E}">
        <p14:creationId xmlns:p14="http://schemas.microsoft.com/office/powerpoint/2010/main" val="42151439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150" y="5584825"/>
            <a:ext cx="5761897" cy="234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The Customer Journey 2012</a:t>
            </a:r>
          </a:p>
          <a:p>
            <a:r>
              <a:rPr lang="en-GB" dirty="0"/>
              <a:t>Search from home/work</a:t>
            </a:r>
          </a:p>
        </p:txBody>
      </p:sp>
      <p:sp>
        <p:nvSpPr>
          <p:cNvPr id="2" name="Title 1"/>
          <p:cNvSpPr>
            <a:spLocks noGrp="1"/>
          </p:cNvSpPr>
          <p:nvPr>
            <p:ph type="title"/>
          </p:nvPr>
        </p:nvSpPr>
        <p:spPr/>
        <p:txBody>
          <a:bodyPr/>
          <a:lstStyle/>
          <a:p>
            <a:r>
              <a:rPr lang="en-GB" smtClean="0"/>
              <a:t>People who see posters for Spirits products are more likely to act</a:t>
            </a:r>
            <a:br>
              <a:rPr lang="en-GB" smtClean="0"/>
            </a:br>
            <a:endParaRPr lang="en-GB"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72853065"/>
              </p:ext>
            </p:extLst>
          </p:nvPr>
        </p:nvGraphicFramePr>
        <p:xfrm>
          <a:off x="438150" y="2244725"/>
          <a:ext cx="11328400" cy="32575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5"/>
          <p:cNvSpPr txBox="1">
            <a:spLocks/>
          </p:cNvSpPr>
          <p:nvPr/>
        </p:nvSpPr>
        <p:spPr bwMode="auto">
          <a:xfrm>
            <a:off x="438150" y="1299482"/>
            <a:ext cx="87711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pPr>
              <a:lnSpc>
                <a:spcPct val="100000"/>
              </a:lnSpc>
            </a:pPr>
            <a:r>
              <a:rPr lang="en-GB" sz="1600" b="1" dirty="0"/>
              <a:t>Those seeing OOH ads are more likely to search and learn about companies or products they’ve seen advertised, but people in market for spirits are even more likely to do so</a:t>
            </a:r>
          </a:p>
        </p:txBody>
      </p:sp>
    </p:spTree>
    <p:extLst>
      <p:ext uri="{BB962C8B-B14F-4D97-AF65-F5344CB8AC3E}">
        <p14:creationId xmlns:p14="http://schemas.microsoft.com/office/powerpoint/2010/main" val="9861652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150" y="5584825"/>
            <a:ext cx="5761897" cy="234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The Customer Journey 2012</a:t>
            </a:r>
          </a:p>
          <a:p>
            <a:r>
              <a:rPr lang="en-GB" dirty="0"/>
              <a:t>Search from home/work</a:t>
            </a:r>
          </a:p>
        </p:txBody>
      </p:sp>
      <p:sp>
        <p:nvSpPr>
          <p:cNvPr id="2" name="Title 1"/>
          <p:cNvSpPr>
            <a:spLocks noGrp="1"/>
          </p:cNvSpPr>
          <p:nvPr>
            <p:ph type="title"/>
          </p:nvPr>
        </p:nvSpPr>
        <p:spPr/>
        <p:txBody>
          <a:bodyPr/>
          <a:lstStyle/>
          <a:p>
            <a:r>
              <a:rPr lang="en-GB" smtClean="0"/>
              <a:t>For those in the Spirits market, more OOH means more search and purchasing</a:t>
            </a:r>
            <a:br>
              <a:rPr lang="en-GB" smtClean="0"/>
            </a:br>
            <a:endParaRPr lang="en-GB"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2641603"/>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39038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438150"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a:p>
            <a:r>
              <a:rPr lang="en-GB" dirty="0"/>
              <a:t>Index base All Adults / out of home drinking </a:t>
            </a:r>
            <a:r>
              <a:rPr lang="en-GB" dirty="0" err="1"/>
              <a:t>eg</a:t>
            </a:r>
            <a:r>
              <a:rPr lang="en-GB" dirty="0"/>
              <a:t> pubs, clubs, bars</a:t>
            </a:r>
          </a:p>
        </p:txBody>
      </p:sp>
      <p:sp>
        <p:nvSpPr>
          <p:cNvPr id="2" name="TextBox 1"/>
          <p:cNvSpPr txBox="1"/>
          <p:nvPr/>
        </p:nvSpPr>
        <p:spPr>
          <a:xfrm>
            <a:off x="438150" y="1291368"/>
            <a:ext cx="864057" cy="230832"/>
          </a:xfrm>
          <a:prstGeom prst="rect">
            <a:avLst/>
          </a:prstGeom>
          <a:noFill/>
        </p:spPr>
        <p:txBody>
          <a:bodyPr wrap="square" rtlCol="0">
            <a:spAutoFit/>
          </a:bodyPr>
          <a:lstStyle/>
          <a:p>
            <a:r>
              <a:rPr lang="en-GB" sz="900" dirty="0" smtClean="0"/>
              <a:t>Index</a:t>
            </a:r>
            <a:endParaRPr lang="en-GB" sz="900" dirty="0"/>
          </a:p>
        </p:txBody>
      </p:sp>
      <p:sp>
        <p:nvSpPr>
          <p:cNvPr id="3" name="Title 2"/>
          <p:cNvSpPr>
            <a:spLocks noGrp="1"/>
          </p:cNvSpPr>
          <p:nvPr>
            <p:ph type="title"/>
          </p:nvPr>
        </p:nvSpPr>
        <p:spPr/>
        <p:txBody>
          <a:bodyPr/>
          <a:lstStyle/>
          <a:p>
            <a:r>
              <a:rPr lang="en-GB" smtClean="0"/>
              <a:t>Out of Home audiences are social drinkers with broad brand repertoire</a:t>
            </a:r>
            <a:br>
              <a:rPr lang="en-GB" smtClean="0"/>
            </a:b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50574884"/>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78160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r>
              <a:rPr lang="en-GB" smtClean="0"/>
              <a:t>People who see a lot of OOH are heavy consumers – in and out of home</a:t>
            </a:r>
            <a:endParaRPr lang="en-GB" dirty="0" smtClean="0"/>
          </a:p>
        </p:txBody>
      </p:sp>
      <p:sp>
        <p:nvSpPr>
          <p:cNvPr id="12" name="Text Box 4"/>
          <p:cNvSpPr txBox="1">
            <a:spLocks noChangeArrowheads="1"/>
          </p:cNvSpPr>
          <p:nvPr/>
        </p:nvSpPr>
        <p:spPr bwMode="auto">
          <a:xfrm>
            <a:off x="438150"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a:p>
            <a:r>
              <a:rPr lang="en-GB" dirty="0"/>
              <a:t>Index base All Adults / in and out of home consumption</a:t>
            </a:r>
          </a:p>
        </p:txBody>
      </p:sp>
      <p:sp>
        <p:nvSpPr>
          <p:cNvPr id="11" name="Text Placeholder 5"/>
          <p:cNvSpPr txBox="1">
            <a:spLocks/>
          </p:cNvSpPr>
          <p:nvPr/>
        </p:nvSpPr>
        <p:spPr bwMode="auto">
          <a:xfrm>
            <a:off x="438151" y="1299482"/>
            <a:ext cx="654114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pPr>
              <a:lnSpc>
                <a:spcPct val="100000"/>
              </a:lnSpc>
            </a:pPr>
            <a:r>
              <a:rPr lang="en-GB" sz="1600" b="1" dirty="0"/>
              <a:t>Those heavily exposed to Out of Home are also heavy consumers of beers, lagers and ciders – both in and out of the </a:t>
            </a:r>
            <a:r>
              <a:rPr lang="en-GB" sz="1600" b="1" dirty="0" smtClean="0"/>
              <a:t>home</a:t>
            </a:r>
            <a:endParaRPr lang="en-GB" sz="1600" b="1"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537256082"/>
              </p:ext>
            </p:extLst>
          </p:nvPr>
        </p:nvGraphicFramePr>
        <p:xfrm>
          <a:off x="438150" y="2244725"/>
          <a:ext cx="11328400" cy="325755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438151" y="1998504"/>
            <a:ext cx="1248464" cy="230832"/>
          </a:xfrm>
          <a:prstGeom prst="rect">
            <a:avLst/>
          </a:prstGeom>
          <a:noFill/>
        </p:spPr>
        <p:txBody>
          <a:bodyPr wrap="square" rtlCol="0">
            <a:spAutoFit/>
          </a:bodyPr>
          <a:lstStyle/>
          <a:p>
            <a:r>
              <a:rPr lang="en-GB" sz="900" dirty="0" smtClean="0"/>
              <a:t>Index</a:t>
            </a:r>
            <a:endParaRPr lang="en-GB" sz="900" dirty="0"/>
          </a:p>
        </p:txBody>
      </p:sp>
    </p:spTree>
    <p:extLst>
      <p:ext uri="{BB962C8B-B14F-4D97-AF65-F5344CB8AC3E}">
        <p14:creationId xmlns:p14="http://schemas.microsoft.com/office/powerpoint/2010/main" val="2190460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utSmart">
  <a:themeElements>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err="1"/>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604</TotalTime>
  <Words>637</Words>
  <Application>Microsoft Macintosh PowerPoint</Application>
  <PresentationFormat>Custom</PresentationFormat>
  <Paragraphs>81</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OutSmart</vt:lpstr>
      <vt:lpstr>Why Out of Home works for drinks brands</vt:lpstr>
      <vt:lpstr>Out of Home is a key medium for Drinks brands </vt:lpstr>
      <vt:lpstr>Leading Drinks brands trust Out of Home </vt:lpstr>
      <vt:lpstr>People who see a lot of Out of Home are actively interested in drinks brands</vt:lpstr>
      <vt:lpstr>People who see a lot of posters have strong emotional sector connection</vt:lpstr>
      <vt:lpstr>People who see posters for Spirits products are more likely to act </vt:lpstr>
      <vt:lpstr>For those in the Spirits market, more OOH means more search and purchasing </vt:lpstr>
      <vt:lpstr>Out of Home audiences are social drinkers with broad brand repertoire </vt:lpstr>
      <vt:lpstr>People who see a lot of OOH are heavy consumers – in and out of home</vt:lpstr>
      <vt:lpstr>People who see a lot of OOH are heavy consumers – in and out of home </vt:lpstr>
      <vt:lpstr>People who see a lot of Out of Home are happy to pay more for quality </vt:lpstr>
      <vt:lpstr>If production costs are included, OOH is the most efficient medium for FMCG brands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Batt</dc:creator>
  <cp:lastModifiedBy>Roaya Garvey</cp:lastModifiedBy>
  <cp:revision>64</cp:revision>
  <dcterms:created xsi:type="dcterms:W3CDTF">2015-08-31T12:50:51Z</dcterms:created>
  <dcterms:modified xsi:type="dcterms:W3CDTF">2015-09-16T09:33:05Z</dcterms:modified>
</cp:coreProperties>
</file>