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2" r:id="rId2"/>
    <p:sldId id="314" r:id="rId3"/>
    <p:sldId id="315" r:id="rId4"/>
    <p:sldId id="316" r:id="rId5"/>
    <p:sldId id="317" r:id="rId6"/>
    <p:sldId id="318" r:id="rId7"/>
    <p:sldId id="319" r:id="rId8"/>
    <p:sldId id="320" r:id="rId9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245" d="100"/>
          <a:sy n="245" d="100"/>
        </p:scale>
        <p:origin x="352" y="6304"/>
      </p:cViewPr>
      <p:guideLst>
        <p:guide orient="horz" pos="2160"/>
        <p:guide orient="horz" pos="943"/>
        <p:guide orient="horz" pos="3518"/>
        <p:guide orient="horz" pos="3588"/>
        <p:guide orient="horz" pos="1414"/>
        <p:guide orient="horz" pos="3466"/>
        <p:guide orient="horz" pos="817"/>
        <p:guide orient="horz" pos="2937"/>
        <p:guide pos="3841"/>
        <p:guide pos="276"/>
        <p:guide pos="7412"/>
        <p:guide pos="2689"/>
        <p:guide pos="25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\\oaasvr\company%20data\My%20Documents%20-%20Server\Website\Why%20Outdoor\TGI%20Data\Reta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26756021634562"/>
          <c:y val="0.0460375196463274"/>
          <c:w val="0.882366938959629"/>
          <c:h val="0.701319768657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Seen OOH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Looked at product or service</c:v>
                </c:pt>
                <c:pt idx="1">
                  <c:v>Learnt about company, product or service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seen OOH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Looked at product or service</c:v>
                </c:pt>
                <c:pt idx="1">
                  <c:v>Learnt about company, product or service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0.23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-2142564152"/>
        <c:axId val="-2126062552"/>
      </c:barChart>
      <c:catAx>
        <c:axId val="-2142564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062552"/>
        <c:crosses val="autoZero"/>
        <c:auto val="1"/>
        <c:lblAlgn val="ctr"/>
        <c:lblOffset val="100"/>
        <c:noMultiLvlLbl val="0"/>
      </c:catAx>
      <c:valAx>
        <c:axId val="-212606255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256415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26756021634562"/>
          <c:y val="0.0460375196463274"/>
          <c:w val="0.882366938959629"/>
          <c:h val="0.701319768657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Seen OOH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Looked at product or service</c:v>
                </c:pt>
                <c:pt idx="1">
                  <c:v>Learnt about company, product or service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seen OOH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Looked at product or service</c:v>
                </c:pt>
                <c:pt idx="1">
                  <c:v>Learnt about company, product or service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-2129906184"/>
        <c:axId val="-2126448952"/>
      </c:barChart>
      <c:catAx>
        <c:axId val="-21299061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448952"/>
        <c:crosses val="autoZero"/>
        <c:auto val="1"/>
        <c:lblAlgn val="ctr"/>
        <c:lblOffset val="100"/>
        <c:noMultiLvlLbl val="0"/>
      </c:catAx>
      <c:valAx>
        <c:axId val="-212644895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9906184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At home or at work</c:v>
                </c:pt>
                <c:pt idx="1">
                  <c:v>On a smart phone or tablet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0.05</c:v>
                </c:pt>
                <c:pt idx="1">
                  <c:v>0.0418604651162791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At home or at work</c:v>
                </c:pt>
                <c:pt idx="1">
                  <c:v>On a smart phone or tablet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0.37</c:v>
                </c:pt>
                <c:pt idx="1">
                  <c:v>0.795348837209302</c:v>
                </c:pt>
              </c:numCache>
            </c:numRef>
          </c:val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At home or at work</c:v>
                </c:pt>
                <c:pt idx="1">
                  <c:v>On a smart phone or tablet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0.58</c:v>
                </c:pt>
                <c:pt idx="1">
                  <c:v>0.162790697674419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278632"/>
        <c:axId val="-2127707640"/>
      </c:barChart>
      <c:catAx>
        <c:axId val="-21272786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707640"/>
        <c:crosses val="autoZero"/>
        <c:auto val="1"/>
        <c:lblAlgn val="ctr"/>
        <c:lblOffset val="100"/>
        <c:noMultiLvlLbl val="0"/>
      </c:catAx>
      <c:valAx>
        <c:axId val="-212770764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27278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348518422646012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At home or at work</c:v>
                </c:pt>
                <c:pt idx="1">
                  <c:v>On a smart phone or tablet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0.05</c:v>
                </c:pt>
                <c:pt idx="1">
                  <c:v>0.0407725321888412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At home or at work</c:v>
                </c:pt>
                <c:pt idx="1">
                  <c:v>On a smart phone or tablet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</c:v>
                </c:pt>
                <c:pt idx="1">
                  <c:v>0.772532188841201</c:v>
                </c:pt>
              </c:numCache>
            </c:numRef>
          </c:val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At home or at work</c:v>
                </c:pt>
                <c:pt idx="1">
                  <c:v>On a smart phone or tablet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0.66</c:v>
                </c:pt>
                <c:pt idx="1">
                  <c:v>0.186695278969957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7659096"/>
        <c:axId val="-2127656104"/>
      </c:barChart>
      <c:catAx>
        <c:axId val="-21276590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656104"/>
        <c:crosses val="autoZero"/>
        <c:auto val="1"/>
        <c:lblAlgn val="ctr"/>
        <c:lblOffset val="100"/>
        <c:noMultiLvlLbl val="0"/>
      </c:catAx>
      <c:valAx>
        <c:axId val="-21276561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27659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348518422646012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A7D8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cat>
            <c:strRef>
              <c:f>Sheet1!$B$20:$H$20</c:f>
              <c:strCache>
                <c:ptCount val="7"/>
                <c:pt idx="0">
                  <c:v>Heavy Outdoor</c:v>
                </c:pt>
                <c:pt idx="1">
                  <c:v>Heavy Newspapers</c:v>
                </c:pt>
                <c:pt idx="2">
                  <c:v>Heavy Magazines</c:v>
                </c:pt>
                <c:pt idx="3">
                  <c:v>Heavy TV</c:v>
                </c:pt>
                <c:pt idx="4">
                  <c:v>Heavy Radio</c:v>
                </c:pt>
                <c:pt idx="5">
                  <c:v>Heavy Internet</c:v>
                </c:pt>
                <c:pt idx="6">
                  <c:v>Heavy Cinema</c:v>
                </c:pt>
              </c:strCache>
            </c:strRef>
          </c:cat>
          <c:val>
            <c:numRef>
              <c:f>Sheet1!$B$21:$H$21</c:f>
              <c:numCache>
                <c:formatCode>###,###,###,###,##0</c:formatCode>
                <c:ptCount val="7"/>
                <c:pt idx="0">
                  <c:v>2034.0</c:v>
                </c:pt>
                <c:pt idx="1">
                  <c:v>859.0</c:v>
                </c:pt>
                <c:pt idx="2">
                  <c:v>1333.0</c:v>
                </c:pt>
                <c:pt idx="3">
                  <c:v>1660.0</c:v>
                </c:pt>
                <c:pt idx="4">
                  <c:v>1093.0</c:v>
                </c:pt>
                <c:pt idx="5">
                  <c:v>1544.0</c:v>
                </c:pt>
                <c:pt idx="6">
                  <c:v>1920.0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674472"/>
        <c:axId val="-2129714376"/>
      </c:barChart>
      <c:catAx>
        <c:axId val="-2139674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+mj-lt"/>
              </a:defRPr>
            </a:pPr>
            <a:endParaRPr lang="en-US"/>
          </a:p>
        </c:txPr>
        <c:crossAx val="-2129714376"/>
        <c:crosses val="autoZero"/>
        <c:auto val="1"/>
        <c:lblAlgn val="ctr"/>
        <c:lblOffset val="100"/>
        <c:noMultiLvlLbl val="0"/>
      </c:catAx>
      <c:valAx>
        <c:axId val="-2129714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 b="0">
                    <a:latin typeface="+mj-lt"/>
                  </a:defRPr>
                </a:pPr>
                <a:r>
                  <a:rPr lang="en-GB" sz="1050" b="0">
                    <a:latin typeface="+mj-lt"/>
                  </a:rPr>
                  <a:t>Adult</a:t>
                </a:r>
                <a:r>
                  <a:rPr lang="en-GB" sz="1050" b="0" baseline="0">
                    <a:latin typeface="+mj-lt"/>
                  </a:rPr>
                  <a:t> 000's</a:t>
                </a:r>
                <a:endParaRPr lang="en-GB" sz="1050" b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5.82606546379015E-5"/>
              <c:y val="0.00525425549876439"/>
            </c:manualLayout>
          </c:layout>
          <c:overlay val="0"/>
        </c:title>
        <c:numFmt formatCode="###,###,###,###,##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+mj-lt"/>
              </a:defRPr>
            </a:pPr>
            <a:endParaRPr lang="en-US"/>
          </a:p>
        </c:txPr>
        <c:crossAx val="-2139674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22/09/15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8347-4B84-474C-A557-C539DFAA155E}" type="slidenum">
              <a:rPr lang="en-GB" smtClean="0">
                <a:solidFill>
                  <a:srgbClr val="EEECE1"/>
                </a:solidFill>
              </a:rPr>
              <a:pPr/>
              <a:t>3</a:t>
            </a:fld>
            <a:endParaRPr lang="en-GB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7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8347-4B84-474C-A557-C539DFAA155E}" type="slidenum">
              <a:rPr lang="en-GB" smtClean="0">
                <a:solidFill>
                  <a:srgbClr val="EEECE1"/>
                </a:solidFill>
              </a:rPr>
              <a:pPr/>
              <a:t>4</a:t>
            </a:fld>
            <a:endParaRPr lang="en-GB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EE47F-90BC-2D4A-80EE-DAF096DED6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32" y="230400"/>
            <a:ext cx="9655314" cy="608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18" y="2708921"/>
            <a:ext cx="5744732" cy="43204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2" y="1267200"/>
            <a:ext cx="11350155" cy="1440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9659" y="2708921"/>
            <a:ext cx="5570069" cy="43204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08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95401"/>
            <a:ext cx="1195010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82726" y="310674"/>
            <a:ext cx="11212786" cy="2492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444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7A7D81"/>
                </a:solidFill>
              </a:rPr>
              <a:t>Date</a:t>
            </a:r>
            <a:endParaRPr lang="en-GB">
              <a:solidFill>
                <a:srgbClr val="7A7D8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7A7D81"/>
                </a:solidFill>
              </a:rPr>
              <a:t>Document Title</a:t>
            </a:r>
            <a:endParaRPr lang="en-GB">
              <a:solidFill>
                <a:srgbClr val="7A7D8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>
                <a:solidFill>
                  <a:srgbClr val="7A7D81"/>
                </a:solidFill>
              </a:rPr>
              <a:pPr/>
              <a:t>‹#›</a:t>
            </a:fld>
            <a:endParaRPr lang="en-GB">
              <a:solidFill>
                <a:srgbClr val="7A7D8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4006056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357188" indent="-182563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4006056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 sz="2400" b="0"/>
            </a:lvl1pPr>
            <a:lvl2pPr marL="357188" indent="-174625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7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858518"/>
            <a:ext cx="5596953" cy="350837"/>
          </a:xfrm>
        </p:spPr>
        <p:txBody>
          <a:bodyPr anchor="b"/>
          <a:lstStyle>
            <a:lvl1pPr marL="0" indent="0">
              <a:buNone/>
              <a:defRPr sz="1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858518"/>
            <a:ext cx="5596955" cy="350837"/>
          </a:xfrm>
        </p:spPr>
        <p:txBody>
          <a:bodyPr anchor="b"/>
          <a:lstStyle>
            <a:lvl1pPr marL="0" indent="0">
              <a:buNone/>
              <a:defRPr sz="1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2244724"/>
            <a:ext cx="5596955" cy="3229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2244724"/>
            <a:ext cx="5596955" cy="3229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06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79" r:id="rId8"/>
    <p:sldLayoutId id="2147483653" r:id="rId9"/>
    <p:sldLayoutId id="2147483654" r:id="rId10"/>
    <p:sldLayoutId id="2147483655" r:id="rId11"/>
    <p:sldLayoutId id="2147483681" r:id="rId12"/>
    <p:sldLayoutId id="214748368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430689" y="482601"/>
            <a:ext cx="7192421" cy="1470025"/>
          </a:xfrm>
        </p:spPr>
        <p:txBody>
          <a:bodyPr/>
          <a:lstStyle/>
          <a:p>
            <a:r>
              <a:rPr lang="en-GB" dirty="0"/>
              <a:t>Why Out of Home works for Clothing and Accessories brands</a:t>
            </a:r>
            <a:endParaRPr lang="en-GB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11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49" y="5584825"/>
            <a:ext cx="6135592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TGI 2013/CBS Top Indexing Lifestyle statements (DA/TA)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OOH audience are interested in looking and feeling good 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Heavy OOH Definitely / Tend to agree with….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 I like to stand out in a crowd” (116)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“Important to be attractive to the opposite sex” (113)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“I wear designer clothes” (112)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“I buy new products before most of my friends” (111)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“I have expensive tastes” (109)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“I spend a lot on clothes” (109)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“It’s worth paying extra for quality” (106)</a:t>
            </a:r>
          </a:p>
          <a:p>
            <a:pPr marL="0" lvl="1" indent="0">
              <a:buNone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“Sometimes treat myself to 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something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ヒラギノ角ゴ Pro W3" pitchFamily="-65" charset="-128"/>
              </a:rPr>
              <a:t> I don’t need” (105)</a:t>
            </a:r>
            <a:endParaRPr lang="en-GB" sz="1600" dirty="0">
              <a:solidFill>
                <a:schemeClr val="tx1"/>
              </a:solidFill>
              <a:latin typeface="Arial" charset="0"/>
              <a:ea typeface="ヒラギノ角ゴ Pro W3" pitchFamily="-65" charset="-128"/>
            </a:endParaRPr>
          </a:p>
        </p:txBody>
      </p:sp>
      <p:pic>
        <p:nvPicPr>
          <p:cNvPr id="8" name="Picture 2" descr="http://www.outdoormediacentre.org.uk/images/galleryImages/LloydsTSBBanksRoadside6Sheet/galleryImage-12012011165447.jpg?a=1?a=138926460627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"/>
          <a:stretch/>
        </p:blipFill>
        <p:spPr>
          <a:xfrm>
            <a:off x="6169025" y="1496219"/>
            <a:ext cx="5597525" cy="4006056"/>
          </a:xfrm>
        </p:spPr>
      </p:pic>
    </p:spTree>
    <p:extLst>
      <p:ext uri="{BB962C8B-B14F-4D97-AF65-F5344CB8AC3E}">
        <p14:creationId xmlns:p14="http://schemas.microsoft.com/office/powerpoint/2010/main" val="164511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ym typeface="Trebuchet MS" pitchFamily="34" charset="0"/>
              </a:rPr>
              <a:t>Across all products</a:t>
            </a:r>
            <a:endParaRPr lang="en-GB" dirty="0">
              <a:sym typeface="Trebuchet MS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People in the fashion market</a:t>
            </a:r>
            <a:endParaRPr lang="en-GB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9959794"/>
              </p:ext>
            </p:extLst>
          </p:nvPr>
        </p:nvGraphicFramePr>
        <p:xfrm>
          <a:off x="438150" y="2244725"/>
          <a:ext cx="55975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01381807"/>
              </p:ext>
            </p:extLst>
          </p:nvPr>
        </p:nvGraphicFramePr>
        <p:xfrm>
          <a:off x="6169025" y="2244725"/>
          <a:ext cx="55975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OOH-exposed people are more likely to act on ads, this is even more marked for those in the fashion market </a:t>
            </a:r>
            <a:br>
              <a:rPr lang="en-GB" smtClean="0"/>
            </a:br>
            <a:endParaRPr lang="en-GB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38150" y="1296988"/>
            <a:ext cx="99934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/>
              <a:t>People in the market for fashion items are more likely to look at products and services or learn about them compared to the level seen ‘across all products’</a:t>
            </a:r>
          </a:p>
        </p:txBody>
      </p:sp>
    </p:spTree>
    <p:extLst>
      <p:ext uri="{BB962C8B-B14F-4D97-AF65-F5344CB8AC3E}">
        <p14:creationId xmlns:p14="http://schemas.microsoft.com/office/powerpoint/2010/main" val="391393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Across all products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People in the fashion market</a:t>
            </a:r>
            <a:endParaRPr lang="en-GB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5190595"/>
              </p:ext>
            </p:extLst>
          </p:nvPr>
        </p:nvGraphicFramePr>
        <p:xfrm>
          <a:off x="438150" y="2244725"/>
          <a:ext cx="55975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71651952"/>
              </p:ext>
            </p:extLst>
          </p:nvPr>
        </p:nvGraphicFramePr>
        <p:xfrm>
          <a:off x="6169025" y="2244725"/>
          <a:ext cx="55975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People in the fashion market are more likely to search at home and on mobiles</a:t>
            </a:r>
            <a:endParaRPr lang="en-GB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38150" y="1296988"/>
            <a:ext cx="1083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/>
              <a:t>Across all products, 58% of people have searched for a company, product or service at home or at work because of the outdoor advertising they saw for it, and this rises to 68% for people in the fashion market</a:t>
            </a:r>
          </a:p>
        </p:txBody>
      </p:sp>
    </p:spTree>
    <p:extLst>
      <p:ext uri="{BB962C8B-B14F-4D97-AF65-F5344CB8AC3E}">
        <p14:creationId xmlns:p14="http://schemas.microsoft.com/office/powerpoint/2010/main" val="348974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Out of Home audience is most likely to influence others about fashion</a:t>
            </a:r>
            <a:endParaRPr lang="en-GB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38150" y="5584825"/>
            <a:ext cx="8449817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Exterion</a:t>
            </a:r>
            <a:r>
              <a:rPr lang="en-GB" dirty="0"/>
              <a:t> Media, TGI Media Neutral quintiles 2013</a:t>
            </a:r>
          </a:p>
          <a:p>
            <a:r>
              <a:rPr lang="en-GB" dirty="0"/>
              <a:t>“Heavy” quintile is the 20% of the media audience who consume that medium most, </a:t>
            </a:r>
            <a:r>
              <a:rPr lang="en-GB" dirty="0" err="1"/>
              <a:t>ie</a:t>
            </a:r>
            <a:r>
              <a:rPr lang="en-GB" dirty="0"/>
              <a:t> the most typical consumer of that medium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38150" y="1296988"/>
            <a:ext cx="1083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/>
              <a:t>Across all products, 58% of people have searched for a company, product or service at home or at work because of the outdoor advertising they saw for it, and this rises to 68% for people in the fashion market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343174"/>
              </p:ext>
            </p:extLst>
          </p:nvPr>
        </p:nvGraphicFramePr>
        <p:xfrm>
          <a:off x="438150" y="2244725"/>
          <a:ext cx="113284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 txBox="1">
            <a:spLocks/>
          </p:cNvSpPr>
          <p:nvPr/>
        </p:nvSpPr>
        <p:spPr>
          <a:xfrm>
            <a:off x="438150" y="1858518"/>
            <a:ext cx="5596953" cy="3508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542925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895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0763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25730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1438275" marR="0" indent="-180975" algn="l" defTabSz="895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accent5"/>
                </a:solidFill>
                <a:sym typeface="Trebuchet MS" pitchFamily="34" charset="0"/>
              </a:rPr>
              <a:t>"Very/Quite likely to influence others about fashion"</a:t>
            </a:r>
          </a:p>
        </p:txBody>
      </p:sp>
    </p:spTree>
    <p:extLst>
      <p:ext uri="{BB962C8B-B14F-4D97-AF65-F5344CB8AC3E}">
        <p14:creationId xmlns:p14="http://schemas.microsoft.com/office/powerpoint/2010/main" val="138905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38150" y="5584472"/>
            <a:ext cx="6135592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OMC Last window of influence (2011)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OOH influences purchase </a:t>
            </a:r>
            <a:endParaRPr lang="en-GB" dirty="0" smtClean="0"/>
          </a:p>
        </p:txBody>
      </p:sp>
      <p:pic>
        <p:nvPicPr>
          <p:cNvPr id="16" name="Picture 2" descr="http://www.outdoormediacentre.org.uk/images/galleryImages/LloydsTSBBanksRoadside6Sheet/galleryImage-13042012120904.jpg?a=1?a=1389270805050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17510" r="30276" b="18047"/>
          <a:stretch/>
        </p:blipFill>
        <p:spPr>
          <a:xfrm>
            <a:off x="431238" y="1484783"/>
            <a:ext cx="5475040" cy="4017491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148439" cy="40060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b="1" dirty="0" smtClean="0">
                <a:solidFill>
                  <a:schemeClr val="accent5"/>
                </a:solidFill>
              </a:rPr>
              <a:t>88% </a:t>
            </a:r>
            <a:r>
              <a:rPr lang="en-GB" dirty="0" smtClean="0"/>
              <a:t>had seen and recalled OOH advertising in the 30 </a:t>
            </a:r>
            <a:r>
              <a:rPr lang="en-GB" dirty="0" err="1" smtClean="0"/>
              <a:t>mins</a:t>
            </a:r>
            <a:r>
              <a:rPr lang="en-GB" dirty="0" smtClean="0"/>
              <a:t> preceding shopping</a:t>
            </a:r>
          </a:p>
          <a:p>
            <a:pPr>
              <a:spcBef>
                <a:spcPts val="2400"/>
              </a:spcBef>
            </a:pPr>
            <a:r>
              <a:rPr lang="en-GB" b="1" dirty="0" smtClean="0">
                <a:solidFill>
                  <a:schemeClr val="accent5"/>
                </a:solidFill>
              </a:rPr>
              <a:t>Only 13% </a:t>
            </a:r>
            <a:r>
              <a:rPr lang="en-GB" dirty="0" smtClean="0"/>
              <a:t>are not susceptible to the Last Window of Influence </a:t>
            </a:r>
          </a:p>
          <a:p>
            <a:pPr>
              <a:spcBef>
                <a:spcPts val="2400"/>
              </a:spcBef>
            </a:pPr>
            <a:r>
              <a:rPr lang="en-GB" b="1" dirty="0" smtClean="0">
                <a:solidFill>
                  <a:schemeClr val="accent5"/>
                </a:solidFill>
              </a:rPr>
              <a:t>12% </a:t>
            </a:r>
            <a:r>
              <a:rPr lang="en-GB" dirty="0" smtClean="0"/>
              <a:t>who are aware of OOH agree that posters make them want to buy the product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5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Close proximity to point of sale </a:t>
            </a:r>
            <a:endParaRPr lang="en-GB" dirty="0" smtClean="0"/>
          </a:p>
        </p:txBody>
      </p:sp>
      <p:pic>
        <p:nvPicPr>
          <p:cNvPr id="7" name="Picture 4" descr="http://www.outdoormediacentre.org.uk/images/galleryImages/LloydsTSBBanksRoadside6Sheet/galleryImage-14122010151413.JPG?a=1?a=138926548093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/>
        </p:blipFill>
        <p:spPr>
          <a:xfrm>
            <a:off x="438149" y="1497012"/>
            <a:ext cx="5533443" cy="4005263"/>
          </a:xfrm>
        </p:spPr>
      </p:pic>
      <p:pic>
        <p:nvPicPr>
          <p:cNvPr id="8" name="Picture 2" descr="http://www.outdoormediacentre.org.uk/images/galleryImages/LloydsTSBBanksRoadside6Sheet/galleryImage-22122010165252.JPG?a=1?a=138926531234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2" b="1158"/>
          <a:stretch/>
        </p:blipFill>
        <p:spPr>
          <a:xfrm>
            <a:off x="6233088" y="1497013"/>
            <a:ext cx="5533462" cy="4005262"/>
          </a:xfrm>
        </p:spPr>
      </p:pic>
    </p:spTree>
    <p:extLst>
      <p:ext uri="{BB962C8B-B14F-4D97-AF65-F5344CB8AC3E}">
        <p14:creationId xmlns:p14="http://schemas.microsoft.com/office/powerpoint/2010/main" val="98207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Leading fashion advertisers trust Out of Home</a:t>
            </a:r>
            <a:endParaRPr lang="en-GB" dirty="0" smtClean="0"/>
          </a:p>
        </p:txBody>
      </p:sp>
      <p:sp>
        <p:nvSpPr>
          <p:cNvPr id="15363" name="Text Placeholder 5"/>
          <p:cNvSpPr>
            <a:spLocks noGrp="1"/>
          </p:cNvSpPr>
          <p:nvPr>
            <p:ph idx="1"/>
          </p:nvPr>
        </p:nvSpPr>
        <p:spPr>
          <a:xfrm>
            <a:off x="438149" y="1495426"/>
            <a:ext cx="7707475" cy="4006849"/>
          </a:xfrm>
        </p:spPr>
        <p:txBody>
          <a:bodyPr/>
          <a:lstStyle/>
          <a:p>
            <a:r>
              <a:rPr lang="en-GB" sz="2400" dirty="0" smtClean="0"/>
              <a:t>Top spending 40 fashion advertisers in outdoor  </a:t>
            </a:r>
            <a:r>
              <a:rPr lang="en-GB" sz="2400" b="0" dirty="0" smtClean="0">
                <a:solidFill>
                  <a:schemeClr val="accent5"/>
                </a:solidFill>
              </a:rPr>
              <a:t>(average spend £346K)</a:t>
            </a:r>
          </a:p>
          <a:p>
            <a:r>
              <a:rPr lang="en-GB" sz="2000" b="0" dirty="0" smtClean="0"/>
              <a:t>Tesco, Asda , Pandora Jewellery, </a:t>
            </a:r>
            <a:r>
              <a:rPr lang="en-GB" sz="2000" b="0" dirty="0" err="1" smtClean="0"/>
              <a:t>Lvmh</a:t>
            </a:r>
            <a:r>
              <a:rPr lang="en-GB" sz="2000" b="0" dirty="0" smtClean="0"/>
              <a:t>, Adidas, Nike, Burberry, Swatch, Converse, Clarks, Swarovski, </a:t>
            </a:r>
            <a:r>
              <a:rPr lang="en-GB" sz="2000" b="0" dirty="0" err="1" smtClean="0"/>
              <a:t>Missguided</a:t>
            </a:r>
            <a:r>
              <a:rPr lang="en-GB" sz="2000" b="0" dirty="0" smtClean="0"/>
              <a:t>, John Lewis, Vans, New Look, </a:t>
            </a:r>
            <a:r>
              <a:rPr lang="en-GB" sz="2000" b="0" dirty="0" err="1" smtClean="0"/>
              <a:t>Boux</a:t>
            </a:r>
            <a:r>
              <a:rPr lang="en-GB" sz="2000" b="0" dirty="0" smtClean="0"/>
              <a:t> Avenue, </a:t>
            </a:r>
            <a:r>
              <a:rPr lang="en-GB" sz="2000" b="0" dirty="0" err="1" smtClean="0"/>
              <a:t>Jd</a:t>
            </a:r>
            <a:r>
              <a:rPr lang="en-GB" sz="2000" b="0" dirty="0" smtClean="0"/>
              <a:t> Sports, Levi Strauss, Mango, Seiko, Catalyst, H Samuel, Baume &amp; Mercier, Kurt Geiger, Evans, </a:t>
            </a:r>
            <a:r>
              <a:rPr lang="en-GB" sz="2000" b="0" dirty="0" err="1" smtClean="0"/>
              <a:t>Amg</a:t>
            </a:r>
            <a:r>
              <a:rPr lang="en-GB" sz="2000" b="0" dirty="0" smtClean="0"/>
              <a:t> Footwear, Kipling Bags, Hermes, </a:t>
            </a:r>
            <a:r>
              <a:rPr lang="en-GB" sz="2000" b="0" dirty="0" err="1" smtClean="0"/>
              <a:t>Swico</a:t>
            </a:r>
            <a:r>
              <a:rPr lang="en-GB" sz="2000" b="0" dirty="0" smtClean="0"/>
              <a:t>, Victoria's Secret, Sainsbury's, Gucci, Benetton, Juicy Couture, Laing The Jeweller, </a:t>
            </a:r>
            <a:r>
              <a:rPr lang="en-GB" sz="2000" b="0" dirty="0" err="1" smtClean="0"/>
              <a:t>Bvlgari</a:t>
            </a:r>
            <a:r>
              <a:rPr lang="en-GB" sz="2000" b="0" dirty="0" smtClean="0"/>
              <a:t>, Casio, </a:t>
            </a:r>
            <a:r>
              <a:rPr lang="en-GB" sz="2000" b="0" dirty="0" err="1" smtClean="0"/>
              <a:t>Wl</a:t>
            </a:r>
            <a:r>
              <a:rPr lang="en-GB" sz="2000" b="0" dirty="0" smtClean="0"/>
              <a:t> Gore, </a:t>
            </a:r>
            <a:r>
              <a:rPr lang="en-GB" sz="2000" b="0" dirty="0" err="1" smtClean="0"/>
              <a:t>Zadig</a:t>
            </a:r>
            <a:r>
              <a:rPr lang="en-GB" sz="2000" b="0" dirty="0" smtClean="0"/>
              <a:t> &amp; Voltaire, Blacks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238" y="5584472"/>
            <a:ext cx="6135592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Source: Nielsen Media </a:t>
            </a:r>
            <a:r>
              <a:rPr lang="en-GB" dirty="0">
                <a:latin typeface="Arial"/>
                <a:cs typeface="Arial"/>
              </a:rPr>
              <a:t>Research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24879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565</Words>
  <Application>Microsoft Macintosh PowerPoint</Application>
  <PresentationFormat>Custom</PresentationFormat>
  <Paragraphs>41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OutSmart</vt:lpstr>
      <vt:lpstr>Why Out of Home works for Clothing and Accessories brands</vt:lpstr>
      <vt:lpstr>The OOH audience are interested in looking and feeling good </vt:lpstr>
      <vt:lpstr>OOH-exposed people are more likely to act on ads, this is even more marked for those in the fashion market  </vt:lpstr>
      <vt:lpstr>People in the fashion market are more likely to search at home and on mobiles</vt:lpstr>
      <vt:lpstr>The Out of Home audience is most likely to influence others about fashion</vt:lpstr>
      <vt:lpstr>OOH influences purchase </vt:lpstr>
      <vt:lpstr>Close proximity to point of sale </vt:lpstr>
      <vt:lpstr>Leading fashion advertisers trust Out of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Jamie Collins-Adams</cp:lastModifiedBy>
  <cp:revision>95</cp:revision>
  <dcterms:created xsi:type="dcterms:W3CDTF">2015-08-31T12:50:51Z</dcterms:created>
  <dcterms:modified xsi:type="dcterms:W3CDTF">2015-09-22T14:58:59Z</dcterms:modified>
</cp:coreProperties>
</file>