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2" r:id="rId2"/>
    <p:sldId id="295" r:id="rId3"/>
    <p:sldId id="300" r:id="rId4"/>
    <p:sldId id="299" r:id="rId5"/>
    <p:sldId id="274" r:id="rId6"/>
    <p:sldId id="307" r:id="rId7"/>
    <p:sldId id="301" r:id="rId8"/>
    <p:sldId id="303" r:id="rId9"/>
    <p:sldId id="296" r:id="rId10"/>
    <p:sldId id="302" r:id="rId11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3571">
          <p15:clr>
            <a:srgbClr val="A4A3A4"/>
          </p15:clr>
        </p15:guide>
        <p15:guide id="5" orient="horz" pos="1414">
          <p15:clr>
            <a:srgbClr val="A4A3A4"/>
          </p15:clr>
        </p15:guide>
        <p15:guide id="6" orient="horz" pos="3466">
          <p15:clr>
            <a:srgbClr val="A4A3A4"/>
          </p15:clr>
        </p15:guide>
        <p15:guide id="7" orient="horz" pos="817">
          <p15:clr>
            <a:srgbClr val="A4A3A4"/>
          </p15:clr>
        </p15:guide>
        <p15:guide id="8" pos="3841">
          <p15:clr>
            <a:srgbClr val="A4A3A4"/>
          </p15:clr>
        </p15:guide>
        <p15:guide id="9" pos="276">
          <p15:clr>
            <a:srgbClr val="A4A3A4"/>
          </p15:clr>
        </p15:guide>
        <p15:guide id="10" pos="7412">
          <p15:clr>
            <a:srgbClr val="A4A3A4"/>
          </p15:clr>
        </p15:guide>
        <p15:guide id="11" pos="2044">
          <p15:clr>
            <a:srgbClr val="A4A3A4"/>
          </p15:clr>
        </p15:guide>
        <p15:guide id="12" pos="16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744" y="120"/>
      </p:cViewPr>
      <p:guideLst>
        <p:guide orient="horz" pos="2160"/>
        <p:guide orient="horz" pos="943"/>
        <p:guide orient="horz" pos="3518"/>
        <p:guide orient="horz" pos="3571"/>
        <p:guide orient="horz" pos="1414"/>
        <p:guide orient="horz" pos="3466"/>
        <p:guide orient="horz" pos="817"/>
        <p:guide pos="3841"/>
        <p:guide pos="276"/>
        <p:guide pos="7412"/>
        <p:guide pos="2044"/>
        <p:guide pos="16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99434573213934E-2"/>
          <c:y val="0.19157343357790577"/>
          <c:w val="0.92035380640801412"/>
          <c:h val="0.61132453527836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  <c:pt idx="5">
                  <c:v>ABC1</c:v>
                </c:pt>
                <c:pt idx="6">
                  <c:v>C2DE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86</c:v>
                </c:pt>
                <c:pt idx="4">
                  <c:v>78</c:v>
                </c:pt>
                <c:pt idx="5">
                  <c:v>100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9-4419-99E9-38726D7D1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  <c:pt idx="5">
                  <c:v>ABC1</c:v>
                </c:pt>
                <c:pt idx="6">
                  <c:v>C2DE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21</c:v>
                </c:pt>
                <c:pt idx="1">
                  <c:v>24</c:v>
                </c:pt>
                <c:pt idx="2">
                  <c:v>20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9-4419-99E9-38726D7D1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300210224"/>
        <c:axId val="300210552"/>
      </c:barChart>
      <c:catAx>
        <c:axId val="30021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210552"/>
        <c:crosses val="autoZero"/>
        <c:auto val="1"/>
        <c:lblAlgn val="ctr"/>
        <c:lblOffset val="100"/>
        <c:noMultiLvlLbl val="0"/>
      </c:catAx>
      <c:valAx>
        <c:axId val="300210552"/>
        <c:scaling>
          <c:orientation val="minMax"/>
          <c:min val="7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21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13003747264726"/>
          <c:y val="0.93857111501956847"/>
          <c:w val="0.16560311271993999"/>
          <c:h val="5.8998104261051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15917958503005E-2"/>
          <c:y val="0.10257760824761196"/>
          <c:w val="0.92035380640801412"/>
          <c:h val="0.710898892392716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Heavy OOH</c:v>
                </c:pt>
                <c:pt idx="1">
                  <c:v>Heavy Online</c:v>
                </c:pt>
                <c:pt idx="2">
                  <c:v>Heavy Print</c:v>
                </c:pt>
                <c:pt idx="3">
                  <c:v>Heavy Print</c:v>
                </c:pt>
                <c:pt idx="4">
                  <c:v>Heavy TV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8-4840-BA08-A417E3C91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8-4840-BA08-A417E3C91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Heavy OOH</c:v>
                </c:pt>
                <c:pt idx="1">
                  <c:v>Heavy Online</c:v>
                </c:pt>
                <c:pt idx="2">
                  <c:v>Heavy Print</c:v>
                </c:pt>
                <c:pt idx="3">
                  <c:v>Heavy Print</c:v>
                </c:pt>
                <c:pt idx="4">
                  <c:v>Heavy TV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</c:v>
                </c:pt>
                <c:pt idx="1">
                  <c:v>39</c:v>
                </c:pt>
                <c:pt idx="2">
                  <c:v>28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98-4840-BA08-A417E3C91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300210224"/>
        <c:axId val="300210552"/>
      </c:barChart>
      <c:catAx>
        <c:axId val="30021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210552"/>
        <c:crosses val="autoZero"/>
        <c:auto val="1"/>
        <c:lblAlgn val="ctr"/>
        <c:lblOffset val="100"/>
        <c:noMultiLvlLbl val="0"/>
      </c:catAx>
      <c:valAx>
        <c:axId val="300210552"/>
        <c:scaling>
          <c:orientation val="minMax"/>
          <c:min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21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22865474138817"/>
          <c:y val="0.91476909165186326"/>
          <c:w val="0.16560311271993999"/>
          <c:h val="5.8998104261051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15917958503005E-2"/>
          <c:y val="3.5538220025062309E-2"/>
          <c:w val="0.92035380640801412"/>
          <c:h val="0.777938280615265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Heavy OOH</c:v>
                </c:pt>
                <c:pt idx="1">
                  <c:v>Heavy Online</c:v>
                </c:pt>
                <c:pt idx="2">
                  <c:v>Heavy Print</c:v>
                </c:pt>
                <c:pt idx="3">
                  <c:v>Heavy Radio</c:v>
                </c:pt>
                <c:pt idx="4">
                  <c:v>Heavy TV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3-4810-8C46-377B2875F4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3-4810-8C46-377B2875F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Heavy OOH</c:v>
                </c:pt>
                <c:pt idx="1">
                  <c:v>Heavy Online</c:v>
                </c:pt>
                <c:pt idx="2">
                  <c:v>Heavy Print</c:v>
                </c:pt>
                <c:pt idx="3">
                  <c:v>Heavy Radio</c:v>
                </c:pt>
                <c:pt idx="4">
                  <c:v>Heavy TV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93-4810-8C46-377B2875F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300210224"/>
        <c:axId val="300210552"/>
      </c:barChart>
      <c:catAx>
        <c:axId val="30021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210552"/>
        <c:crosses val="autoZero"/>
        <c:auto val="1"/>
        <c:lblAlgn val="ctr"/>
        <c:lblOffset val="100"/>
        <c:noMultiLvlLbl val="0"/>
      </c:catAx>
      <c:valAx>
        <c:axId val="300210552"/>
        <c:scaling>
          <c:orientation val="minMax"/>
          <c:min val="7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21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22865474138817"/>
          <c:y val="0.91476909165186326"/>
          <c:w val="0.16560311271993999"/>
          <c:h val="5.8998104261051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83590162740898"/>
          <c:y val="0.12474875822820262"/>
          <c:w val="0.76617841430741418"/>
          <c:h val="0.67141487631727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UK consumers trust as a medium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B76-4932-9AED-4B6ACDAA221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76-4932-9AED-4B6ACDAA22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Print</c:v>
                </c:pt>
                <c:pt idx="2">
                  <c:v>OOH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0.03</c:v>
                </c:pt>
                <c:pt idx="1">
                  <c:v>0.22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6-4932-9AED-4B6ACDAA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429926360"/>
        <c:axId val="429926688"/>
      </c:barChart>
      <c:catAx>
        <c:axId val="42992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926688"/>
        <c:crosses val="autoZero"/>
        <c:auto val="1"/>
        <c:lblAlgn val="ctr"/>
        <c:lblOffset val="100"/>
        <c:noMultiLvlLbl val="0"/>
      </c:catAx>
      <c:valAx>
        <c:axId val="429926688"/>
        <c:scaling>
          <c:orientation val="minMax"/>
          <c:max val="0.25"/>
        </c:scaling>
        <c:delete val="1"/>
        <c:axPos val="b"/>
        <c:numFmt formatCode="0%" sourceLinked="1"/>
        <c:majorTickMark val="none"/>
        <c:minorTickMark val="none"/>
        <c:tickLblPos val="nextTo"/>
        <c:crossAx val="42992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28/10/2016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77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5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14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34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06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52" r:id="rId8"/>
    <p:sldLayoutId id="2147483653" r:id="rId9"/>
    <p:sldLayoutId id="2147483654" r:id="rId10"/>
    <p:sldLayoutId id="2147483655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Out of Home works for Financial brands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110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01" y="408720"/>
            <a:ext cx="11328400" cy="610455"/>
          </a:xfrm>
        </p:spPr>
        <p:txBody>
          <a:bodyPr/>
          <a:lstStyle/>
          <a:p>
            <a:r>
              <a:rPr lang="en-GB" dirty="0"/>
              <a:t>Leading finance brands are big spenders on OOH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701" y="1354238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51672" y="1354238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134643" y="1354238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029189" y="1354238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68701" y="3555361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51672" y="3555361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34643" y="3555361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9029189" y="3555361"/>
            <a:ext cx="2814336" cy="194454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801763" y="6387995"/>
            <a:ext cx="5068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Nielsen Addynamix – All financial spend Jan-Dec 2015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8701" y="84951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Biggest spending Finance brands on OOH in 2015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8701" y="2564720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£7.6m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1672" y="2564720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£7.3m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3830" y="2567576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£6.1m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35862" y="2570747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£4.2m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4611" y="4847027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£3.6m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47584" y="4850368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£3.2m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41532" y="4869811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£2.4m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32207" y="4838542"/>
            <a:ext cx="28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£2.4m</a:t>
            </a:r>
          </a:p>
        </p:txBody>
      </p:sp>
      <p:pic>
        <p:nvPicPr>
          <p:cNvPr id="3084" name="Picture 12" descr="http://www.tsb.co.uk/uploadedImages/Shared_Resources/Logos/logo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0" y="1676940"/>
            <a:ext cx="2087200" cy="8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iloveclarkston.com/wp-content/uploads/2015/12/Santande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18" y="1616412"/>
            <a:ext cx="2326655" cy="8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data:image/png;base64,iVBORw0KGgoAAAANSUhEUgAAAWwAAACKCAMAAAC5K4CgAAAA9lBMVEX///8rOJT3lRAlM5IAF4oAHYwoNpP2jQD/+PAAG4sgL5E2QpkOI40dLZAiMZHv8PdaYqYWKI8MIo33kwD/mgC7vtjIyt/i4+7T1eWEibrc3eu0t9T4+Pueosjn6PFpcK2Ok78vPJZyeLGkqMtQWaJgaKnFx92RlsF8grZudbA7RpoALppNVqGusdBBTJ0XMpgAAIZrUnz96NTtkBz81rP+8OL4pEH4p0yma1hOPHz/4ruMfpq6bjreu6EAEInCekb5uXeJYG2xc1X96tf83sL5rFj6xI/4pEL5s2r7y5xbS4PLf0G7eE58WXRCQYyia2ByVXnWhTfhK5t2AAAPAElEQVR4nO2da3vixhXHIUJDBJJA8mIu5m7ALDa2d71pml62bbLZ3Nqk/f5fpuYuzZz/zBEg8vTp/F7sm5UH6TA69zMUChaLxWKxWCwWi8VisVgsFovFYrFYLBbL+eh2Zsu79nhan0wm9em4fbecdbq/903RfMkljw/v1hDMv2/1BqM49qMgCENnRRgGQeTH7mjQu2Yucjk+l9lcff35PX/hyccS4PkghNtnl8RzGZ/Q6U1KfhCKIoUIA7+0GF5nEEW30Z6ImLrh2wyr6Pj+VYhfMLm6Kr98Yq5bK5EyeKUyPlzVDuhrwoFp/X6v6gYO+oydxAM/Gs+YNzz2osAhv7lwbP5zHt/99EMWeZd/5C17GyEJuK3DVXUgruBOv/qsXgroHa3Iu+KX+oz7XZYqeI0i75lZfPnhR768mdJeIFmIReIqJLGooVu7sYhDlqQ3eIzbHbq67849s/b/xJZ3+QNjuY6LbjxaHq6qeeCiuIOXvl7EvE29JfXtApboRjb4WVQ/jw8/8MRdZqyFlHFRxAmvrOWDqzzounUHnklTS4RvjXfbL+m/vqDHkV9GvvrM2d7ln8wr+ejuK/PEVTdAsYsRWrcRY9V6vKTqBq0UTjnSy86HF6O4r/5gXGWGtmzRSyqIIXJG0MPNtaqVRq//V3T0SmTl1TCll5lPX5vEbdYjA7RVnIfkZVNwWTAkV+0+QBdHg07/bxgb3xaX49Acx/vv9eIum2IbaPiK0U3yOtqtla/aryqy+CAHQZlC9xo05ocbMr4dJ/Beu7uN/sgS7UARJS/roqf0W8SitTCjZdx+pNFJ7iFjfgC8aufi00sZK+2/G/74EYmlkrrpTgwuo/zarjhK1oxgFAT8SZxJBtEdw4fymyMtZBO+l6Vm8roGckYiYtHHo3SIORjVGPPEHfnZZJedxd+QtA0WEjkZ8ga5A9c5dXXNsfldp6H1fwKUMkhhtrIn0nbfvdDiLn+n/UP4XvppO4N8lqCtLNkwGzEkJkr/J2ia/L41xq/sVGa+8/QtKW29hbxG76WopC+sImdkKS/ZPcbn24CD0Q0w1k1RUb//87JyFu5/pja33kK+RdpVVp8oC6umIuaZ48YdQhiekhcmOY9ZpZeVh1dt5oSE5tZayC7MZJfSTgbfGWnCJfcydcJKJahUQtl1p/R/EuilSphekJNZGzBx/w9V2joLCW9fDsL5zshb7cYWgV8a1cfzdrs9H0xGnpss36SdTRWYCpYwqf6TaW223tM3iirRWcgHZN1jSTugYCId0hd0AekrobvotVLbrj/rTf14mypX9T/1iGYM65yBrT5zxH8kaWssJLTuSiiHUhKpxOAK5CKucKf0lmvdVd3Vn5HB6AGYxFFu6mylMcQuUSTu/5mWtsZCQskoqU70BkdyfVXAV11EmgpjZxj4Ql9kwZVS5ZNg1vdcHAqJ97+lpK2xkCi5JJvHQgEVXGRnBFd9RGjIxjUWH7X/r3tnJM5dGlNIPOb9v1LShhbyGinBilwwgUG9nM+8hRLxzHGdvqDFrBqvyKE0hm/m6d9JaUMLCXPDrqw8YU5C7hmBevXkSKPBSIvsyKU0liIpuqd3CWkjC9lFukFU5UvRhhVy/AAVU9yU18wI7TjRH2fOHp5KqkiYlDaykKiqqFo9GBXKdh/m9snkYBbocph4BNI+8dOM9FMPmpA2spAT4GQLtV6C/HH5fYWBppxqyQz9dccgt5NjaWzLKPUtPx2sJG0h+8iVUnxn7IzI3hzMa53qINAqz5mA1gCdl3ke2ukv/xC6l7+iLocVJlfxG/rQGZE0MYrqT47q6A656AZkuI1ViJORn/R+l3OlLeQI7FYiaQY3rOyMYGEXg5OyQ6QlXOk7uvhhSmmdjmKd7n/ZSPvqM3F1C+1WIveOOi+VbjGNsEM5i5IFOiJY9U/Rn5h/aUyp3Yqnl3Xd/epr4mLkYIhYvbYNrlW6xXQ1wsoJhVi6aWUVu4BwS9Zv50cJaJ1ft1ubuBgl4ok6F/RbFNUIvZG1tEfHFgf7dMJs7U7Stjv30hihWrcuCWEh4QtP7Ql2t7A2wVoUpSPtFq2YN0EpsJB5l8YKXfVRNylAwkKi/kSq6wKGKmodG1ndLVH1qKwFvXs3XhOdn1Ly7OeH+JafXkgLCbegTzRvwW5hNfoxFSCFO82uTelQd5tUmNGvKKer/jQI19n5+Q1lIXswVCeWRcUzokBr7qIJS+Os8Q3dtLWNXkEMkHvzCFk4WnvbSgyJOhPIaCDL6BJj0qDitTP53MBJ3Y3f0Pow/9JYISIedaVIZAsJc/welVTIMroEO6zS4h5m2N10JnhvXOisLpFzODfUBzvv3nxRlqb04F4lIy+Uo6b8q5rHyfGLwB1ydzcoh+0/nE47qGnis0Nq1/tfrmQLSb0BK3wqgYNHl6gC7R2vuUMEMXM8FAhzP++DEn+5T2mT8ZT49Y1kIZEZE2QeGLYQ0M0wjK7ezYdFI5YfSNcjDpl04JgaSvXngLyzp2/fpGNIOLJBlpPg6BLdLdbiV8HdgXn7gY2RaGyhv43gXHPVGNLPFcWrlIWETQEeabaQzUOptTt+tbBiTjzTqYLkmBLdr8iY8jsVOgp/+i1lIVESD5Tu0HsAu8UG/KYDUTLE1aB1MOkI0Y9j7NI8HVqBiTBlIdFkh9xztgX13WBXdpKhGz6aaFUJ8JuSBQ4Q4NKv6VmhW5ee/piwkMjJBo1E2UaXNmSRdkVopAI6AFIFDiIltL693EtjhSEZAYhRwkIiHawW1ddkGl3aMc3QEe8EuDwLMgXpW6U3WP7NI8h4P/3lYCGBk00U1dfAbmFtNaTNCm42OBH82kBaId0eN6ctZE5z1QlAe7v45k+7K1BBEfV+wtElfeWlkeGQAAd1QgIXX5Ijvf1PblVhAKoq8V93F6DJDqXnbAvqKDM1lPUf+aqkArxI8NmSOgZfSf6lMdShUPnz9v+RvYNHfcBuYWNerVdiz0P6pL0AiQJ5z4JHynWuegP4mvduJ0pOQ9nBMoM52O7X2SczkOcVAQ2m1LxoX9Y0NXIOwPEhO7cTdJKlDnJJ0oTOCKfFq1FEOS8J0pyBfaEoPNoZz32uugADvu1GRJMdUAODshPb/twGPHGX1NIK6BJW4wGQveGcgXciIBjfup3It4C96uzRJUjP51hKIlcAXkLVgQahQP6lMRQgbhMzoIEai449uqShFzF2tzJagiJdopr0ezWPFAr0VtzkqtFkB74v9uiSlp5rDOAVCw0q9VSykfZ3L1AaQ3txHV2D/9MoYDi6lC310G2b/EDZRKLpY2pf0BkIzsF1pwLMxdpCAvOIT5/B3cJZ+837E33lXQ7/USKY6ggBKYX8S2NIPqv3HhVd8Kmc7NElBjexNoKXIj7QXEVmFVDzSP6lMXCbq7sEsbymnZndLcyhttA1TKUVE7IudGKX7kbMZleOg/bxRRV1g+r0L3d0iUldI+20hUT1IadOMMX7K29g+xvwmemi+gbu6BIXeP6XtCSc+Ck6FCBrnPtcNbTjfgdkh3WCQ2eHHpvlqWErmboNVmeVkQuUxsD2cVCyVAknDkBn5OghUizFlLCZKRUD+c9Vw5gcvMG6eVj26BIbPJyQNGdwIDYbFyiNacYRKUBRfQ3sFj46XuhiYSeiFY1qz8IFSmOsxt09WisCR5eOnw6HCiLxzsNRtozkd+RwAtZhg1u0zih7dIkN7IxIBjXms4SZ5D9XzTofdk9JF9Me90MHOjQT1/tr9HNQWbhAaUw/IpdG6/izR5eu2WYfniSYyPJm2St68p+rLmiO1ldARfU17NGl4ccHnrhbcNMmSobcrmMz+c9VFzT7R0bvVkBnxJEuHIROXF2ak2w1fPjQIWfAOUuY+3jEvPLZ4R7uaGhIoJvZCJdqlZsQUTw3pNk6+BBzcVDZWcy7iZNP8GGAj8WW0B+liUZT5fz31sUQFXfRw0/XHWp60g6HgPHOEmZyidIYfWYE8Yj6yhHsFpYe4WCQReCO2g0q/u8MfZ3dO4RWvLOEmeQ/V11gn/WrHuSSBDTjqln5VKVEBJEbTofLWatfW7833X5rORduRff9H6a7ukf85Ipm3dyPHJYfH2LoR8CjS9LWVZMx4fqXHl3PK5VKnutHWkm/4u/fFba54XGB0hjzME2DRoOjS7IzwnZ+EImxRe5ZwkwuURpj3bPJMWL/0AGazmbj7TU2+yxhJheYq+Zl302th+wfOmBP4wGCgfEzi2G8xQfQf3iJ0hgrzeoZnFDk0si7BTZfMhGH07qg+gvHnZYeWpddYK5al13bY2rzZI8uoeZLLqXDevAsYbPuBRYm90P5V6Ds6AHqIJck7NGlExNHbiLJC3+b0jzWCG73EqUxhgRMTb/sHzo4Lf0cDxMfiZQfJ31Hl0wOpbGb+biXU37baNaN9w+7hWX1A46f5eEOEyvBH2EwmZcV9Lu8Kyq14l6n2ajmFFGaamPkQS5JkPesNM7zE7oKopSsycKf1mT99gxwwCrbpTe6b5xPa6vhBxnMxVButzDsdzDjlFJ2AyYZWI1kqL1yvalGrcJk8lDvFoJcWuTxz6mvMff8ckeXshXzUzKsprQDTouwum1QR+nqQTuj19CrVpgvC8tcFIk+zaqE3Py/V37o4EjPz5GPZIALMVsS6MrE2jY1XmObx97yoV9o5TPXpK0umftX4OiSPEd93K+JifhRfqHhEYzMui3djLlOLqyEvVg2nFpewtYKwfxiskeXHo8QtvCLShIM/rqIYB6JCI6TWnmq/dd/Rv3C9LrQy6cGrOvhYhw0wx5dajx4GX7XZP3p7oLIN6IuYfZwDDqba2UYHmaFdq1w2yp8zMfV1rVfMDKPyHsmTl9q9qpexKyJizDy3lKfjrrH9Q1yjAdeK6Hax43SesirQb7qCAA8ByGBD/6WdmOay0HkGmsETuDHgxs6WwHzlGZbvoPOnG2SlP3q28as5+dWkxyOqgBhzvI2n0Eq8xkGc53l/NGLo6DiKMVLIcIgir3JHdyk3ecS4JntrE3JNT5ud1brtneBBqmL0mz05vVR5Lqx70dr/Nj1gupgeJP/xO3/Kd1+pzVr3NzcNGbXreYl0pwWi8VisVgsFovFYrFYLBaLxWKxWCyW/0H+C2AyIy3PJ7e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0" name="Picture 18" descr="https://upload.wikimedia.org/wikipedia/commons/4/41/Vis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70" y="1830894"/>
            <a:ext cx="1909396" cy="5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upload.wikimedia.org/wikipedia/commons/thumb/3/30/American_Express_logo.svg/2000px-American_Expres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97" y="1612384"/>
            <a:ext cx="929330" cy="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upload.wikimedia.org/wikipedia/en/thumb/7/7e/Barclays_logo.svg/1280px-Barclay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1" y="4076228"/>
            <a:ext cx="2268734" cy="3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lh3.googleusercontent.com/-F30rNHnkTF4/TXU6cmQDuGI/AAAAAAAAEyg/H0yBi0AfUHo/s1600/RB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81" y="3964100"/>
            <a:ext cx="1689580" cy="6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upload.wikimedia.org/wikipedia/commons/thumb/5/54/HSBC.svg/1000px-HSBC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62" y="4016450"/>
            <a:ext cx="2268732" cy="4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commercialbanking.lloydsbank.com/components/img/misc/logo-lloyds-bank-print-horizont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98" y="3950456"/>
            <a:ext cx="2302260" cy="5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8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services advertising is of most interest to 18-44s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3041" y="6347988"/>
            <a:ext cx="343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TGI Q2 2016 (Base: All Adults)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2414262"/>
              </p:ext>
            </p:extLst>
          </p:nvPr>
        </p:nvGraphicFramePr>
        <p:xfrm>
          <a:off x="1892079" y="1117600"/>
          <a:ext cx="8420542" cy="480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29151" y="1280502"/>
            <a:ext cx="3946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Index: Age Groups vs All Adults – Interested in financial services advertising</a:t>
            </a:r>
          </a:p>
          <a:p>
            <a:pPr algn="ctr"/>
            <a:endParaRPr lang="en-GB" sz="1200" b="1" i="1" dirty="0"/>
          </a:p>
          <a:p>
            <a:pPr algn="ctr"/>
            <a:r>
              <a:rPr lang="en-GB" sz="1100" i="1" dirty="0"/>
              <a:t>e.g. 18-24s are 21% more likely to be interested in financial services advertising compared to all UK Adults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15859" y="3291822"/>
            <a:ext cx="2321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>
                    <a:lumMod val="65000"/>
                  </a:schemeClr>
                </a:solidFill>
              </a:rPr>
              <a:t>Index vs All Adults</a:t>
            </a:r>
          </a:p>
        </p:txBody>
      </p:sp>
    </p:spTree>
    <p:extLst>
      <p:ext uri="{BB962C8B-B14F-4D97-AF65-F5344CB8AC3E}">
        <p14:creationId xmlns:p14="http://schemas.microsoft.com/office/powerpoint/2010/main" val="4417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15" y="423184"/>
            <a:ext cx="11328400" cy="610455"/>
          </a:xfrm>
        </p:spPr>
        <p:txBody>
          <a:bodyPr/>
          <a:lstStyle/>
          <a:p>
            <a:r>
              <a:rPr lang="en-GB" dirty="0"/>
              <a:t>Out of Home advertising enables financial brands to deliver…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47" y="4452316"/>
            <a:ext cx="395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Bold branding campaigns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6088" y="4420050"/>
            <a:ext cx="395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Targeted executions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40743" y="4452766"/>
            <a:ext cx="395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Creative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"/>
          <a:stretch/>
        </p:blipFill>
        <p:spPr>
          <a:xfrm>
            <a:off x="108847" y="1643245"/>
            <a:ext cx="3955153" cy="2632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28" y="1639758"/>
            <a:ext cx="3952567" cy="2636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88" y="1643244"/>
            <a:ext cx="3948974" cy="26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OOH combines brand-building scale with an audience who actively responds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404" y="1141288"/>
            <a:ext cx="501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/>
                </a:solidFill>
              </a:rPr>
              <a:t>76% </a:t>
            </a:r>
            <a:r>
              <a:rPr lang="en-GB" dirty="0"/>
              <a:t>of UK 18-44 ABC1s see Out of 	  	  Home advertising every week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405" y="2613065"/>
            <a:ext cx="558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chemeClr val="accent5"/>
                </a:solidFill>
              </a:rPr>
              <a:t>3 hrs </a:t>
            </a:r>
            <a:r>
              <a:rPr lang="en-GB" dirty="0"/>
              <a:t>is the average amount of time that </a:t>
            </a:r>
          </a:p>
          <a:p>
            <a:pPr algn="just"/>
            <a:r>
              <a:rPr lang="en-GB" dirty="0"/>
              <a:t>	      UK adults spend ‘out and about’ </a:t>
            </a:r>
          </a:p>
          <a:p>
            <a:pPr algn="just"/>
            <a:r>
              <a:rPr lang="en-GB" dirty="0"/>
              <a:t>	      every 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3041" y="6347988"/>
            <a:ext cx="343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TGI Q2 2016 (Base: All Adults 18+) / ROUTE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402" y="4197153"/>
            <a:ext cx="5013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solidFill>
                  <a:schemeClr val="accent5"/>
                </a:solidFill>
              </a:rPr>
              <a:t>51%	 </a:t>
            </a:r>
            <a:r>
              <a:rPr lang="en-GB" dirty="0"/>
              <a:t>of UK 18-44 ABC1s have responded 	  to seeing an advertisement on Out 	  of Home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09" y="3240912"/>
            <a:ext cx="3234855" cy="215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6" y="1084342"/>
            <a:ext cx="3232330" cy="217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06" y="3242597"/>
            <a:ext cx="3232330" cy="2154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35" y="1084341"/>
            <a:ext cx="3232329" cy="21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1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0" descr="http://photo.elsoar.com/wp-content/images/Very-handsome-businessman-with-beautiful-blue-ey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85" y="1091876"/>
            <a:ext cx="1440619" cy="14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encrypted-tbn3.gstatic.com/images?q=tbn:ANd9GcQhb6_FXXWJYKBkLbueAjgTCuX3NWDdJISKql1yCtuiqDidNDJ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8426" r="5739" b="11019"/>
          <a:stretch/>
        </p:blipFill>
        <p:spPr bwMode="auto">
          <a:xfrm>
            <a:off x="5066483" y="2430579"/>
            <a:ext cx="2038724" cy="15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who see a lot of posters are financially engaged</a:t>
            </a:r>
          </a:p>
        </p:txBody>
      </p:sp>
      <p:pic>
        <p:nvPicPr>
          <p:cNvPr id="24" name="Picture 4" descr="http://bloggingkeys.com/wp-content/uploads/2013/05/Full-Time-Blog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6" y="2430580"/>
            <a:ext cx="1509239" cy="10011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houseandleisure.co.za/wp-content/themes/toolbox/scripts/timthumb.php?src=http://www.houseandleisure.co.za/wp-content/uploads/2013/12/FI-UpMarket.jpg&amp;h=375&amp;w=640&amp;zc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35" y="2226427"/>
            <a:ext cx="1199948" cy="7030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https://corporate.nh-hoteles.es/library/PHPThumb/thumb.php?width=483&amp;height=226&amp;file=/upload/files/RSC/SuOpinionCuenta483x2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/>
          <a:stretch/>
        </p:blipFill>
        <p:spPr bwMode="auto">
          <a:xfrm>
            <a:off x="5118140" y="1183287"/>
            <a:ext cx="1935410" cy="9773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73506" y="3021240"/>
            <a:ext cx="227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GB" sz="1200" dirty="0"/>
              <a:t>Young, in full time</a:t>
            </a:r>
          </a:p>
          <a:p>
            <a:pPr>
              <a:buSzPct val="150000"/>
            </a:pPr>
            <a:r>
              <a:rPr lang="en-GB" sz="1200" dirty="0"/>
              <a:t>employment, high</a:t>
            </a:r>
          </a:p>
          <a:p>
            <a:pPr>
              <a:buSzPct val="150000"/>
            </a:pPr>
            <a:r>
              <a:rPr lang="en-GB" sz="1200" dirty="0"/>
              <a:t>income and upmarket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81867" y="5164832"/>
            <a:ext cx="152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SzPct val="150000"/>
              <a:defRPr sz="1200"/>
            </a:lvl1pPr>
          </a:lstStyle>
          <a:p>
            <a:pPr algn="just"/>
            <a:r>
              <a:rPr lang="en-GB" dirty="0"/>
              <a:t>Mobile connected</a:t>
            </a:r>
          </a:p>
          <a:p>
            <a:pPr algn="just"/>
            <a:r>
              <a:rPr lang="en-GB" dirty="0"/>
              <a:t>and actively</a:t>
            </a:r>
          </a:p>
          <a:p>
            <a:pPr algn="just"/>
            <a:r>
              <a:rPr lang="en-GB" dirty="0"/>
              <a:t>interested in</a:t>
            </a:r>
          </a:p>
          <a:p>
            <a:pPr algn="just"/>
            <a:r>
              <a:rPr lang="en-GB" dirty="0"/>
              <a:t>financial products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05206" y="1163123"/>
            <a:ext cx="2444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150000"/>
            </a:pPr>
            <a:r>
              <a:rPr lang="en-GB" sz="1200" dirty="0"/>
              <a:t>Extremely well informed about financial products and services and happy to talk about and share their views with others, both off and online</a:t>
            </a:r>
          </a:p>
        </p:txBody>
      </p:sp>
      <p:cxnSp>
        <p:nvCxnSpPr>
          <p:cNvPr id="32" name="Straight Arrow Connector 31"/>
          <p:cNvCxnSpPr>
            <a:stCxn id="27" idx="1"/>
          </p:cNvCxnSpPr>
          <p:nvPr/>
        </p:nvCxnSpPr>
        <p:spPr>
          <a:xfrm flipH="1" flipV="1">
            <a:off x="4002307" y="3191355"/>
            <a:ext cx="106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2"/>
          </p:cNvCxnSpPr>
          <p:nvPr/>
        </p:nvCxnSpPr>
        <p:spPr>
          <a:xfrm flipH="1" flipV="1">
            <a:off x="6085845" y="2160657"/>
            <a:ext cx="5134" cy="26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 flipV="1">
            <a:off x="7105207" y="3191355"/>
            <a:ext cx="1067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2924" y="2828407"/>
            <a:ext cx="20741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265113" algn="ctr" eaLnBrk="1" hangingPunct="1">
              <a:buSzPct val="150000"/>
            </a:pPr>
            <a:r>
              <a:rPr lang="en-GB" sz="1050" b="1" dirty="0">
                <a:solidFill>
                  <a:schemeClr val="bg1"/>
                </a:solidFill>
              </a:rPr>
              <a:t>HEAVY</a:t>
            </a:r>
          </a:p>
          <a:p>
            <a:pPr marL="447675" indent="-265113" algn="ctr" eaLnBrk="1" hangingPunct="1">
              <a:buSzPct val="150000"/>
            </a:pPr>
            <a:r>
              <a:rPr lang="en-GB" sz="1050" b="1" dirty="0">
                <a:solidFill>
                  <a:schemeClr val="bg1"/>
                </a:solidFill>
              </a:rPr>
              <a:t>OOH CONSUMPTION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2680" y="449013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SzPct val="150000"/>
            </a:pPr>
            <a:r>
              <a:rPr lang="en-GB" sz="1200" dirty="0"/>
              <a:t>Most likely to have private medical insurance, invested money in their own business, interested in saving but use credit cards/loans when necessary and are most regular uses of online banking</a:t>
            </a:r>
          </a:p>
        </p:txBody>
      </p:sp>
      <p:cxnSp>
        <p:nvCxnSpPr>
          <p:cNvPr id="37" name="Straight Arrow Connector 36"/>
          <p:cNvCxnSpPr>
            <a:stCxn id="27" idx="2"/>
          </p:cNvCxnSpPr>
          <p:nvPr/>
        </p:nvCxnSpPr>
        <p:spPr>
          <a:xfrm>
            <a:off x="6085845" y="3962674"/>
            <a:ext cx="1" cy="28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www.justinhavre.com/images/depositphotos_university_degree_3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647" y="3103422"/>
            <a:ext cx="1403804" cy="9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http://graphics8.nytimes.com/images/2009/02/22/travel/22cultured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80" y="1972429"/>
            <a:ext cx="1873971" cy="114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025016" y="3336641"/>
            <a:ext cx="1873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SzPct val="150000"/>
              <a:defRPr sz="1200"/>
            </a:lvl1pPr>
          </a:lstStyle>
          <a:p>
            <a:pPr algn="just"/>
            <a:r>
              <a:rPr lang="en-GB" dirty="0"/>
              <a:t>Educated and cultured</a:t>
            </a:r>
          </a:p>
        </p:txBody>
      </p:sp>
      <p:pic>
        <p:nvPicPr>
          <p:cNvPr id="41" name="Picture 4" descr="http://graduateinstitute.ch/files/live/sites/iheid/files/sites/cfd/shared/docs/Geneva-China/international-financ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07" y="4176939"/>
            <a:ext cx="1810764" cy="18107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http://www.usinvestmentdirectory.com/images/Investments-Stock-Market-500.jp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80" y="3934566"/>
            <a:ext cx="3065029" cy="22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5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Heavy OOH consumers are an audience which is involved in financial matters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3041" y="6347988"/>
            <a:ext cx="343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TGI Q2 2016 (Base: All Adults)</a:t>
            </a:r>
          </a:p>
        </p:txBody>
      </p:sp>
      <p:sp>
        <p:nvSpPr>
          <p:cNvPr id="8" name="Oval 7"/>
          <p:cNvSpPr/>
          <p:nvPr/>
        </p:nvSpPr>
        <p:spPr>
          <a:xfrm>
            <a:off x="391850" y="1543439"/>
            <a:ext cx="3624564" cy="33450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4290068" y="1543439"/>
            <a:ext cx="3624564" cy="33450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188286" y="1543439"/>
            <a:ext cx="3624564" cy="334508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1850" y="2038132"/>
            <a:ext cx="3624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26%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More likely to regularly purchase financial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products online 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0068" y="2049706"/>
            <a:ext cx="3624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21%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Often look for profitable ways to invest their money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(Index 109)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6158" y="2053654"/>
            <a:ext cx="3624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23%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Are interested in financial services advertising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(Index 115)</a:t>
            </a:r>
          </a:p>
        </p:txBody>
      </p:sp>
    </p:spTree>
    <p:extLst>
      <p:ext uri="{BB962C8B-B14F-4D97-AF65-F5344CB8AC3E}">
        <p14:creationId xmlns:p14="http://schemas.microsoft.com/office/powerpoint/2010/main" val="13476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Heavy OOH consumers are also more likely to be key influencers for Finance brands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82629122"/>
              </p:ext>
            </p:extLst>
          </p:nvPr>
        </p:nvGraphicFramePr>
        <p:xfrm>
          <a:off x="2089414" y="1562582"/>
          <a:ext cx="7748079" cy="435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682907" y="3291822"/>
            <a:ext cx="2321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>
                    <a:lumMod val="65000"/>
                  </a:schemeClr>
                </a:solidFill>
              </a:rPr>
              <a:t>Index vs All Adults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262" y="5795301"/>
            <a:ext cx="4091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‘Heavy’ quintile is the 20% of the media audience who consume that medium most, i.e. the most typical consumer of that medium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0440" y="1111167"/>
            <a:ext cx="394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Index: Heavy media consumers vs Influencers (Word of Mouth) for finance brands</a:t>
            </a:r>
          </a:p>
          <a:p>
            <a:pPr algn="ctr"/>
            <a:endParaRPr lang="en-GB" sz="1200" i="1" dirty="0"/>
          </a:p>
          <a:p>
            <a:pPr algn="ctr"/>
            <a:r>
              <a:rPr lang="en-GB" sz="1100" i="1" dirty="0"/>
              <a:t>e.g. Heavy OOH consumers are </a:t>
            </a:r>
            <a:r>
              <a:rPr lang="en-GB" sz="1100" b="1" i="1" dirty="0"/>
              <a:t>41% more likely </a:t>
            </a:r>
            <a:r>
              <a:rPr lang="en-GB" sz="1100" i="1" dirty="0"/>
              <a:t>to be finance influencers compared to all UK Adults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33041" y="6347988"/>
            <a:ext cx="343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TGI Q2 2016 (Base: All Adults)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15879" y="1979271"/>
            <a:ext cx="1331088" cy="354432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71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OOH is strong medium in reaching people who are likely to convince others about financial brands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50429582"/>
              </p:ext>
            </p:extLst>
          </p:nvPr>
        </p:nvGraphicFramePr>
        <p:xfrm>
          <a:off x="2089414" y="1562582"/>
          <a:ext cx="7748079" cy="435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4281" y="1091479"/>
            <a:ext cx="49735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/>
              <a:t>Index: Heavy media consumers vs likely to convince others about financial brands</a:t>
            </a:r>
          </a:p>
          <a:p>
            <a:pPr algn="ctr"/>
            <a:endParaRPr lang="en-GB" sz="1200" i="1" dirty="0"/>
          </a:p>
          <a:p>
            <a:pPr algn="ctr"/>
            <a:r>
              <a:rPr lang="en-GB" sz="1100" i="1" dirty="0"/>
              <a:t>e.g. Heavy OOH consumers </a:t>
            </a:r>
            <a:r>
              <a:rPr lang="en-GB" sz="1100" b="1" i="1" dirty="0"/>
              <a:t>22% more likely </a:t>
            </a:r>
            <a:r>
              <a:rPr lang="en-GB" sz="1100" i="1" dirty="0"/>
              <a:t>to be likely to convince others about financial brands, compared to all UK Adults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3041" y="6347988"/>
            <a:ext cx="343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TGI Q2 2016 (Base: All Adults)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82907" y="3291822"/>
            <a:ext cx="2321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>
                    <a:lumMod val="65000"/>
                  </a:schemeClr>
                </a:solidFill>
              </a:rPr>
              <a:t>Index vs All Adults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262" y="5795301"/>
            <a:ext cx="4091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‘Heavy’ quintile is the 20% of the media audience who consume that medium most, i.e. the most typical consumer of that medium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2320" y="2012188"/>
            <a:ext cx="1331088" cy="356898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8935656" y="1019174"/>
            <a:ext cx="2935066" cy="2800471"/>
          </a:xfrm>
          <a:prstGeom prst="ellipse">
            <a:avLst/>
          </a:prstGeom>
          <a:solidFill>
            <a:srgbClr val="FF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935657" y="1589151"/>
            <a:ext cx="2935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Over 3 million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UK Adults say that a personal recommendation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is the most important criteria in choosing bank accounts</a:t>
            </a:r>
          </a:p>
        </p:txBody>
      </p:sp>
    </p:spTree>
    <p:extLst>
      <p:ext uri="{BB962C8B-B14F-4D97-AF65-F5344CB8AC3E}">
        <p14:creationId xmlns:p14="http://schemas.microsoft.com/office/powerpoint/2010/main" val="305755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OOH is one of the most trusted media channels according to consumers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3041" y="6347988"/>
            <a:ext cx="3437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Source: FEPE 2014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67607466"/>
              </p:ext>
            </p:extLst>
          </p:nvPr>
        </p:nvGraphicFramePr>
        <p:xfrm>
          <a:off x="438150" y="1839839"/>
          <a:ext cx="6853901" cy="421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9" y="2025032"/>
            <a:ext cx="4578671" cy="305244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38150" y="833095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Trust is an important element for financial brands </a:t>
            </a:r>
          </a:p>
        </p:txBody>
      </p:sp>
    </p:spTree>
    <p:extLst>
      <p:ext uri="{BB962C8B-B14F-4D97-AF65-F5344CB8AC3E}">
        <p14:creationId xmlns:p14="http://schemas.microsoft.com/office/powerpoint/2010/main" val="2058874951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557</Words>
  <Application>Microsoft Office PowerPoint</Application>
  <PresentationFormat>Custom</PresentationFormat>
  <Paragraphs>77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Schoolbook</vt:lpstr>
      <vt:lpstr>OutSmart</vt:lpstr>
      <vt:lpstr>Why Out of Home works for Financial brands</vt:lpstr>
      <vt:lpstr>Financial services advertising is of most interest to 18-44s</vt:lpstr>
      <vt:lpstr>Out of Home advertising enables financial brands to deliver…</vt:lpstr>
      <vt:lpstr>OOH combines brand-building scale with an audience who actively responds</vt:lpstr>
      <vt:lpstr>People who see a lot of posters are financially engaged</vt:lpstr>
      <vt:lpstr>Heavy OOH consumers are an audience which is involved in financial matters </vt:lpstr>
      <vt:lpstr>Heavy OOH consumers are also more likely to be key influencers for Finance brands</vt:lpstr>
      <vt:lpstr>OOH is strong medium in reaching people who are likely to convince others about financial brands</vt:lpstr>
      <vt:lpstr>OOH is one of the most trusted media channels according to consumers</vt:lpstr>
      <vt:lpstr>Leading finance brands are big spenders on OOH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Tim Lumb</cp:lastModifiedBy>
  <cp:revision>89</cp:revision>
  <dcterms:created xsi:type="dcterms:W3CDTF">2015-08-31T12:50:51Z</dcterms:created>
  <dcterms:modified xsi:type="dcterms:W3CDTF">2016-10-28T13:37:31Z</dcterms:modified>
</cp:coreProperties>
</file>