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72" r:id="rId2"/>
    <p:sldId id="301" r:id="rId3"/>
    <p:sldId id="302" r:id="rId4"/>
    <p:sldId id="274" r:id="rId5"/>
    <p:sldId id="304" r:id="rId6"/>
    <p:sldId id="305" r:id="rId7"/>
    <p:sldId id="306" r:id="rId8"/>
    <p:sldId id="307" r:id="rId9"/>
    <p:sldId id="308" r:id="rId10"/>
    <p:sldId id="309" r:id="rId11"/>
    <p:sldId id="310" r:id="rId12"/>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7" d="100"/>
          <a:sy n="87" d="100"/>
        </p:scale>
        <p:origin x="-112" y="-192"/>
      </p:cViewPr>
      <p:guideLst>
        <p:guide orient="horz" pos="2160"/>
        <p:guide orient="horz" pos="943"/>
        <p:guide orient="horz" pos="3518"/>
        <p:guide orient="horz" pos="3571"/>
        <p:guide orient="horz" pos="1414"/>
        <p:guide orient="horz" pos="3466"/>
        <p:guide orient="horz" pos="817"/>
        <p:guide orient="horz" pos="2937"/>
        <p:guide pos="3841"/>
        <p:guide pos="276"/>
        <p:guide pos="7412"/>
        <p:guide pos="29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600584372020762"/>
          <c:y val="0.0370999663076981"/>
          <c:w val="0.927609724232901"/>
          <c:h val="0.753604452375308"/>
        </c:manualLayout>
      </c:layout>
      <c:barChart>
        <c:barDir val="col"/>
        <c:grouping val="clustered"/>
        <c:varyColors val="0"/>
        <c:ser>
          <c:idx val="0"/>
          <c:order val="0"/>
          <c:tx>
            <c:strRef>
              <c:f>Sheet1!$A$2</c:f>
              <c:strCache>
                <c:ptCount val="1"/>
                <c:pt idx="0">
                  <c:v>Entertainment &amp; Leisure</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val>
            <c:numRef>
              <c:f>Sheet1!$B$2</c:f>
              <c:numCache>
                <c:formatCode>#,##0_);[Red]\(#,##0\)</c:formatCode>
                <c:ptCount val="1"/>
                <c:pt idx="0">
                  <c:v>1.79422388E8</c:v>
                </c:pt>
              </c:numCache>
            </c:numRef>
          </c:val>
        </c:ser>
        <c:ser>
          <c:idx val="1"/>
          <c:order val="1"/>
          <c:tx>
            <c:strRef>
              <c:f>Sheet1!$A$3</c:f>
              <c:strCache>
                <c:ptCount val="1"/>
                <c:pt idx="0">
                  <c:v>Telecoms</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Sheet1!$B$3</c:f>
              <c:numCache>
                <c:formatCode>#,##0_);[Red]\(#,##0\)</c:formatCode>
                <c:ptCount val="1"/>
                <c:pt idx="0">
                  <c:v>9.913141E7</c:v>
                </c:pt>
              </c:numCache>
            </c:numRef>
          </c:val>
        </c:ser>
        <c:ser>
          <c:idx val="2"/>
          <c:order val="2"/>
          <c:tx>
            <c:strRef>
              <c:f>Sheet1!$A$4</c:f>
              <c:strCache>
                <c:ptCount val="1"/>
                <c:pt idx="0">
                  <c:v>Drink</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val>
            <c:numRef>
              <c:f>Sheet1!$B$4</c:f>
              <c:numCache>
                <c:formatCode>#,##0_);[Red]\(#,##0\)</c:formatCode>
                <c:ptCount val="1"/>
                <c:pt idx="0">
                  <c:v>7.2821286E7</c:v>
                </c:pt>
              </c:numCache>
            </c:numRef>
          </c:val>
        </c:ser>
        <c:ser>
          <c:idx val="3"/>
          <c:order val="3"/>
          <c:tx>
            <c:strRef>
              <c:f>Sheet1!$A$5</c:f>
              <c:strCache>
                <c:ptCount val="1"/>
                <c:pt idx="0">
                  <c:v>Finance</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Sheet1!$B$5</c:f>
              <c:numCache>
                <c:formatCode>#,##0_);[Red]\(#,##0\)</c:formatCode>
                <c:ptCount val="1"/>
                <c:pt idx="0">
                  <c:v>7.2679277E7</c:v>
                </c:pt>
              </c:numCache>
            </c:numRef>
          </c:val>
        </c:ser>
        <c:ser>
          <c:idx val="4"/>
          <c:order val="4"/>
          <c:tx>
            <c:strRef>
              <c:f>Sheet1!$A$6</c:f>
              <c:strCache>
                <c:ptCount val="1"/>
                <c:pt idx="0">
                  <c:v>Food</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Sheet1!$B$6</c:f>
              <c:numCache>
                <c:formatCode>#,##0_);[Red]\(#,##0\)</c:formatCode>
                <c:ptCount val="1"/>
                <c:pt idx="0">
                  <c:v>5.465367E7</c:v>
                </c:pt>
              </c:numCache>
            </c:numRef>
          </c:val>
        </c:ser>
        <c:ser>
          <c:idx val="5"/>
          <c:order val="5"/>
          <c:tx>
            <c:strRef>
              <c:f>Sheet1!$A$7</c:f>
              <c:strCache>
                <c:ptCount val="1"/>
                <c:pt idx="0">
                  <c:v>Travel &amp; Transport</c:v>
                </c:pt>
              </c:strCache>
            </c:strRef>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Sheet1!$B$7</c:f>
              <c:numCache>
                <c:formatCode>#,##0_);[Red]\(#,##0\)</c:formatCode>
                <c:ptCount val="1"/>
                <c:pt idx="0">
                  <c:v>4.8824138E7</c:v>
                </c:pt>
              </c:numCache>
            </c:numRef>
          </c:val>
        </c:ser>
        <c:ser>
          <c:idx val="6"/>
          <c:order val="6"/>
          <c:tx>
            <c:strRef>
              <c:f>Sheet1!$A$8</c:f>
              <c:strCache>
                <c:ptCount val="1"/>
                <c:pt idx="0">
                  <c:v>Motors</c:v>
                </c:pt>
              </c:strCache>
            </c:strRef>
          </c:tx>
          <c:spPr>
            <a:solidFill>
              <a:schemeClr val="accent1">
                <a:lumMod val="60000"/>
              </a:schemeClr>
            </a:solidFill>
            <a:ln>
              <a:noFill/>
            </a:ln>
            <a:effectLst/>
          </c:spPr>
          <c:invertIfNegative val="0"/>
          <c:val>
            <c:numRef>
              <c:f>Sheet1!$B$8</c:f>
              <c:numCache>
                <c:formatCode>#,##0_);[Red]\(#,##0\)</c:formatCode>
                <c:ptCount val="1"/>
                <c:pt idx="0">
                  <c:v>4.3230568E7</c:v>
                </c:pt>
              </c:numCache>
            </c:numRef>
          </c:val>
        </c:ser>
        <c:ser>
          <c:idx val="7"/>
          <c:order val="7"/>
          <c:tx>
            <c:strRef>
              <c:f>Sheet1!$A$9</c:f>
              <c:strCache>
                <c:ptCount val="1"/>
                <c:pt idx="0">
                  <c:v>Cosmetics &amp; Personal Care</c:v>
                </c:pt>
              </c:strCache>
            </c:strRef>
          </c:tx>
          <c:spPr>
            <a:solidFill>
              <a:schemeClr val="tx2">
                <a:lumMod val="40000"/>
                <a:lumOff val="60000"/>
              </a:schemeClr>
            </a:solidFill>
            <a:ln>
              <a:noFill/>
            </a:ln>
            <a:effectLst/>
          </c:spPr>
          <c:invertIfNegative val="0"/>
          <c:val>
            <c:numRef>
              <c:f>Sheet1!$B$9</c:f>
              <c:numCache>
                <c:formatCode>#,##0_);[Red]\(#,##0\)</c:formatCode>
                <c:ptCount val="1"/>
                <c:pt idx="0">
                  <c:v>3.2572638E7</c:v>
                </c:pt>
              </c:numCache>
            </c:numRef>
          </c:val>
        </c:ser>
        <c:ser>
          <c:idx val="8"/>
          <c:order val="8"/>
          <c:tx>
            <c:strRef>
              <c:f>Sheet1!$A$10</c:f>
              <c:strCache>
                <c:ptCount val="1"/>
                <c:pt idx="0">
                  <c:v>Govt,social,political Organis</c:v>
                </c:pt>
              </c:strCache>
            </c:strRef>
          </c:tx>
          <c:spPr>
            <a:solidFill>
              <a:srgbClr val="9561A8"/>
            </a:solidFill>
            <a:ln>
              <a:noFill/>
            </a:ln>
            <a:effectLst/>
          </c:spPr>
          <c:invertIfNegative val="0"/>
          <c:val>
            <c:numRef>
              <c:f>Sheet1!$B$10</c:f>
              <c:numCache>
                <c:formatCode>#,##0_);[Red]\(#,##0\)</c:formatCode>
                <c:ptCount val="1"/>
                <c:pt idx="0">
                  <c:v>3.038828E7</c:v>
                </c:pt>
              </c:numCache>
            </c:numRef>
          </c:val>
        </c:ser>
        <c:ser>
          <c:idx val="9"/>
          <c:order val="9"/>
          <c:tx>
            <c:strRef>
              <c:f>Sheet1!$A$11</c:f>
              <c:strCache>
                <c:ptCount val="1"/>
                <c:pt idx="0">
                  <c:v>Retail</c:v>
                </c:pt>
              </c:strCache>
            </c:strRef>
          </c:tx>
          <c:spPr>
            <a:solidFill>
              <a:srgbClr val="7BC142"/>
            </a:solidFill>
            <a:ln>
              <a:noFill/>
            </a:ln>
            <a:effectLst/>
          </c:spPr>
          <c:invertIfNegative val="0"/>
          <c:val>
            <c:numRef>
              <c:f>Sheet1!$B$11</c:f>
              <c:numCache>
                <c:formatCode>#,##0_);[Red]\(#,##0\)</c:formatCode>
                <c:ptCount val="1"/>
                <c:pt idx="0">
                  <c:v>2.8447348E7</c:v>
                </c:pt>
              </c:numCache>
            </c:numRef>
          </c:val>
        </c:ser>
        <c:dLbls>
          <c:showLegendKey val="0"/>
          <c:showVal val="1"/>
          <c:showCatName val="0"/>
          <c:showSerName val="0"/>
          <c:showPercent val="0"/>
          <c:showBubbleSize val="0"/>
        </c:dLbls>
        <c:gapWidth val="500"/>
        <c:overlap val="-27"/>
        <c:axId val="2029181960"/>
        <c:axId val="2067282008"/>
      </c:barChart>
      <c:catAx>
        <c:axId val="2029181960"/>
        <c:scaling>
          <c:orientation val="minMax"/>
        </c:scaling>
        <c:delete val="1"/>
        <c:axPos val="b"/>
        <c:majorTickMark val="out"/>
        <c:minorTickMark val="none"/>
        <c:tickLblPos val="nextTo"/>
        <c:crossAx val="2067282008"/>
        <c:crosses val="autoZero"/>
        <c:auto val="1"/>
        <c:lblAlgn val="ctr"/>
        <c:lblOffset val="100"/>
        <c:noMultiLvlLbl val="0"/>
      </c:catAx>
      <c:valAx>
        <c:axId val="2067282008"/>
        <c:scaling>
          <c:orientation val="minMax"/>
        </c:scaling>
        <c:delete val="0"/>
        <c:axPos val="l"/>
        <c:majorGridlines/>
        <c:numFmt formatCode="#,##0_);[Red]\(#,##0\)" sourceLinked="1"/>
        <c:majorTickMark val="out"/>
        <c:minorTickMark val="none"/>
        <c:tickLblPos val="nextTo"/>
        <c:crossAx val="2029181960"/>
        <c:crosses val="autoZero"/>
        <c:crossBetween val="between"/>
        <c:dispUnits>
          <c:builtInUnit val="millions"/>
          <c:dispUnitsLbl>
            <c:layout/>
          </c:dispUnitsLbl>
        </c:dispUnits>
      </c:valAx>
    </c:plotArea>
    <c:legend>
      <c:legendPos val="b"/>
      <c:layout>
        <c:manualLayout>
          <c:xMode val="edge"/>
          <c:yMode val="edge"/>
          <c:x val="0.00045496274849052"/>
          <c:y val="0.864067284774823"/>
          <c:w val="0.99954503725151"/>
          <c:h val="0.135932715225177"/>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List</c:v>
                </c:pt>
              </c:strCache>
            </c:strRef>
          </c:tx>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Sheet1!$B$1:$D$1</c:f>
              <c:strCache>
                <c:ptCount val="3"/>
                <c:pt idx="0">
                  <c:v>Light Mobility</c:v>
                </c:pt>
                <c:pt idx="1">
                  <c:v>Moderate Mobility</c:v>
                </c:pt>
                <c:pt idx="2">
                  <c:v>Heavy Mobility</c:v>
                </c:pt>
              </c:strCache>
            </c:strRef>
          </c:cat>
          <c:val>
            <c:numRef>
              <c:f>Sheet1!$B$2:$D$2</c:f>
              <c:numCache>
                <c:formatCode>General</c:formatCode>
                <c:ptCount val="3"/>
                <c:pt idx="0">
                  <c:v>38.7</c:v>
                </c:pt>
                <c:pt idx="1">
                  <c:v>44.4</c:v>
                </c:pt>
                <c:pt idx="2">
                  <c:v>47.4</c:v>
                </c:pt>
              </c:numCache>
            </c:numRef>
          </c:val>
        </c:ser>
        <c:dLbls>
          <c:showLegendKey val="0"/>
          <c:showVal val="0"/>
          <c:showCatName val="0"/>
          <c:showSerName val="0"/>
          <c:showPercent val="0"/>
          <c:showBubbleSize val="0"/>
        </c:dLbls>
        <c:gapWidth val="150"/>
        <c:axId val="2029064056"/>
        <c:axId val="2067267736"/>
      </c:barChart>
      <c:catAx>
        <c:axId val="2029064056"/>
        <c:scaling>
          <c:orientation val="minMax"/>
        </c:scaling>
        <c:delete val="0"/>
        <c:axPos val="b"/>
        <c:numFmt formatCode="0%" sourceLinked="1"/>
        <c:majorTickMark val="out"/>
        <c:minorTickMark val="none"/>
        <c:tickLblPos val="nextTo"/>
        <c:txPr>
          <a:bodyPr/>
          <a:lstStyle/>
          <a:p>
            <a:pPr>
              <a:defRPr sz="1100"/>
            </a:pPr>
            <a:endParaRPr lang="en-US"/>
          </a:p>
        </c:txPr>
        <c:crossAx val="2067267736"/>
        <c:crosses val="autoZero"/>
        <c:auto val="1"/>
        <c:lblAlgn val="ctr"/>
        <c:lblOffset val="100"/>
        <c:noMultiLvlLbl val="0"/>
      </c:catAx>
      <c:valAx>
        <c:axId val="2067267736"/>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2029064056"/>
        <c:crosses val="autoZero"/>
        <c:crossBetween val="between"/>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41486322789797"/>
          <c:y val="0.0456336817546929"/>
          <c:w val="0.929688391234275"/>
          <c:h val="0.69622998879526"/>
        </c:manualLayout>
      </c:layout>
      <c:barChart>
        <c:barDir val="col"/>
        <c:grouping val="clustered"/>
        <c:varyColors val="0"/>
        <c:ser>
          <c:idx val="0"/>
          <c:order val="0"/>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Sheet1!$A$2:$A$9</c:f>
              <c:strCache>
                <c:ptCount val="8"/>
                <c:pt idx="0">
                  <c:v>Extensive knowledge of sector</c:v>
                </c:pt>
                <c:pt idx="1">
                  <c:v>Very likely to convince others on brands_sector</c:v>
                </c:pt>
                <c:pt idx="2">
                  <c:v>Post comments/views about sector online</c:v>
                </c:pt>
                <c:pt idx="3">
                  <c:v>Sector Champions </c:v>
                </c:pt>
                <c:pt idx="4">
                  <c:v>Sector Connectors (connect regularly)</c:v>
                </c:pt>
                <c:pt idx="5">
                  <c:v>Sector Influencers (influence many people)</c:v>
                </c:pt>
                <c:pt idx="6">
                  <c:v>Sector Mavens (knowledge exchangers)</c:v>
                </c:pt>
                <c:pt idx="7">
                  <c:v>Sector Salespeople (highly persuasive)</c:v>
                </c:pt>
              </c:strCache>
            </c:strRef>
          </c:cat>
          <c:val>
            <c:numRef>
              <c:f>Sheet1!$B$2:$B$9</c:f>
              <c:numCache>
                <c:formatCode>General</c:formatCode>
                <c:ptCount val="8"/>
                <c:pt idx="0">
                  <c:v>132.5</c:v>
                </c:pt>
                <c:pt idx="1">
                  <c:v>151.5</c:v>
                </c:pt>
                <c:pt idx="2">
                  <c:v>157.0</c:v>
                </c:pt>
                <c:pt idx="3">
                  <c:v>164.1</c:v>
                </c:pt>
                <c:pt idx="4">
                  <c:v>137.2</c:v>
                </c:pt>
                <c:pt idx="5">
                  <c:v>125.8</c:v>
                </c:pt>
                <c:pt idx="6">
                  <c:v>132.5</c:v>
                </c:pt>
                <c:pt idx="7">
                  <c:v>151.1</c:v>
                </c:pt>
              </c:numCache>
            </c:numRef>
          </c:val>
        </c:ser>
        <c:dLbls>
          <c:showLegendKey val="0"/>
          <c:showVal val="0"/>
          <c:showCatName val="0"/>
          <c:showSerName val="0"/>
          <c:showPercent val="0"/>
          <c:showBubbleSize val="0"/>
        </c:dLbls>
        <c:gapWidth val="86"/>
        <c:overlap val="-27"/>
        <c:axId val="2105455736"/>
        <c:axId val="2105037512"/>
      </c:barChart>
      <c:catAx>
        <c:axId val="2105455736"/>
        <c:scaling>
          <c:orientation val="minMax"/>
        </c:scaling>
        <c:delete val="0"/>
        <c:axPos val="b"/>
        <c:majorTickMark val="out"/>
        <c:minorTickMark val="none"/>
        <c:tickLblPos val="nextTo"/>
        <c:txPr>
          <a:bodyPr/>
          <a:lstStyle/>
          <a:p>
            <a:pPr>
              <a:defRPr sz="1000"/>
            </a:pPr>
            <a:endParaRPr lang="en-US"/>
          </a:p>
        </c:txPr>
        <c:crossAx val="2105037512"/>
        <c:crosses val="autoZero"/>
        <c:auto val="1"/>
        <c:lblAlgn val="ctr"/>
        <c:lblOffset val="100"/>
        <c:noMultiLvlLbl val="0"/>
      </c:catAx>
      <c:valAx>
        <c:axId val="2105037512"/>
        <c:scaling>
          <c:orientation val="minMax"/>
          <c:max val="200.0"/>
          <c:min val="0.0"/>
        </c:scaling>
        <c:delete val="0"/>
        <c:axPos val="l"/>
        <c:majorGridlines/>
        <c:numFmt formatCode="General" sourceLinked="1"/>
        <c:majorTickMark val="out"/>
        <c:minorTickMark val="none"/>
        <c:tickLblPos val="nextTo"/>
        <c:crossAx val="2105455736"/>
        <c:crosses val="autoZero"/>
        <c:crossBetween val="between"/>
        <c:majorUnit val="100.0"/>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276793225433"/>
          <c:y val="0.0434501389080751"/>
          <c:w val="0.760630067295725"/>
          <c:h val="0.697563506316096"/>
        </c:manualLayout>
      </c:layout>
      <c:barChart>
        <c:barDir val="col"/>
        <c:grouping val="clustered"/>
        <c:varyColors val="0"/>
        <c:ser>
          <c:idx val="0"/>
          <c:order val="0"/>
          <c:tx>
            <c:strRef>
              <c:f>Sheet1!$C$1</c:f>
              <c:strCache>
                <c:ptCount val="1"/>
              </c:strCache>
            </c:strRef>
          </c:tx>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c:f>
              <c:strCache>
                <c:ptCount val="1"/>
                <c:pt idx="0">
                  <c:v>Seen OOH in past week</c:v>
                </c:pt>
              </c:strCache>
            </c:strRef>
          </c:cat>
          <c:val>
            <c:numRef>
              <c:f>Sheet1!$C$2</c:f>
              <c:numCache>
                <c:formatCode>General</c:formatCode>
                <c:ptCount val="1"/>
              </c:numCache>
            </c:numRef>
          </c:val>
        </c:ser>
        <c:ser>
          <c:idx val="1"/>
          <c:order val="1"/>
          <c:tx>
            <c:strRef>
              <c:f>Sheet1!$B$1</c:f>
              <c:strCache>
                <c:ptCount val="1"/>
                <c:pt idx="0">
                  <c:v>My family spends a lot on food</c:v>
                </c:pt>
              </c:strCache>
            </c:strRef>
          </c:tx>
          <c:spPr>
            <a:solidFill>
              <a:schemeClr val="accent6"/>
            </a:solidFill>
            <a:ln>
              <a:noFill/>
            </a:ln>
            <a:effectLst/>
          </c:spPr>
          <c:invertIfNegative val="0"/>
          <c:cat>
            <c:strRef>
              <c:f>Sheet1!$A$2</c:f>
              <c:strCache>
                <c:ptCount val="1"/>
                <c:pt idx="0">
                  <c:v>Seen OOH in past week</c:v>
                </c:pt>
              </c:strCache>
            </c:strRef>
          </c:cat>
          <c:val>
            <c:numRef>
              <c:f>Sheet1!$B$2</c:f>
              <c:numCache>
                <c:formatCode>General</c:formatCode>
                <c:ptCount val="1"/>
                <c:pt idx="0">
                  <c:v>84.0</c:v>
                </c:pt>
              </c:numCache>
            </c:numRef>
          </c:val>
        </c:ser>
        <c:ser>
          <c:idx val="2"/>
          <c:order val="2"/>
          <c:tx>
            <c:strRef>
              <c:f>Sheet1!$D$1</c:f>
              <c:strCache>
                <c:ptCount val="1"/>
              </c:strCache>
            </c:strRef>
          </c:tx>
          <c:spPr>
            <a:solidFill>
              <a:schemeClr val="bg1">
                <a:lumMod val="85000"/>
              </a:schemeClr>
            </a:solidFill>
            <a:ln>
              <a:noFill/>
            </a:ln>
            <a:effectLst/>
          </c:spPr>
          <c:invertIfNegative val="0"/>
          <c:cat>
            <c:strRef>
              <c:f>Sheet1!$A$2</c:f>
              <c:strCache>
                <c:ptCount val="1"/>
                <c:pt idx="0">
                  <c:v>Seen OOH in past week</c:v>
                </c:pt>
              </c:strCache>
            </c:strRef>
          </c:cat>
          <c:val>
            <c:numRef>
              <c:f>Sheet1!$D$2</c:f>
              <c:numCache>
                <c:formatCode>General</c:formatCode>
                <c:ptCount val="1"/>
              </c:numCache>
            </c:numRef>
          </c:val>
        </c:ser>
        <c:dLbls>
          <c:showLegendKey val="0"/>
          <c:showVal val="0"/>
          <c:showCatName val="0"/>
          <c:showSerName val="0"/>
          <c:showPercent val="0"/>
          <c:showBubbleSize val="0"/>
        </c:dLbls>
        <c:gapWidth val="25"/>
        <c:axId val="2029152664"/>
        <c:axId val="2067300248"/>
      </c:barChart>
      <c:catAx>
        <c:axId val="2029152664"/>
        <c:scaling>
          <c:orientation val="minMax"/>
        </c:scaling>
        <c:delete val="0"/>
        <c:axPos val="b"/>
        <c:numFmt formatCode="0%" sourceLinked="1"/>
        <c:majorTickMark val="out"/>
        <c:minorTickMark val="none"/>
        <c:tickLblPos val="nextTo"/>
        <c:txPr>
          <a:bodyPr/>
          <a:lstStyle/>
          <a:p>
            <a:pPr>
              <a:defRPr sz="1100"/>
            </a:pPr>
            <a:endParaRPr lang="en-US"/>
          </a:p>
        </c:txPr>
        <c:crossAx val="2067300248"/>
        <c:crosses val="autoZero"/>
        <c:auto val="1"/>
        <c:lblAlgn val="ctr"/>
        <c:lblOffset val="100"/>
        <c:noMultiLvlLbl val="0"/>
      </c:catAx>
      <c:valAx>
        <c:axId val="2067300248"/>
        <c:scaling>
          <c:orientation val="minMax"/>
          <c:max val="100.0"/>
          <c:min val="0.0"/>
        </c:scaling>
        <c:delete val="0"/>
        <c:axPos val="l"/>
        <c:majorGridlines/>
        <c:numFmt formatCode="General" sourceLinked="1"/>
        <c:majorTickMark val="out"/>
        <c:minorTickMark val="none"/>
        <c:tickLblPos val="nextTo"/>
        <c:txPr>
          <a:bodyPr/>
          <a:lstStyle/>
          <a:p>
            <a:pPr>
              <a:defRPr sz="1100"/>
            </a:pPr>
            <a:endParaRPr lang="en-US"/>
          </a:p>
        </c:txPr>
        <c:crossAx val="2029152664"/>
        <c:crosses val="autoZero"/>
        <c:crossBetween val="between"/>
        <c:majorUnit val="20.0"/>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Heavy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Sheet1!$A$2:$A$3</c:f>
              <c:strCache>
                <c:ptCount val="2"/>
                <c:pt idx="0">
                  <c:v>I get a lot of pleasure out of food</c:v>
                </c:pt>
                <c:pt idx="1">
                  <c:v>Like to try new food products</c:v>
                </c:pt>
              </c:strCache>
            </c:strRef>
          </c:cat>
          <c:val>
            <c:numRef>
              <c:f>Sheet1!$B$2:$B$3</c:f>
              <c:numCache>
                <c:formatCode>###,###,###,###,##0.0############</c:formatCode>
                <c:ptCount val="2"/>
                <c:pt idx="0">
                  <c:v>104.3</c:v>
                </c:pt>
                <c:pt idx="1">
                  <c:v>107.4</c:v>
                </c:pt>
              </c:numCache>
            </c:numRef>
          </c:val>
        </c:ser>
        <c:ser>
          <c:idx val="1"/>
          <c:order val="1"/>
          <c:tx>
            <c:strRef>
              <c:f>Sheet1!$F$1</c:f>
              <c:strCache>
                <c:ptCount val="1"/>
                <c:pt idx="0">
                  <c:v>Heavy Radio</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Sheet1!$A$2:$A$3</c:f>
              <c:strCache>
                <c:ptCount val="2"/>
                <c:pt idx="0">
                  <c:v>I get a lot of pleasure out of food</c:v>
                </c:pt>
                <c:pt idx="1">
                  <c:v>Like to try new food products</c:v>
                </c:pt>
              </c:strCache>
            </c:strRef>
          </c:cat>
          <c:val>
            <c:numRef>
              <c:f>Sheet1!$F$2:$F$3</c:f>
              <c:numCache>
                <c:formatCode>###,###,###,###,##0.0############</c:formatCode>
                <c:ptCount val="2"/>
                <c:pt idx="0">
                  <c:v>100.1</c:v>
                </c:pt>
                <c:pt idx="1">
                  <c:v>98.4</c:v>
                </c:pt>
              </c:numCache>
            </c:numRef>
          </c:val>
        </c:ser>
        <c:ser>
          <c:idx val="2"/>
          <c:order val="2"/>
          <c:tx>
            <c:strRef>
              <c:f>Sheet1!$D$1</c:f>
              <c:strCache>
                <c:ptCount val="1"/>
                <c:pt idx="0">
                  <c:v>Heavy Magazines</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Sheet1!$A$2:$A$3</c:f>
              <c:strCache>
                <c:ptCount val="2"/>
                <c:pt idx="0">
                  <c:v>I get a lot of pleasure out of food</c:v>
                </c:pt>
                <c:pt idx="1">
                  <c:v>Like to try new food products</c:v>
                </c:pt>
              </c:strCache>
            </c:strRef>
          </c:cat>
          <c:val>
            <c:numRef>
              <c:f>Sheet1!$D$2:$D$3</c:f>
              <c:numCache>
                <c:formatCode>###,###,###,###,##0.0############</c:formatCode>
                <c:ptCount val="2"/>
                <c:pt idx="0">
                  <c:v>99.1</c:v>
                </c:pt>
                <c:pt idx="1">
                  <c:v>105.1</c:v>
                </c:pt>
              </c:numCache>
            </c:numRef>
          </c:val>
        </c:ser>
        <c:ser>
          <c:idx val="3"/>
          <c:order val="3"/>
          <c:tx>
            <c:strRef>
              <c:f>Sheet1!$C$1</c:f>
              <c:strCache>
                <c:ptCount val="1"/>
                <c:pt idx="0">
                  <c:v>Heavy Newspapers</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Sheet1!$A$2:$A$3</c:f>
              <c:strCache>
                <c:ptCount val="2"/>
                <c:pt idx="0">
                  <c:v>I get a lot of pleasure out of food</c:v>
                </c:pt>
                <c:pt idx="1">
                  <c:v>Like to try new food products</c:v>
                </c:pt>
              </c:strCache>
            </c:strRef>
          </c:cat>
          <c:val>
            <c:numRef>
              <c:f>Sheet1!$C$2:$C$3</c:f>
              <c:numCache>
                <c:formatCode>###,###,###,###,##0.0############</c:formatCode>
                <c:ptCount val="2"/>
                <c:pt idx="0">
                  <c:v>95.6</c:v>
                </c:pt>
                <c:pt idx="1">
                  <c:v>89.6</c:v>
                </c:pt>
              </c:numCache>
            </c:numRef>
          </c:val>
        </c:ser>
        <c:ser>
          <c:idx val="4"/>
          <c:order val="4"/>
          <c:tx>
            <c:strRef>
              <c:f>Sheet1!$E$1</c:f>
              <c:strCache>
                <c:ptCount val="1"/>
                <c:pt idx="0">
                  <c:v>Heavy TV</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Sheet1!$A$2:$A$3</c:f>
              <c:strCache>
                <c:ptCount val="2"/>
                <c:pt idx="0">
                  <c:v>I get a lot of pleasure out of food</c:v>
                </c:pt>
                <c:pt idx="1">
                  <c:v>Like to try new food products</c:v>
                </c:pt>
              </c:strCache>
            </c:strRef>
          </c:cat>
          <c:val>
            <c:numRef>
              <c:f>Sheet1!$E$2:$E$3</c:f>
              <c:numCache>
                <c:formatCode>###,###,###,###,##0.0############</c:formatCode>
                <c:ptCount val="2"/>
                <c:pt idx="0">
                  <c:v>93.9</c:v>
                </c:pt>
                <c:pt idx="1">
                  <c:v>95.6</c:v>
                </c:pt>
              </c:numCache>
            </c:numRef>
          </c:val>
        </c:ser>
        <c:dLbls>
          <c:showLegendKey val="0"/>
          <c:showVal val="1"/>
          <c:showCatName val="0"/>
          <c:showSerName val="0"/>
          <c:showPercent val="0"/>
          <c:showBubbleSize val="0"/>
        </c:dLbls>
        <c:gapWidth val="500"/>
        <c:overlap val="-27"/>
        <c:axId val="2102932936"/>
        <c:axId val="2103059512"/>
      </c:barChart>
      <c:catAx>
        <c:axId val="2102932936"/>
        <c:scaling>
          <c:orientation val="minMax"/>
        </c:scaling>
        <c:delete val="0"/>
        <c:axPos val="b"/>
        <c:majorTickMark val="out"/>
        <c:minorTickMark val="none"/>
        <c:tickLblPos val="nextTo"/>
        <c:crossAx val="2103059512"/>
        <c:crosses val="autoZero"/>
        <c:auto val="1"/>
        <c:lblAlgn val="ctr"/>
        <c:lblOffset val="100"/>
        <c:noMultiLvlLbl val="0"/>
      </c:catAx>
      <c:valAx>
        <c:axId val="2103059512"/>
        <c:scaling>
          <c:orientation val="minMax"/>
        </c:scaling>
        <c:delete val="0"/>
        <c:axPos val="l"/>
        <c:majorGridlines/>
        <c:numFmt formatCode="#,##0" sourceLinked="0"/>
        <c:majorTickMark val="out"/>
        <c:minorTickMark val="none"/>
        <c:tickLblPos val="nextTo"/>
        <c:crossAx val="2102932936"/>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Heavy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Sheet1!$A$2:$A$3</c:f>
              <c:strCache>
                <c:ptCount val="2"/>
                <c:pt idx="0">
                  <c:v>Spend most on snacking</c:v>
                </c:pt>
                <c:pt idx="1">
                  <c:v>Broadest repertoire of snack brands</c:v>
                </c:pt>
              </c:strCache>
            </c:strRef>
          </c:cat>
          <c:val>
            <c:numRef>
              <c:f>Sheet1!$B$2:$B$3</c:f>
              <c:numCache>
                <c:formatCode>General</c:formatCode>
                <c:ptCount val="2"/>
                <c:pt idx="0">
                  <c:v>124.7</c:v>
                </c:pt>
                <c:pt idx="1">
                  <c:v>151.6</c:v>
                </c:pt>
              </c:numCache>
            </c:numRef>
          </c:val>
        </c:ser>
        <c:ser>
          <c:idx val="1"/>
          <c:order val="1"/>
          <c:tx>
            <c:strRef>
              <c:f>Sheet1!$D$1</c:f>
              <c:strCache>
                <c:ptCount val="1"/>
                <c:pt idx="0">
                  <c:v>Heavy Magazines</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Sheet1!$A$2:$A$3</c:f>
              <c:strCache>
                <c:ptCount val="2"/>
                <c:pt idx="0">
                  <c:v>Spend most on snacking</c:v>
                </c:pt>
                <c:pt idx="1">
                  <c:v>Broadest repertoire of snack brands</c:v>
                </c:pt>
              </c:strCache>
            </c:strRef>
          </c:cat>
          <c:val>
            <c:numRef>
              <c:f>Sheet1!$D$2:$D$3</c:f>
              <c:numCache>
                <c:formatCode>General</c:formatCode>
                <c:ptCount val="2"/>
                <c:pt idx="0">
                  <c:v>117.7</c:v>
                </c:pt>
                <c:pt idx="1">
                  <c:v>128.1</c:v>
                </c:pt>
              </c:numCache>
            </c:numRef>
          </c:val>
        </c:ser>
        <c:ser>
          <c:idx val="2"/>
          <c:order val="2"/>
          <c:tx>
            <c:strRef>
              <c:f>Sheet1!$E$1</c:f>
              <c:strCache>
                <c:ptCount val="1"/>
                <c:pt idx="0">
                  <c:v>Heavy TV</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Sheet1!$A$2:$A$3</c:f>
              <c:strCache>
                <c:ptCount val="2"/>
                <c:pt idx="0">
                  <c:v>Spend most on snacking</c:v>
                </c:pt>
                <c:pt idx="1">
                  <c:v>Broadest repertoire of snack brands</c:v>
                </c:pt>
              </c:strCache>
            </c:strRef>
          </c:cat>
          <c:val>
            <c:numRef>
              <c:f>Sheet1!$E$2:$E$3</c:f>
              <c:numCache>
                <c:formatCode>General</c:formatCode>
                <c:ptCount val="2"/>
                <c:pt idx="0">
                  <c:v>113.1</c:v>
                </c:pt>
                <c:pt idx="1">
                  <c:v>116.0</c:v>
                </c:pt>
              </c:numCache>
            </c:numRef>
          </c:val>
        </c:ser>
        <c:ser>
          <c:idx val="3"/>
          <c:order val="3"/>
          <c:tx>
            <c:strRef>
              <c:f>Sheet1!$F$1</c:f>
              <c:strCache>
                <c:ptCount val="1"/>
                <c:pt idx="0">
                  <c:v>Heavy Radio</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Sheet1!$A$2:$A$3</c:f>
              <c:strCache>
                <c:ptCount val="2"/>
                <c:pt idx="0">
                  <c:v>Spend most on snacking</c:v>
                </c:pt>
                <c:pt idx="1">
                  <c:v>Broadest repertoire of snack brands</c:v>
                </c:pt>
              </c:strCache>
            </c:strRef>
          </c:cat>
          <c:val>
            <c:numRef>
              <c:f>Sheet1!$F$2:$F$3</c:f>
              <c:numCache>
                <c:formatCode>General</c:formatCode>
                <c:ptCount val="2"/>
                <c:pt idx="0">
                  <c:v>91.3</c:v>
                </c:pt>
                <c:pt idx="1">
                  <c:v>101.5</c:v>
                </c:pt>
              </c:numCache>
            </c:numRef>
          </c:val>
        </c:ser>
        <c:ser>
          <c:idx val="4"/>
          <c:order val="4"/>
          <c:tx>
            <c:strRef>
              <c:f>Sheet1!$C$1</c:f>
              <c:strCache>
                <c:ptCount val="1"/>
                <c:pt idx="0">
                  <c:v>Heavy Newspapers</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Sheet1!$A$2:$A$3</c:f>
              <c:strCache>
                <c:ptCount val="2"/>
                <c:pt idx="0">
                  <c:v>Spend most on snacking</c:v>
                </c:pt>
                <c:pt idx="1">
                  <c:v>Broadest repertoire of snack brands</c:v>
                </c:pt>
              </c:strCache>
            </c:strRef>
          </c:cat>
          <c:val>
            <c:numRef>
              <c:f>Sheet1!$C$2:$C$3</c:f>
              <c:numCache>
                <c:formatCode>General</c:formatCode>
                <c:ptCount val="2"/>
                <c:pt idx="0">
                  <c:v>85.5</c:v>
                </c:pt>
                <c:pt idx="1">
                  <c:v>80.8</c:v>
                </c:pt>
              </c:numCache>
            </c:numRef>
          </c:val>
        </c:ser>
        <c:dLbls>
          <c:showLegendKey val="0"/>
          <c:showVal val="1"/>
          <c:showCatName val="0"/>
          <c:showSerName val="0"/>
          <c:showPercent val="0"/>
          <c:showBubbleSize val="0"/>
        </c:dLbls>
        <c:gapWidth val="500"/>
        <c:overlap val="-27"/>
        <c:axId val="2099154792"/>
        <c:axId val="2099153672"/>
      </c:barChart>
      <c:catAx>
        <c:axId val="2099154792"/>
        <c:scaling>
          <c:orientation val="minMax"/>
        </c:scaling>
        <c:delete val="0"/>
        <c:axPos val="b"/>
        <c:majorTickMark val="out"/>
        <c:minorTickMark val="none"/>
        <c:tickLblPos val="nextTo"/>
        <c:crossAx val="2099153672"/>
        <c:crosses val="autoZero"/>
        <c:auto val="1"/>
        <c:lblAlgn val="ctr"/>
        <c:lblOffset val="100"/>
        <c:noMultiLvlLbl val="0"/>
      </c:catAx>
      <c:valAx>
        <c:axId val="2099153672"/>
        <c:scaling>
          <c:orientation val="minMax"/>
        </c:scaling>
        <c:delete val="0"/>
        <c:axPos val="l"/>
        <c:majorGridlines/>
        <c:numFmt formatCode="General" sourceLinked="1"/>
        <c:majorTickMark val="out"/>
        <c:minorTickMark val="none"/>
        <c:tickLblPos val="nextTo"/>
        <c:crossAx val="2099154792"/>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Outdoor</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c:f>
              <c:strCache>
                <c:ptCount val="1"/>
                <c:pt idx="0">
                  <c:v>Seen or heard advertising 30 mins before shopping</c:v>
                </c:pt>
              </c:strCache>
            </c:strRef>
          </c:cat>
          <c:val>
            <c:numRef>
              <c:f>Sheet1!$B$2</c:f>
              <c:numCache>
                <c:formatCode>0%</c:formatCode>
                <c:ptCount val="1"/>
                <c:pt idx="0">
                  <c:v>0.88</c:v>
                </c:pt>
              </c:numCache>
            </c:numRef>
          </c:val>
        </c:ser>
        <c:ser>
          <c:idx val="1"/>
          <c:order val="1"/>
          <c:tx>
            <c:strRef>
              <c:f>Sheet1!$C$1</c:f>
              <c:strCache>
                <c:ptCount val="1"/>
                <c:pt idx="0">
                  <c:v>Radio</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c:f>
              <c:strCache>
                <c:ptCount val="1"/>
                <c:pt idx="0">
                  <c:v>Seen or heard advertising 30 mins before shopping</c:v>
                </c:pt>
              </c:strCache>
            </c:strRef>
          </c:cat>
          <c:val>
            <c:numRef>
              <c:f>Sheet1!$C$2</c:f>
              <c:numCache>
                <c:formatCode>0%</c:formatCode>
                <c:ptCount val="1"/>
                <c:pt idx="0">
                  <c:v>0.18</c:v>
                </c:pt>
              </c:numCache>
            </c:numRef>
          </c:val>
        </c:ser>
        <c:ser>
          <c:idx val="2"/>
          <c:order val="2"/>
          <c:tx>
            <c:strRef>
              <c:f>Sheet1!$D$1</c:f>
              <c:strCache>
                <c:ptCount val="1"/>
                <c:pt idx="0">
                  <c:v>TV</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c:f>
              <c:strCache>
                <c:ptCount val="1"/>
                <c:pt idx="0">
                  <c:v>Seen or heard advertising 30 mins before shopping</c:v>
                </c:pt>
              </c:strCache>
            </c:strRef>
          </c:cat>
          <c:val>
            <c:numRef>
              <c:f>Sheet1!$D$2</c:f>
              <c:numCache>
                <c:formatCode>0%</c:formatCode>
                <c:ptCount val="1"/>
                <c:pt idx="0">
                  <c:v>0.1</c:v>
                </c:pt>
              </c:numCache>
            </c:numRef>
          </c:val>
        </c:ser>
        <c:ser>
          <c:idx val="3"/>
          <c:order val="3"/>
          <c:tx>
            <c:strRef>
              <c:f>Sheet1!$E$1</c:f>
              <c:strCache>
                <c:ptCount val="1"/>
                <c:pt idx="0">
                  <c:v>Internet</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c:f>
              <c:strCache>
                <c:ptCount val="1"/>
                <c:pt idx="0">
                  <c:v>Seen or heard advertising 30 mins before shopping</c:v>
                </c:pt>
              </c:strCache>
            </c:strRef>
          </c:cat>
          <c:val>
            <c:numRef>
              <c:f>Sheet1!$E$2</c:f>
              <c:numCache>
                <c:formatCode>0%</c:formatCode>
                <c:ptCount val="1"/>
                <c:pt idx="0">
                  <c:v>0.08</c:v>
                </c:pt>
              </c:numCache>
            </c:numRef>
          </c:val>
        </c:ser>
        <c:dLbls>
          <c:showLegendKey val="0"/>
          <c:showVal val="1"/>
          <c:showCatName val="0"/>
          <c:showSerName val="0"/>
          <c:showPercent val="0"/>
          <c:showBubbleSize val="0"/>
        </c:dLbls>
        <c:gapWidth val="500"/>
        <c:overlap val="-27"/>
        <c:axId val="2115078440"/>
        <c:axId val="2029250584"/>
      </c:barChart>
      <c:catAx>
        <c:axId val="2115078440"/>
        <c:scaling>
          <c:orientation val="minMax"/>
        </c:scaling>
        <c:delete val="0"/>
        <c:axPos val="b"/>
        <c:majorTickMark val="out"/>
        <c:minorTickMark val="none"/>
        <c:tickLblPos val="nextTo"/>
        <c:crossAx val="2029250584"/>
        <c:crosses val="autoZero"/>
        <c:auto val="1"/>
        <c:lblAlgn val="ctr"/>
        <c:lblOffset val="100"/>
        <c:noMultiLvlLbl val="0"/>
      </c:catAx>
      <c:valAx>
        <c:axId val="2029250584"/>
        <c:scaling>
          <c:orientation val="minMax"/>
        </c:scaling>
        <c:delete val="0"/>
        <c:axPos val="l"/>
        <c:majorGridlines/>
        <c:numFmt formatCode="0%" sourceLinked="1"/>
        <c:majorTickMark val="out"/>
        <c:minorTickMark val="none"/>
        <c:tickLblPos val="nextTo"/>
        <c:crossAx val="2115078440"/>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Fast Food Shoppers</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c:f>
              <c:strCache>
                <c:ptCount val="1"/>
                <c:pt idx="0">
                  <c:v>Seen or heard advertising 30 mins before shopping</c:v>
                </c:pt>
              </c:strCache>
            </c:strRef>
          </c:cat>
          <c:val>
            <c:numRef>
              <c:f>Sheet1!$B$2</c:f>
              <c:numCache>
                <c:formatCode>0</c:formatCode>
                <c:ptCount val="1"/>
                <c:pt idx="0">
                  <c:v>111.0</c:v>
                </c:pt>
              </c:numCache>
            </c:numRef>
          </c:val>
        </c:ser>
        <c:ser>
          <c:idx val="1"/>
          <c:order val="1"/>
          <c:tx>
            <c:strRef>
              <c:f>Sheet1!$C$1</c:f>
              <c:strCache>
                <c:ptCount val="1"/>
                <c:pt idx="0">
                  <c:v>All Shoppers</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c:f>
              <c:strCache>
                <c:ptCount val="1"/>
                <c:pt idx="0">
                  <c:v>Seen or heard advertising 30 mins before shopping</c:v>
                </c:pt>
              </c:strCache>
            </c:strRef>
          </c:cat>
          <c:val>
            <c:numRef>
              <c:f>Sheet1!$C$2</c:f>
              <c:numCache>
                <c:formatCode>0</c:formatCode>
                <c:ptCount val="1"/>
                <c:pt idx="0">
                  <c:v>100.0</c:v>
                </c:pt>
              </c:numCache>
            </c:numRef>
          </c:val>
        </c:ser>
        <c:dLbls>
          <c:showLegendKey val="0"/>
          <c:showVal val="1"/>
          <c:showCatName val="0"/>
          <c:showSerName val="0"/>
          <c:showPercent val="0"/>
          <c:showBubbleSize val="0"/>
        </c:dLbls>
        <c:gapWidth val="500"/>
        <c:overlap val="-27"/>
        <c:axId val="2029241896"/>
        <c:axId val="2029244472"/>
      </c:barChart>
      <c:catAx>
        <c:axId val="2029241896"/>
        <c:scaling>
          <c:orientation val="minMax"/>
        </c:scaling>
        <c:delete val="0"/>
        <c:axPos val="b"/>
        <c:majorTickMark val="out"/>
        <c:minorTickMark val="none"/>
        <c:tickLblPos val="nextTo"/>
        <c:crossAx val="2029244472"/>
        <c:crosses val="autoZero"/>
        <c:auto val="1"/>
        <c:lblAlgn val="ctr"/>
        <c:lblOffset val="100"/>
        <c:noMultiLvlLbl val="0"/>
      </c:catAx>
      <c:valAx>
        <c:axId val="2029244472"/>
        <c:scaling>
          <c:orientation val="minMax"/>
        </c:scaling>
        <c:delete val="0"/>
        <c:axPos val="l"/>
        <c:majorGridlines/>
        <c:numFmt formatCode="0" sourceLinked="1"/>
        <c:majorTickMark val="out"/>
        <c:minorTickMark val="none"/>
        <c:tickLblPos val="nextTo"/>
        <c:crossAx val="2029241896"/>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E31C79"/>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numFmt formatCode="&quot;£&quot;#,##0.0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Sheet1!$A$2:$A$8</c:f>
              <c:strCache>
                <c:ptCount val="7"/>
                <c:pt idx="0">
                  <c:v>Cinema</c:v>
                </c:pt>
                <c:pt idx="1">
                  <c:v>Radio</c:v>
                </c:pt>
                <c:pt idx="2">
                  <c:v>Online</c:v>
                </c:pt>
                <c:pt idx="3">
                  <c:v>DM</c:v>
                </c:pt>
                <c:pt idx="4">
                  <c:v>Print</c:v>
                </c:pt>
                <c:pt idx="5">
                  <c:v>Outdoor</c:v>
                </c:pt>
                <c:pt idx="6">
                  <c:v>TV</c:v>
                </c:pt>
              </c:strCache>
            </c:strRef>
          </c:cat>
          <c:val>
            <c:numRef>
              <c:f>Sheet1!$B$2:$B$8</c:f>
              <c:numCache>
                <c:formatCode>_(* #,##0.00_);_(* \(#,##0.00\);_(* "-"??_);_(@_)</c:formatCode>
                <c:ptCount val="7"/>
                <c:pt idx="0">
                  <c:v>0.0856</c:v>
                </c:pt>
                <c:pt idx="1">
                  <c:v>0.1209</c:v>
                </c:pt>
                <c:pt idx="2">
                  <c:v>0.25872</c:v>
                </c:pt>
                <c:pt idx="3">
                  <c:v>0.34003</c:v>
                </c:pt>
                <c:pt idx="4">
                  <c:v>0.34922</c:v>
                </c:pt>
                <c:pt idx="5">
                  <c:v>1.1525</c:v>
                </c:pt>
                <c:pt idx="6">
                  <c:v>1.12136</c:v>
                </c:pt>
              </c:numCache>
            </c:numRef>
          </c:val>
        </c:ser>
        <c:dLbls>
          <c:showLegendKey val="0"/>
          <c:showVal val="0"/>
          <c:showCatName val="0"/>
          <c:showSerName val="0"/>
          <c:showPercent val="0"/>
          <c:showBubbleSize val="0"/>
        </c:dLbls>
        <c:gapWidth val="150"/>
        <c:axId val="2097666664"/>
        <c:axId val="2098040152"/>
      </c:barChart>
      <c:catAx>
        <c:axId val="2097666664"/>
        <c:scaling>
          <c:orientation val="minMax"/>
        </c:scaling>
        <c:delete val="0"/>
        <c:axPos val="b"/>
        <c:numFmt formatCode="0%" sourceLinked="1"/>
        <c:majorTickMark val="out"/>
        <c:minorTickMark val="none"/>
        <c:tickLblPos val="nextTo"/>
        <c:txPr>
          <a:bodyPr/>
          <a:lstStyle/>
          <a:p>
            <a:pPr>
              <a:defRPr sz="1100"/>
            </a:pPr>
            <a:endParaRPr lang="en-US"/>
          </a:p>
        </c:txPr>
        <c:crossAx val="2098040152"/>
        <c:crosses val="autoZero"/>
        <c:auto val="1"/>
        <c:lblAlgn val="ctr"/>
        <c:lblOffset val="100"/>
        <c:noMultiLvlLbl val="0"/>
      </c:catAx>
      <c:valAx>
        <c:axId val="2098040152"/>
        <c:scaling>
          <c:orientation val="minMax"/>
        </c:scaling>
        <c:delete val="0"/>
        <c:axPos val="l"/>
        <c:majorGridlines/>
        <c:numFmt formatCode="&quot;£&quot;#,##0.00" sourceLinked="0"/>
        <c:majorTickMark val="out"/>
        <c:minorTickMark val="none"/>
        <c:tickLblPos val="nextTo"/>
        <c:txPr>
          <a:bodyPr/>
          <a:lstStyle/>
          <a:p>
            <a:pPr>
              <a:defRPr sz="1100"/>
            </a:pPr>
            <a:endParaRPr lang="en-US"/>
          </a:p>
        </c:txPr>
        <c:crossAx val="2097666664"/>
        <c:crosses val="autoZero"/>
        <c:crossBetween val="between"/>
      </c:valAx>
    </c:plotArea>
    <c:plotVisOnly val="1"/>
    <c:dispBlanksAs val="gap"/>
    <c:showDLblsOverMax val="0"/>
  </c:chart>
  <c:txPr>
    <a:bodyPr/>
    <a:lstStyle/>
    <a:p>
      <a:pPr>
        <a:defRPr sz="1200">
          <a:latin typeface="+mj-lt"/>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7F613-99C4-4702-BB0C-FCBCA975605F}" type="datetimeFigureOut">
              <a:rPr lang="en-GB" smtClean="0"/>
              <a:t>16/09/15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4</a:t>
            </a:fld>
            <a:endParaRPr lang="en-GB"/>
          </a:p>
        </p:txBody>
      </p:sp>
    </p:spTree>
    <p:extLst>
      <p:ext uri="{BB962C8B-B14F-4D97-AF65-F5344CB8AC3E}">
        <p14:creationId xmlns:p14="http://schemas.microsoft.com/office/powerpoint/2010/main" val="333125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384175" y="685800"/>
            <a:ext cx="6092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Since they are out and about more, it’s no surprise that they make more total shopping trips too. Almost half the heavily mobile group, male and female, top up their home grocery shopping by visiting the shops twice a week or more. It looks as if their likelihood to shop is directly affected by their availability to shop. Good news for shops!</a:t>
            </a:r>
          </a:p>
        </p:txBody>
      </p:sp>
    </p:spTree>
    <p:extLst>
      <p:ext uri="{BB962C8B-B14F-4D97-AF65-F5344CB8AC3E}">
        <p14:creationId xmlns:p14="http://schemas.microsoft.com/office/powerpoint/2010/main" val="3562273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0" y="0"/>
            <a:ext cx="12193588" cy="6858000"/>
          </a:xfrm>
        </p:spPr>
        <p:txBody>
          <a:bodyPr/>
          <a:lstStyle/>
          <a:p>
            <a:endParaRPr lang="en-GB"/>
          </a:p>
        </p:txBody>
      </p:sp>
      <p:sp>
        <p:nvSpPr>
          <p:cNvPr id="2"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23863" y="2590800"/>
            <a:ext cx="5667375" cy="838200"/>
          </a:xfrm>
        </p:spPr>
        <p:txBody>
          <a:bodyPr>
            <a:noAutofit/>
          </a:bodyPr>
          <a:lstStyle>
            <a:lvl1pPr marL="0" indent="0">
              <a:buFont typeface="Arial" panose="020B0604020202020204" pitchFamily="34" charset="0"/>
              <a:buNone/>
              <a:defRPr sz="1400" b="0">
                <a:solidFill>
                  <a:schemeClr val="bg1"/>
                </a:solidFill>
                <a:latin typeface="+mn-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382350653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0" y="1535113"/>
            <a:ext cx="5596953" cy="350837"/>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6169594" y="1535113"/>
            <a:ext cx="5596955" cy="350837"/>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r>
              <a:rPr lang="en-US" smtClean="0"/>
              <a:t>Date</a:t>
            </a:r>
            <a:endParaRPr lang="en-GB"/>
          </a:p>
        </p:txBody>
      </p:sp>
      <p:sp>
        <p:nvSpPr>
          <p:cNvPr id="8" name="Footer Placeholder 7"/>
          <p:cNvSpPr>
            <a:spLocks noGrp="1"/>
          </p:cNvSpPr>
          <p:nvPr>
            <p:ph type="ftr" sz="quarter" idx="11"/>
          </p:nvPr>
        </p:nvSpPr>
        <p:spPr/>
        <p:txBody>
          <a:bodyPr/>
          <a:lstStyle/>
          <a:p>
            <a:r>
              <a:rPr lang="en-GB" smtClean="0"/>
              <a:t>Document Title</a:t>
            </a:r>
            <a:endParaRPr lang="en-GB"/>
          </a:p>
        </p:txBody>
      </p:sp>
      <p:sp>
        <p:nvSpPr>
          <p:cNvPr id="9" name="Slide Number Placeholder 8"/>
          <p:cNvSpPr>
            <a:spLocks noGrp="1"/>
          </p:cNvSpPr>
          <p:nvPr>
            <p:ph type="sldNum" sz="quarter" idx="12"/>
          </p:nvPr>
        </p:nvSpPr>
        <p:spPr/>
        <p:txBody>
          <a:bodyPr/>
          <a:lstStyle/>
          <a:p>
            <a:fld id="{DB75849A-DCBB-42F1-AFA6-094BC757D811}" type="slidenum">
              <a:rPr lang="en-GB" smtClean="0"/>
              <a:t>‹#›</a:t>
            </a:fld>
            <a:endParaRPr lang="en-GB"/>
          </a:p>
        </p:txBody>
      </p:sp>
      <p:sp>
        <p:nvSpPr>
          <p:cNvPr id="10" name="Content Placeholder 9"/>
          <p:cNvSpPr>
            <a:spLocks noGrp="1"/>
          </p:cNvSpPr>
          <p:nvPr>
            <p:ph sz="quarter" idx="13"/>
          </p:nvPr>
        </p:nvSpPr>
        <p:spPr>
          <a:xfrm>
            <a:off x="438149" y="1981994"/>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4"/>
          </p:nvPr>
        </p:nvSpPr>
        <p:spPr>
          <a:xfrm>
            <a:off x="6169594" y="1981994"/>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9346301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Date</a:t>
            </a:r>
            <a:endParaRPr lang="en-GB"/>
          </a:p>
        </p:txBody>
      </p:sp>
      <p:sp>
        <p:nvSpPr>
          <p:cNvPr id="4" name="Footer Placeholder 3"/>
          <p:cNvSpPr>
            <a:spLocks noGrp="1"/>
          </p:cNvSpPr>
          <p:nvPr>
            <p:ph type="ftr" sz="quarter" idx="11"/>
          </p:nvPr>
        </p:nvSpPr>
        <p:spPr/>
        <p:txBody>
          <a:bodyPr/>
          <a:lstStyle/>
          <a:p>
            <a:r>
              <a:rPr lang="en-GB" smtClean="0"/>
              <a:t>Document Title</a:t>
            </a:r>
            <a:endParaRPr lang="en-GB"/>
          </a:p>
        </p:txBody>
      </p:sp>
      <p:sp>
        <p:nvSpPr>
          <p:cNvPr id="5" name="Slide Number Placeholder 4"/>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51378675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a:t>
            </a:r>
            <a:endParaRPr lang="en-GB"/>
          </a:p>
        </p:txBody>
      </p:sp>
      <p:sp>
        <p:nvSpPr>
          <p:cNvPr id="3" name="Footer Placeholder 2"/>
          <p:cNvSpPr>
            <a:spLocks noGrp="1"/>
          </p:cNvSpPr>
          <p:nvPr>
            <p:ph type="ftr" sz="quarter" idx="11"/>
          </p:nvPr>
        </p:nvSpPr>
        <p:spPr/>
        <p:txBody>
          <a:bodyPr/>
          <a:lstStyle/>
          <a:p>
            <a:r>
              <a:rPr lang="en-GB" smtClean="0"/>
              <a:t>Document Title</a:t>
            </a:r>
            <a:endParaRPr lang="en-GB"/>
          </a:p>
        </p:txBody>
      </p:sp>
      <p:sp>
        <p:nvSpPr>
          <p:cNvPr id="4" name="Slide Number Placeholder 3"/>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197197606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0" name="Picture Placeholder 18"/>
          <p:cNvSpPr>
            <a:spLocks noGrp="1"/>
          </p:cNvSpPr>
          <p:nvPr>
            <p:ph type="pic" sz="quarter" idx="14"/>
          </p:nvPr>
        </p:nvSpPr>
        <p:spPr>
          <a:xfrm>
            <a:off x="0" y="0"/>
            <a:ext cx="12193588" cy="6858000"/>
          </a:xfrm>
        </p:spPr>
        <p:txBody>
          <a:bodyPr/>
          <a:lstStyle/>
          <a:p>
            <a:endParaRPr lang="en-GB"/>
          </a:p>
        </p:txBody>
      </p:sp>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Master title style</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1087260960"/>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9854" y="360363"/>
            <a:ext cx="10562801" cy="10795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719854" y="1619250"/>
            <a:ext cx="10351079" cy="3960813"/>
          </a:xfrm>
        </p:spPr>
        <p:txBody>
          <a:bodyPr/>
          <a:lstStyle/>
          <a:p>
            <a:pPr lvl="0"/>
            <a:endParaRPr lang="en-GB" noProof="0"/>
          </a:p>
        </p:txBody>
      </p:sp>
      <p:sp>
        <p:nvSpPr>
          <p:cNvPr id="4" name="Date Placeholder 3"/>
          <p:cNvSpPr>
            <a:spLocks noGrp="1"/>
          </p:cNvSpPr>
          <p:nvPr>
            <p:ph type="dt" sz="half" idx="10"/>
          </p:nvPr>
        </p:nvSpPr>
        <p:spPr/>
        <p:txBody>
          <a:bodyPr/>
          <a:lstStyle>
            <a:lvl1pPr>
              <a:defRPr/>
            </a:lvl1pPr>
          </a:lstStyle>
          <a:p>
            <a:pPr>
              <a:defRPr/>
            </a:pPr>
            <a:fld id="{6C223918-3565-4F22-893A-6B3C4D6DC35B}" type="datetime1">
              <a:rPr lang="en-GB"/>
              <a:pPr>
                <a:defRPr/>
              </a:pPr>
              <a:t>16/09/15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135AAD-778B-4F67-AD01-7B641CFD80B4}" type="slidenum">
              <a:rPr lang="en-GB"/>
              <a:pPr>
                <a:defRPr/>
              </a:pPr>
              <a:t>‹#›</a:t>
            </a:fld>
            <a:endParaRPr lang="en-GB"/>
          </a:p>
        </p:txBody>
      </p:sp>
    </p:spTree>
    <p:extLst>
      <p:ext uri="{BB962C8B-B14F-4D97-AF65-F5344CB8AC3E}">
        <p14:creationId xmlns:p14="http://schemas.microsoft.com/office/powerpoint/2010/main" val="88814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33" name="Freeform 5"/>
          <p:cNvSpPr>
            <a:spLocks noEditPoints="1"/>
          </p:cNvSpPr>
          <p:nvPr userDrawn="1"/>
        </p:nvSpPr>
        <p:spPr bwMode="auto">
          <a:xfrm>
            <a:off x="6735763" y="420688"/>
            <a:ext cx="5459412" cy="6438900"/>
          </a:xfrm>
          <a:custGeom>
            <a:avLst/>
            <a:gdLst>
              <a:gd name="T0" fmla="*/ 854 w 14460"/>
              <a:gd name="T1" fmla="*/ 11113 h 17052"/>
              <a:gd name="T2" fmla="*/ 10779 w 14460"/>
              <a:gd name="T3" fmla="*/ 890 h 17052"/>
              <a:gd name="T4" fmla="*/ 14460 w 14460"/>
              <a:gd name="T5" fmla="*/ 1601 h 17052"/>
              <a:gd name="T6" fmla="*/ 14460 w 14460"/>
              <a:gd name="T7" fmla="*/ 111 h 17052"/>
              <a:gd name="T8" fmla="*/ 12988 w 14460"/>
              <a:gd name="T9" fmla="*/ 15 h 17052"/>
              <a:gd name="T10" fmla="*/ 12536 w 14460"/>
              <a:gd name="T11" fmla="*/ 12 h 17052"/>
              <a:gd name="T12" fmla="*/ 10268 w 14460"/>
              <a:gd name="T13" fmla="*/ 49 h 17052"/>
              <a:gd name="T14" fmla="*/ 0 w 14460"/>
              <a:gd name="T15" fmla="*/ 11113 h 17052"/>
              <a:gd name="T16" fmla="*/ 1661 w 14460"/>
              <a:gd name="T17" fmla="*/ 17052 h 17052"/>
              <a:gd name="T18" fmla="*/ 2686 w 14460"/>
              <a:gd name="T19" fmla="*/ 17051 h 17052"/>
              <a:gd name="T20" fmla="*/ 854 w 14460"/>
              <a:gd name="T21" fmla="*/ 11113 h 17052"/>
              <a:gd name="T22" fmla="*/ 11662 w 14460"/>
              <a:gd name="T23" fmla="*/ 3753 h 17052"/>
              <a:gd name="T24" fmla="*/ 14460 w 14460"/>
              <a:gd name="T25" fmla="*/ 4783 h 17052"/>
              <a:gd name="T26" fmla="*/ 14460 w 14460"/>
              <a:gd name="T27" fmla="*/ 3772 h 17052"/>
              <a:gd name="T28" fmla="*/ 10779 w 14460"/>
              <a:gd name="T29" fmla="*/ 2847 h 17052"/>
              <a:gd name="T30" fmla="*/ 4645 w 14460"/>
              <a:gd name="T31" fmla="*/ 5805 h 17052"/>
              <a:gd name="T32" fmla="*/ 2742 w 14460"/>
              <a:gd name="T33" fmla="*/ 11132 h 17052"/>
              <a:gd name="T34" fmla="*/ 4199 w 14460"/>
              <a:gd name="T35" fmla="*/ 17032 h 17052"/>
              <a:gd name="T36" fmla="*/ 5212 w 14460"/>
              <a:gd name="T37" fmla="*/ 17051 h 17052"/>
              <a:gd name="T38" fmla="*/ 3596 w 14460"/>
              <a:gd name="T39" fmla="*/ 11132 h 17052"/>
              <a:gd name="T40" fmla="*/ 5315 w 14460"/>
              <a:gd name="T41" fmla="*/ 6334 h 17052"/>
              <a:gd name="T42" fmla="*/ 9131 w 14460"/>
              <a:gd name="T43" fmla="*/ 3882 h 17052"/>
              <a:gd name="T44" fmla="*/ 5700 w 14460"/>
              <a:gd name="T45" fmla="*/ 11113 h 17052"/>
              <a:gd name="T46" fmla="*/ 7755 w 14460"/>
              <a:gd name="T47" fmla="*/ 17051 h 17052"/>
              <a:gd name="T48" fmla="*/ 8994 w 14460"/>
              <a:gd name="T49" fmla="*/ 17051 h 17052"/>
              <a:gd name="T50" fmla="*/ 6554 w 14460"/>
              <a:gd name="T51" fmla="*/ 11113 h 17052"/>
              <a:gd name="T52" fmla="*/ 11662 w 14460"/>
              <a:gd name="T53" fmla="*/ 3753 h 17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60" h="17052">
                <a:moveTo>
                  <a:pt x="854" y="11113"/>
                </a:moveTo>
                <a:cubicBezTo>
                  <a:pt x="854" y="5285"/>
                  <a:pt x="5121" y="890"/>
                  <a:pt x="10779" y="890"/>
                </a:cubicBezTo>
                <a:cubicBezTo>
                  <a:pt x="12114" y="890"/>
                  <a:pt x="13352" y="1139"/>
                  <a:pt x="14460" y="1601"/>
                </a:cubicBezTo>
                <a:cubicBezTo>
                  <a:pt x="14460" y="111"/>
                  <a:pt x="14460" y="111"/>
                  <a:pt x="14460" y="111"/>
                </a:cubicBezTo>
                <a:cubicBezTo>
                  <a:pt x="13980" y="47"/>
                  <a:pt x="13488" y="15"/>
                  <a:pt x="12988" y="15"/>
                </a:cubicBezTo>
                <a:cubicBezTo>
                  <a:pt x="12891" y="18"/>
                  <a:pt x="12725" y="14"/>
                  <a:pt x="12536" y="12"/>
                </a:cubicBezTo>
                <a:cubicBezTo>
                  <a:pt x="11600" y="4"/>
                  <a:pt x="10656" y="0"/>
                  <a:pt x="10268" y="49"/>
                </a:cubicBezTo>
                <a:cubicBezTo>
                  <a:pt x="4379" y="305"/>
                  <a:pt x="0" y="4974"/>
                  <a:pt x="0" y="11113"/>
                </a:cubicBezTo>
                <a:cubicBezTo>
                  <a:pt x="0" y="13313"/>
                  <a:pt x="605" y="15344"/>
                  <a:pt x="1661" y="17052"/>
                </a:cubicBezTo>
                <a:cubicBezTo>
                  <a:pt x="2686" y="17051"/>
                  <a:pt x="2686" y="17051"/>
                  <a:pt x="2686" y="17051"/>
                </a:cubicBezTo>
                <a:cubicBezTo>
                  <a:pt x="1528" y="15386"/>
                  <a:pt x="854" y="13343"/>
                  <a:pt x="854" y="11113"/>
                </a:cubicBezTo>
                <a:moveTo>
                  <a:pt x="11662" y="3753"/>
                </a:moveTo>
                <a:cubicBezTo>
                  <a:pt x="12713" y="3877"/>
                  <a:pt x="13659" y="4225"/>
                  <a:pt x="14460" y="4783"/>
                </a:cubicBezTo>
                <a:cubicBezTo>
                  <a:pt x="14460" y="3772"/>
                  <a:pt x="14460" y="3772"/>
                  <a:pt x="14460" y="3772"/>
                </a:cubicBezTo>
                <a:cubicBezTo>
                  <a:pt x="13397" y="3163"/>
                  <a:pt x="12151" y="2847"/>
                  <a:pt x="10779" y="2847"/>
                </a:cubicBezTo>
                <a:cubicBezTo>
                  <a:pt x="8295" y="2847"/>
                  <a:pt x="6174" y="3870"/>
                  <a:pt x="4645" y="5805"/>
                </a:cubicBezTo>
                <a:cubicBezTo>
                  <a:pt x="3471" y="7290"/>
                  <a:pt x="2742" y="9332"/>
                  <a:pt x="2742" y="11132"/>
                </a:cubicBezTo>
                <a:cubicBezTo>
                  <a:pt x="2742" y="13350"/>
                  <a:pt x="3265" y="15356"/>
                  <a:pt x="4199" y="17032"/>
                </a:cubicBezTo>
                <a:cubicBezTo>
                  <a:pt x="5212" y="17051"/>
                  <a:pt x="5212" y="17051"/>
                  <a:pt x="5212" y="17051"/>
                </a:cubicBezTo>
                <a:cubicBezTo>
                  <a:pt x="4181" y="15414"/>
                  <a:pt x="3596" y="13392"/>
                  <a:pt x="3596" y="11132"/>
                </a:cubicBezTo>
                <a:cubicBezTo>
                  <a:pt x="3596" y="9515"/>
                  <a:pt x="4254" y="7676"/>
                  <a:pt x="5315" y="6334"/>
                </a:cubicBezTo>
                <a:cubicBezTo>
                  <a:pt x="6324" y="5057"/>
                  <a:pt x="7624" y="4227"/>
                  <a:pt x="9131" y="3882"/>
                </a:cubicBezTo>
                <a:cubicBezTo>
                  <a:pt x="6990" y="5286"/>
                  <a:pt x="5700" y="7900"/>
                  <a:pt x="5700" y="11113"/>
                </a:cubicBezTo>
                <a:cubicBezTo>
                  <a:pt x="5700" y="13535"/>
                  <a:pt x="6456" y="15594"/>
                  <a:pt x="7755" y="17051"/>
                </a:cubicBezTo>
                <a:cubicBezTo>
                  <a:pt x="8994" y="17051"/>
                  <a:pt x="8994" y="17051"/>
                  <a:pt x="8994" y="17051"/>
                </a:cubicBezTo>
                <a:cubicBezTo>
                  <a:pt x="7468" y="15744"/>
                  <a:pt x="6554" y="13651"/>
                  <a:pt x="6554" y="11113"/>
                </a:cubicBezTo>
                <a:cubicBezTo>
                  <a:pt x="6554" y="7274"/>
                  <a:pt x="8557" y="4393"/>
                  <a:pt x="11662" y="375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t>Date</a:t>
            </a:r>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B75849A-DCBB-42F1-AFA6-094BC757D811}" type="slidenum">
              <a:rPr lang="en-GB" smtClean="0"/>
              <a:pPr/>
              <a:t>‹#›</a:t>
            </a:fld>
            <a:endParaRPr lang="en-GB"/>
          </a:p>
        </p:txBody>
      </p:sp>
      <p:grpSp>
        <p:nvGrpSpPr>
          <p:cNvPr id="18" name="Group 17"/>
          <p:cNvGrpSpPr>
            <a:grpSpLocks noChangeAspect="1"/>
          </p:cNvGrpSpPr>
          <p:nvPr userDrawn="1"/>
        </p:nvGrpSpPr>
        <p:grpSpPr>
          <a:xfrm>
            <a:off x="431006" y="6329881"/>
            <a:ext cx="1476000" cy="196205"/>
            <a:chOff x="6905625" y="4194175"/>
            <a:chExt cx="3152775" cy="419100"/>
          </a:xfrm>
          <a:solidFill>
            <a:schemeClr val="bg1"/>
          </a:solidFill>
        </p:grpSpPr>
        <p:sp>
          <p:nvSpPr>
            <p:cNvPr id="1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8" name="Straight Connector 27"/>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5"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Tree>
    <p:extLst>
      <p:ext uri="{BB962C8B-B14F-4D97-AF65-F5344CB8AC3E}">
        <p14:creationId xmlns:p14="http://schemas.microsoft.com/office/powerpoint/2010/main" val="214582045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tx2"/>
        </a:solidFill>
        <a:effectLst/>
      </p:bgPr>
    </p:bg>
    <p:spTree>
      <p:nvGrpSpPr>
        <p:cNvPr id="1" name=""/>
        <p:cNvGrpSpPr/>
        <p:nvPr/>
      </p:nvGrpSpPr>
      <p:grpSpPr>
        <a:xfrm>
          <a:off x="0" y="0"/>
          <a:ext cx="0" cy="0"/>
          <a:chOff x="0" y="0"/>
          <a:chExt cx="0" cy="0"/>
        </a:xfrm>
      </p:grpSpPr>
      <p:sp>
        <p:nvSpPr>
          <p:cNvPr id="33" name="Freeform 5"/>
          <p:cNvSpPr>
            <a:spLocks noEditPoints="1"/>
          </p:cNvSpPr>
          <p:nvPr userDrawn="1"/>
        </p:nvSpPr>
        <p:spPr bwMode="auto">
          <a:xfrm>
            <a:off x="6735763" y="420688"/>
            <a:ext cx="5459412" cy="6438900"/>
          </a:xfrm>
          <a:custGeom>
            <a:avLst/>
            <a:gdLst>
              <a:gd name="T0" fmla="*/ 854 w 14460"/>
              <a:gd name="T1" fmla="*/ 11113 h 17052"/>
              <a:gd name="T2" fmla="*/ 10779 w 14460"/>
              <a:gd name="T3" fmla="*/ 890 h 17052"/>
              <a:gd name="T4" fmla="*/ 14460 w 14460"/>
              <a:gd name="T5" fmla="*/ 1601 h 17052"/>
              <a:gd name="T6" fmla="*/ 14460 w 14460"/>
              <a:gd name="T7" fmla="*/ 111 h 17052"/>
              <a:gd name="T8" fmla="*/ 12988 w 14460"/>
              <a:gd name="T9" fmla="*/ 15 h 17052"/>
              <a:gd name="T10" fmla="*/ 12536 w 14460"/>
              <a:gd name="T11" fmla="*/ 12 h 17052"/>
              <a:gd name="T12" fmla="*/ 10268 w 14460"/>
              <a:gd name="T13" fmla="*/ 49 h 17052"/>
              <a:gd name="T14" fmla="*/ 0 w 14460"/>
              <a:gd name="T15" fmla="*/ 11113 h 17052"/>
              <a:gd name="T16" fmla="*/ 1661 w 14460"/>
              <a:gd name="T17" fmla="*/ 17052 h 17052"/>
              <a:gd name="T18" fmla="*/ 2686 w 14460"/>
              <a:gd name="T19" fmla="*/ 17051 h 17052"/>
              <a:gd name="T20" fmla="*/ 854 w 14460"/>
              <a:gd name="T21" fmla="*/ 11113 h 17052"/>
              <a:gd name="T22" fmla="*/ 11662 w 14460"/>
              <a:gd name="T23" fmla="*/ 3753 h 17052"/>
              <a:gd name="T24" fmla="*/ 14460 w 14460"/>
              <a:gd name="T25" fmla="*/ 4783 h 17052"/>
              <a:gd name="T26" fmla="*/ 14460 w 14460"/>
              <a:gd name="T27" fmla="*/ 3772 h 17052"/>
              <a:gd name="T28" fmla="*/ 10779 w 14460"/>
              <a:gd name="T29" fmla="*/ 2847 h 17052"/>
              <a:gd name="T30" fmla="*/ 4645 w 14460"/>
              <a:gd name="T31" fmla="*/ 5805 h 17052"/>
              <a:gd name="T32" fmla="*/ 2742 w 14460"/>
              <a:gd name="T33" fmla="*/ 11132 h 17052"/>
              <a:gd name="T34" fmla="*/ 4199 w 14460"/>
              <a:gd name="T35" fmla="*/ 17032 h 17052"/>
              <a:gd name="T36" fmla="*/ 5212 w 14460"/>
              <a:gd name="T37" fmla="*/ 17051 h 17052"/>
              <a:gd name="T38" fmla="*/ 3596 w 14460"/>
              <a:gd name="T39" fmla="*/ 11132 h 17052"/>
              <a:gd name="T40" fmla="*/ 5315 w 14460"/>
              <a:gd name="T41" fmla="*/ 6334 h 17052"/>
              <a:gd name="T42" fmla="*/ 9131 w 14460"/>
              <a:gd name="T43" fmla="*/ 3882 h 17052"/>
              <a:gd name="T44" fmla="*/ 5700 w 14460"/>
              <a:gd name="T45" fmla="*/ 11113 h 17052"/>
              <a:gd name="T46" fmla="*/ 7755 w 14460"/>
              <a:gd name="T47" fmla="*/ 17051 h 17052"/>
              <a:gd name="T48" fmla="*/ 8994 w 14460"/>
              <a:gd name="T49" fmla="*/ 17051 h 17052"/>
              <a:gd name="T50" fmla="*/ 6554 w 14460"/>
              <a:gd name="T51" fmla="*/ 11113 h 17052"/>
              <a:gd name="T52" fmla="*/ 11662 w 14460"/>
              <a:gd name="T53" fmla="*/ 3753 h 17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60" h="17052">
                <a:moveTo>
                  <a:pt x="854" y="11113"/>
                </a:moveTo>
                <a:cubicBezTo>
                  <a:pt x="854" y="5285"/>
                  <a:pt x="5121" y="890"/>
                  <a:pt x="10779" y="890"/>
                </a:cubicBezTo>
                <a:cubicBezTo>
                  <a:pt x="12114" y="890"/>
                  <a:pt x="13352" y="1139"/>
                  <a:pt x="14460" y="1601"/>
                </a:cubicBezTo>
                <a:cubicBezTo>
                  <a:pt x="14460" y="111"/>
                  <a:pt x="14460" y="111"/>
                  <a:pt x="14460" y="111"/>
                </a:cubicBezTo>
                <a:cubicBezTo>
                  <a:pt x="13980" y="47"/>
                  <a:pt x="13488" y="15"/>
                  <a:pt x="12988" y="15"/>
                </a:cubicBezTo>
                <a:cubicBezTo>
                  <a:pt x="12891" y="18"/>
                  <a:pt x="12725" y="14"/>
                  <a:pt x="12536" y="12"/>
                </a:cubicBezTo>
                <a:cubicBezTo>
                  <a:pt x="11600" y="4"/>
                  <a:pt x="10656" y="0"/>
                  <a:pt x="10268" y="49"/>
                </a:cubicBezTo>
                <a:cubicBezTo>
                  <a:pt x="4379" y="305"/>
                  <a:pt x="0" y="4974"/>
                  <a:pt x="0" y="11113"/>
                </a:cubicBezTo>
                <a:cubicBezTo>
                  <a:pt x="0" y="13313"/>
                  <a:pt x="605" y="15344"/>
                  <a:pt x="1661" y="17052"/>
                </a:cubicBezTo>
                <a:cubicBezTo>
                  <a:pt x="2686" y="17051"/>
                  <a:pt x="2686" y="17051"/>
                  <a:pt x="2686" y="17051"/>
                </a:cubicBezTo>
                <a:cubicBezTo>
                  <a:pt x="1528" y="15386"/>
                  <a:pt x="854" y="13343"/>
                  <a:pt x="854" y="11113"/>
                </a:cubicBezTo>
                <a:moveTo>
                  <a:pt x="11662" y="3753"/>
                </a:moveTo>
                <a:cubicBezTo>
                  <a:pt x="12713" y="3877"/>
                  <a:pt x="13659" y="4225"/>
                  <a:pt x="14460" y="4783"/>
                </a:cubicBezTo>
                <a:cubicBezTo>
                  <a:pt x="14460" y="3772"/>
                  <a:pt x="14460" y="3772"/>
                  <a:pt x="14460" y="3772"/>
                </a:cubicBezTo>
                <a:cubicBezTo>
                  <a:pt x="13397" y="3163"/>
                  <a:pt x="12151" y="2847"/>
                  <a:pt x="10779" y="2847"/>
                </a:cubicBezTo>
                <a:cubicBezTo>
                  <a:pt x="8295" y="2847"/>
                  <a:pt x="6174" y="3870"/>
                  <a:pt x="4645" y="5805"/>
                </a:cubicBezTo>
                <a:cubicBezTo>
                  <a:pt x="3471" y="7290"/>
                  <a:pt x="2742" y="9332"/>
                  <a:pt x="2742" y="11132"/>
                </a:cubicBezTo>
                <a:cubicBezTo>
                  <a:pt x="2742" y="13350"/>
                  <a:pt x="3265" y="15356"/>
                  <a:pt x="4199" y="17032"/>
                </a:cubicBezTo>
                <a:cubicBezTo>
                  <a:pt x="5212" y="17051"/>
                  <a:pt x="5212" y="17051"/>
                  <a:pt x="5212" y="17051"/>
                </a:cubicBezTo>
                <a:cubicBezTo>
                  <a:pt x="4181" y="15414"/>
                  <a:pt x="3596" y="13392"/>
                  <a:pt x="3596" y="11132"/>
                </a:cubicBezTo>
                <a:cubicBezTo>
                  <a:pt x="3596" y="9515"/>
                  <a:pt x="4254" y="7676"/>
                  <a:pt x="5315" y="6334"/>
                </a:cubicBezTo>
                <a:cubicBezTo>
                  <a:pt x="6324" y="5057"/>
                  <a:pt x="7624" y="4227"/>
                  <a:pt x="9131" y="3882"/>
                </a:cubicBezTo>
                <a:cubicBezTo>
                  <a:pt x="6990" y="5286"/>
                  <a:pt x="5700" y="7900"/>
                  <a:pt x="5700" y="11113"/>
                </a:cubicBezTo>
                <a:cubicBezTo>
                  <a:pt x="5700" y="13535"/>
                  <a:pt x="6456" y="15594"/>
                  <a:pt x="7755" y="17051"/>
                </a:cubicBezTo>
                <a:cubicBezTo>
                  <a:pt x="8994" y="17051"/>
                  <a:pt x="8994" y="17051"/>
                  <a:pt x="8994" y="17051"/>
                </a:cubicBezTo>
                <a:cubicBezTo>
                  <a:pt x="7468" y="15744"/>
                  <a:pt x="6554" y="13651"/>
                  <a:pt x="6554" y="11113"/>
                </a:cubicBezTo>
                <a:cubicBezTo>
                  <a:pt x="6554" y="7274"/>
                  <a:pt x="8557" y="4393"/>
                  <a:pt x="11662" y="3753"/>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t>Date</a:t>
            </a:r>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B75849A-DCBB-42F1-AFA6-094BC757D811}" type="slidenum">
              <a:rPr lang="en-GB" smtClean="0"/>
              <a:pPr/>
              <a:t>‹#›</a:t>
            </a:fld>
            <a:endParaRPr lang="en-GB"/>
          </a:p>
        </p:txBody>
      </p:sp>
      <p:grpSp>
        <p:nvGrpSpPr>
          <p:cNvPr id="18" name="Group 17"/>
          <p:cNvGrpSpPr>
            <a:grpSpLocks noChangeAspect="1"/>
          </p:cNvGrpSpPr>
          <p:nvPr userDrawn="1"/>
        </p:nvGrpSpPr>
        <p:grpSpPr>
          <a:xfrm>
            <a:off x="431006" y="6329881"/>
            <a:ext cx="1476000" cy="196205"/>
            <a:chOff x="6905625" y="4194175"/>
            <a:chExt cx="3152775" cy="419100"/>
          </a:xfrm>
          <a:solidFill>
            <a:schemeClr val="bg1"/>
          </a:solidFill>
        </p:grpSpPr>
        <p:sp>
          <p:nvSpPr>
            <p:cNvPr id="1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8" name="Straight Connector 27"/>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5"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Tree>
    <p:extLst>
      <p:ext uri="{BB962C8B-B14F-4D97-AF65-F5344CB8AC3E}">
        <p14:creationId xmlns:p14="http://schemas.microsoft.com/office/powerpoint/2010/main" val="365147739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38150" y="1495427"/>
            <a:ext cx="8286750" cy="2860674"/>
          </a:xfrm>
        </p:spPr>
        <p:txBody>
          <a:bodyPr numCol="3" spcCol="360000"/>
          <a:lstStyle>
            <a:lvl1pPr marL="342900" indent="-342900">
              <a:spcBef>
                <a:spcPts val="1200"/>
              </a:spcBef>
              <a:buFont typeface="+mj-lt"/>
              <a:buAutoNum type="arabicPeriod"/>
              <a:defRPr sz="1400">
                <a:latin typeface="+mn-lt"/>
              </a:defRPr>
            </a:lvl1pPr>
            <a:lvl2pPr marL="355600" indent="0">
              <a:lnSpc>
                <a:spcPct val="100000"/>
              </a:lnSpc>
              <a:spcBef>
                <a:spcPts val="0"/>
              </a:spcBef>
              <a:defRPr sz="1400"/>
            </a:lvl2pPr>
            <a:lvl3pPr marL="536575" indent="-180975">
              <a:defRPr/>
            </a:lvl3pPr>
            <a:lvl4pPr marL="717550" indent="-180975">
              <a:defRPr/>
            </a:lvl4pPr>
            <a:lvl5pPr marL="898525"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78523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279757886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38150" y="1495426"/>
            <a:ext cx="9094733" cy="4089399"/>
          </a:xfrm>
        </p:spPr>
        <p:txBody>
          <a:bodyPr numCol="2" spcCol="360000"/>
          <a:lstStyle>
            <a:lvl1pPr marL="179388" indent="-179388">
              <a:spcBef>
                <a:spcPts val="1500"/>
              </a:spcBef>
              <a:buFont typeface="Arial" panose="020B0604020202020204" pitchFamily="34" charset="0"/>
              <a:buChar char="•"/>
              <a:defRPr/>
            </a:lvl1pPr>
            <a:lvl2pPr marL="357188" indent="-177800">
              <a:buFont typeface="Arial" panose="020B0604020202020204" pitchFamily="34" charset="0"/>
              <a:buChar char="•"/>
              <a:defRPr/>
            </a:lvl2pPr>
            <a:lvl3pPr marL="538163" indent="-180975">
              <a:defRPr/>
            </a:lvl3pPr>
            <a:lvl4pPr marL="714375" indent="-177800">
              <a:defRPr/>
            </a:lvl4pPr>
            <a:lvl5pPr marL="890588"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160021529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graphic plus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253405" y="1495426"/>
            <a:ext cx="7522511" cy="4089399"/>
          </a:xfrm>
        </p:spPr>
        <p:txBody>
          <a:bodyPr numCol="2"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88834129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r>
              <a:rPr lang="en-US" smtClean="0">
                <a:solidFill>
                  <a:srgbClr val="7A7D81"/>
                </a:solidFill>
              </a:rPr>
              <a:t>Date</a:t>
            </a:r>
            <a:endParaRPr lang="en-GB">
              <a:solidFill>
                <a:srgbClr val="7A7D81"/>
              </a:solidFill>
            </a:endParaRPr>
          </a:p>
        </p:txBody>
      </p:sp>
      <p:sp>
        <p:nvSpPr>
          <p:cNvPr id="6" name="Footer Placeholder 5"/>
          <p:cNvSpPr>
            <a:spLocks noGrp="1"/>
          </p:cNvSpPr>
          <p:nvPr>
            <p:ph type="ftr" sz="quarter" idx="11"/>
          </p:nvPr>
        </p:nvSpPr>
        <p:spPr/>
        <p:txBody>
          <a:bodyPr/>
          <a:lstStyle/>
          <a:p>
            <a:r>
              <a:rPr lang="en-GB" smtClean="0">
                <a:solidFill>
                  <a:srgbClr val="7A7D81"/>
                </a:solidFill>
              </a:rPr>
              <a:t>Document Title</a:t>
            </a:r>
            <a:endParaRPr lang="en-GB">
              <a:solidFill>
                <a:srgbClr val="7A7D81"/>
              </a:solidFill>
            </a:endParaRPr>
          </a:p>
        </p:txBody>
      </p:sp>
      <p:sp>
        <p:nvSpPr>
          <p:cNvPr id="7" name="Slide Number Placeholder 6"/>
          <p:cNvSpPr>
            <a:spLocks noGrp="1"/>
          </p:cNvSpPr>
          <p:nvPr>
            <p:ph type="sldNum" sz="quarter" idx="12"/>
          </p:nvPr>
        </p:nvSpPr>
        <p:spPr/>
        <p:txBody>
          <a:bodyPr/>
          <a:lstStyle/>
          <a:p>
            <a:fld id="{DB75849A-DCBB-42F1-AFA6-094BC757D811}" type="slidenum">
              <a:rPr lang="en-GB" smtClean="0">
                <a:solidFill>
                  <a:srgbClr val="7A7D81"/>
                </a:solidFill>
              </a:rPr>
              <a:pPr/>
              <a:t>‹#›</a:t>
            </a:fld>
            <a:endParaRPr lang="en-GB">
              <a:solidFill>
                <a:srgbClr val="7A7D81"/>
              </a:solidFill>
            </a:endParaRPr>
          </a:p>
        </p:txBody>
      </p:sp>
      <p:sp>
        <p:nvSpPr>
          <p:cNvPr id="10" name="Content Placeholder 9"/>
          <p:cNvSpPr>
            <a:spLocks noGrp="1"/>
          </p:cNvSpPr>
          <p:nvPr>
            <p:ph sz="quarter" idx="13"/>
          </p:nvPr>
        </p:nvSpPr>
        <p:spPr>
          <a:xfrm>
            <a:off x="438149" y="1496219"/>
            <a:ext cx="5596955" cy="4006056"/>
          </a:xfrm>
        </p:spPr>
        <p:txBody>
          <a:bodyPr/>
          <a:lstStyle>
            <a:lvl1pPr marL="182563" indent="-182563">
              <a:spcBef>
                <a:spcPts val="2400"/>
              </a:spcBef>
              <a:buFont typeface="Arial" panose="020B0604020202020204" pitchFamily="34" charset="0"/>
              <a:buChar char="•"/>
              <a:defRPr sz="2400" b="0"/>
            </a:lvl1pPr>
            <a:lvl2pPr marL="357188" indent="-182563">
              <a:buFont typeface="Arial" panose="020B0604020202020204" pitchFamily="34" charset="0"/>
              <a:buChar cha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4"/>
          </p:nvPr>
        </p:nvSpPr>
        <p:spPr>
          <a:xfrm>
            <a:off x="6169594" y="1496219"/>
            <a:ext cx="5596955" cy="4006056"/>
          </a:xfrm>
        </p:spPr>
        <p:txBody>
          <a:bodyPr/>
          <a:lstStyle>
            <a:lvl1pPr marL="182563" indent="-182563">
              <a:buFont typeface="Arial" panose="020B0604020202020204" pitchFamily="34" charset="0"/>
              <a:buChar char="•"/>
              <a:defRPr sz="2400" b="0"/>
            </a:lvl1pPr>
            <a:lvl2pPr marL="357188" indent="-174625">
              <a:buFont typeface="Arial" panose="020B0604020202020204" pitchFamily="34" charset="0"/>
              <a:buChar cha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5237769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r>
              <a:rPr lang="en-US" smtClean="0"/>
              <a:t>Date</a:t>
            </a:r>
            <a:endParaRPr lang="en-GB"/>
          </a:p>
        </p:txBody>
      </p:sp>
      <p:sp>
        <p:nvSpPr>
          <p:cNvPr id="6" name="Footer Placeholder 5"/>
          <p:cNvSpPr>
            <a:spLocks noGrp="1"/>
          </p:cNvSpPr>
          <p:nvPr>
            <p:ph type="ftr" sz="quarter" idx="11"/>
          </p:nvPr>
        </p:nvSpPr>
        <p:spPr/>
        <p:txBody>
          <a:bodyPr/>
          <a:lstStyle/>
          <a:p>
            <a:r>
              <a:rPr lang="en-GB" smtClean="0"/>
              <a:t>Document Title</a:t>
            </a:r>
            <a:endParaRPr lang="en-GB"/>
          </a:p>
        </p:txBody>
      </p:sp>
      <p:sp>
        <p:nvSpPr>
          <p:cNvPr id="7" name="Slide Number Placeholder 6"/>
          <p:cNvSpPr>
            <a:spLocks noGrp="1"/>
          </p:cNvSpPr>
          <p:nvPr>
            <p:ph type="sldNum" sz="quarter" idx="12"/>
          </p:nvPr>
        </p:nvSpPr>
        <p:spPr/>
        <p:txBody>
          <a:bodyPr/>
          <a:lstStyle/>
          <a:p>
            <a:fld id="{DB75849A-DCBB-42F1-AFA6-094BC757D811}" type="slidenum">
              <a:rPr lang="en-GB" smtClean="0"/>
              <a:t>‹#›</a:t>
            </a:fld>
            <a:endParaRPr lang="en-GB"/>
          </a:p>
        </p:txBody>
      </p:sp>
      <p:sp>
        <p:nvSpPr>
          <p:cNvPr id="10" name="Content Placeholder 9"/>
          <p:cNvSpPr>
            <a:spLocks noGrp="1"/>
          </p:cNvSpPr>
          <p:nvPr>
            <p:ph sz="quarter" idx="13"/>
          </p:nvPr>
        </p:nvSpPr>
        <p:spPr>
          <a:xfrm>
            <a:off x="438149" y="1496219"/>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4"/>
          </p:nvPr>
        </p:nvSpPr>
        <p:spPr>
          <a:xfrm>
            <a:off x="6169594" y="1496219"/>
            <a:ext cx="5596955" cy="349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628667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098315" y="6308726"/>
            <a:ext cx="4905442" cy="144000"/>
          </a:xfrm>
          <a:prstGeom prst="rect">
            <a:avLst/>
          </a:prstGeom>
        </p:spPr>
        <p:txBody>
          <a:bodyPr vert="horz" lIns="0" tIns="0" rIns="0" bIns="0" rtlCol="0" anchor="ctr">
            <a:noAutofit/>
          </a:bodyPr>
          <a:lstStyle>
            <a:lvl1pPr algn="r">
              <a:defRPr sz="900">
                <a:solidFill>
                  <a:schemeClr val="accent6"/>
                </a:solidFill>
              </a:defRPr>
            </a:lvl1pPr>
          </a:lstStyle>
          <a:p>
            <a:r>
              <a:rPr lang="en-GB" smtClean="0"/>
              <a:t>Document Title</a:t>
            </a:r>
            <a:endParaRPr lang="en-GB" dirty="0"/>
          </a:p>
        </p:txBody>
      </p:sp>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38150" y="1495426"/>
            <a:ext cx="11328400" cy="400684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a:t>
            </a:r>
          </a:p>
          <a:p>
            <a:pPr lvl="7"/>
            <a:r>
              <a:rPr lang="en-US" dirty="0" smtClean="0"/>
              <a:t>Eight</a:t>
            </a:r>
          </a:p>
          <a:p>
            <a:pPr lvl="8"/>
            <a:r>
              <a:rPr lang="en-US" dirty="0" smtClean="0"/>
              <a:t>nine</a:t>
            </a:r>
          </a:p>
        </p:txBody>
      </p:sp>
      <p:sp>
        <p:nvSpPr>
          <p:cNvPr id="4" name="Date Placeholder 3"/>
          <p:cNvSpPr>
            <a:spLocks noGrp="1"/>
          </p:cNvSpPr>
          <p:nvPr>
            <p:ph type="dt" sz="half" idx="2"/>
          </p:nvPr>
        </p:nvSpPr>
        <p:spPr>
          <a:xfrm>
            <a:off x="11027572" y="6308726"/>
            <a:ext cx="469108" cy="144000"/>
          </a:xfrm>
          <a:prstGeom prst="rect">
            <a:avLst/>
          </a:prstGeom>
        </p:spPr>
        <p:txBody>
          <a:bodyPr vert="horz" lIns="0" tIns="0" rIns="0" bIns="0" rtlCol="0" anchor="ctr">
            <a:noAutofit/>
          </a:bodyPr>
          <a:lstStyle>
            <a:lvl1pPr algn="r">
              <a:defRPr sz="900">
                <a:solidFill>
                  <a:schemeClr val="accent6"/>
                </a:solidFill>
              </a:defRPr>
            </a:lvl1pPr>
          </a:lstStyle>
          <a:p>
            <a:pPr algn="ctr"/>
            <a:r>
              <a:rPr lang="en-US" dirty="0" smtClean="0"/>
              <a:t>Date</a:t>
            </a:r>
            <a:endParaRPr lang="en-GB" dirty="0"/>
          </a:p>
        </p:txBody>
      </p:sp>
      <p:sp>
        <p:nvSpPr>
          <p:cNvPr id="6" name="Slide Number Placeholder 5"/>
          <p:cNvSpPr>
            <a:spLocks noGrp="1"/>
          </p:cNvSpPr>
          <p:nvPr>
            <p:ph type="sldNum" sz="quarter" idx="4"/>
          </p:nvPr>
        </p:nvSpPr>
        <p:spPr>
          <a:xfrm>
            <a:off x="11532394" y="6308726"/>
            <a:ext cx="243521" cy="144000"/>
          </a:xfrm>
          <a:prstGeom prst="rect">
            <a:avLst/>
          </a:prstGeom>
        </p:spPr>
        <p:txBody>
          <a:bodyPr vert="horz" lIns="0" tIns="0" rIns="0" bIns="0" rtlCol="0" anchor="ctr">
            <a:noAutofit/>
          </a:bodyPr>
          <a:lstStyle>
            <a:lvl1pPr algn="r">
              <a:defRPr sz="900">
                <a:solidFill>
                  <a:schemeClr val="accent6"/>
                </a:solidFill>
              </a:defRPr>
            </a:lvl1pPr>
          </a:lstStyle>
          <a:p>
            <a:fld id="{DB75849A-DCBB-42F1-AFA6-094BC757D811}" type="slidenum">
              <a:rPr lang="en-GB" smtClean="0"/>
              <a:pPr/>
              <a:t>‹#›</a:t>
            </a:fld>
            <a:endParaRPr lang="en-GB" dirty="0"/>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3" name="Group 22"/>
          <p:cNvGrpSpPr>
            <a:grpSpLocks noChangeAspect="1"/>
          </p:cNvGrpSpPr>
          <p:nvPr userDrawn="1"/>
        </p:nvGrpSpPr>
        <p:grpSpPr>
          <a:xfrm>
            <a:off x="431006" y="6329881"/>
            <a:ext cx="1476000" cy="196205"/>
            <a:chOff x="6905625" y="4194175"/>
            <a:chExt cx="3152775" cy="419100"/>
          </a:xfrm>
          <a:solidFill>
            <a:schemeClr val="accent5"/>
          </a:solidFill>
        </p:grpSpPr>
        <p:sp>
          <p:nvSpPr>
            <p:cNvPr id="14"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65" r:id="rId4"/>
    <p:sldLayoutId id="2147483650" r:id="rId5"/>
    <p:sldLayoutId id="2147483666" r:id="rId6"/>
    <p:sldLayoutId id="2147483667" r:id="rId7"/>
    <p:sldLayoutId id="2147483671" r:id="rId8"/>
    <p:sldLayoutId id="2147483652" r:id="rId9"/>
    <p:sldLayoutId id="2147483653" r:id="rId10"/>
    <p:sldLayoutId id="2147483654" r:id="rId11"/>
    <p:sldLayoutId id="2147483655" r:id="rId12"/>
    <p:sldLayoutId id="2147483668" r:id="rId13"/>
    <p:sldLayoutId id="2147483670" r:id="rId14"/>
  </p:sldLayoutIdLst>
  <p:timing>
    <p:tnLst>
      <p:par>
        <p:cTn xmlns:p14="http://schemas.microsoft.com/office/powerpoint/2010/main" id="1" dur="indefinite" restart="never" nodeType="tmRoot"/>
      </p:par>
    </p:tnLst>
  </p:timing>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 Type="http://schemas.openxmlformats.org/officeDocument/2006/relationships/slideLayout" Target="../slideLayouts/slideLayout1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png"/><Relationship Id="rId9" Type="http://schemas.openxmlformats.org/officeDocument/2006/relationships/image" Target="../media/image23.jpeg"/><Relationship Id="rId10" Type="http://schemas.openxmlformats.org/officeDocument/2006/relationships/image" Target="../media/image24.jpeg"/><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3.xml"/><Relationship Id="rId3"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94" y="0"/>
            <a:ext cx="12192000" cy="6858000"/>
          </a:xfrm>
        </p:spPr>
      </p:pic>
      <p:sp>
        <p:nvSpPr>
          <p:cNvPr id="5123" name="Title 1"/>
          <p:cNvSpPr>
            <a:spLocks noGrp="1"/>
          </p:cNvSpPr>
          <p:nvPr>
            <p:ph type="ctrTitle"/>
          </p:nvPr>
        </p:nvSpPr>
        <p:spPr/>
        <p:txBody>
          <a:bodyPr/>
          <a:lstStyle/>
          <a:p>
            <a:r>
              <a:rPr lang="en-GB" dirty="0"/>
              <a:t>Out of Home works for Food &amp; Soft Drinks brands</a:t>
            </a:r>
            <a:endParaRPr lang="en-GB" dirty="0" smtClean="0"/>
          </a:p>
        </p:txBody>
      </p:sp>
      <p:grpSp>
        <p:nvGrpSpPr>
          <p:cNvPr id="6" name="Group 5"/>
          <p:cNvGrpSpPr>
            <a:grpSpLocks noChangeAspect="1"/>
          </p:cNvGrpSpPr>
          <p:nvPr/>
        </p:nvGrpSpPr>
        <p:grpSpPr>
          <a:xfrm>
            <a:off x="438149" y="6230422"/>
            <a:ext cx="1476000" cy="196205"/>
            <a:chOff x="6905625" y="4194175"/>
            <a:chExt cx="3152775" cy="419100"/>
          </a:xfrm>
          <a:solidFill>
            <a:schemeClr val="bg1"/>
          </a:solidFill>
        </p:grpSpPr>
        <p:sp>
          <p:nvSpPr>
            <p:cNvPr id="7"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211005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Out of Home is the medium experienced most recently before shopping</a:t>
            </a:r>
          </a:p>
        </p:txBody>
      </p:sp>
      <p:sp>
        <p:nvSpPr>
          <p:cNvPr id="1028" name="Text Placeholder 5"/>
          <p:cNvSpPr>
            <a:spLocks noGrp="1"/>
          </p:cNvSpPr>
          <p:nvPr>
            <p:ph sz="quarter" idx="13"/>
          </p:nvPr>
        </p:nvSpPr>
        <p:spPr>
          <a:xfrm>
            <a:off x="438149" y="1496219"/>
            <a:ext cx="3741965" cy="4006056"/>
          </a:xfrm>
        </p:spPr>
        <p:txBody>
          <a:bodyPr/>
          <a:lstStyle/>
          <a:p>
            <a:r>
              <a:rPr lang="en-GB" dirty="0" smtClean="0"/>
              <a:t>Proximity and </a:t>
            </a:r>
            <a:r>
              <a:rPr lang="en-GB" dirty="0" err="1" smtClean="0"/>
              <a:t>recency</a:t>
            </a:r>
            <a:r>
              <a:rPr lang="en-GB" dirty="0" smtClean="0"/>
              <a:t> have an even greater influence on products such as fast food</a:t>
            </a:r>
          </a:p>
        </p:txBody>
      </p:sp>
      <p:graphicFrame>
        <p:nvGraphicFramePr>
          <p:cNvPr id="12" name="Chart 4"/>
          <p:cNvGraphicFramePr>
            <a:graphicFrameLocks noGrp="1"/>
          </p:cNvGraphicFramePr>
          <p:nvPr>
            <p:ph sz="quarter" idx="14"/>
            <p:extLst>
              <p:ext uri="{D42A27DB-BD31-4B8C-83A1-F6EECF244321}">
                <p14:modId xmlns:p14="http://schemas.microsoft.com/office/powerpoint/2010/main" val="1009527402"/>
              </p:ext>
            </p:extLst>
          </p:nvPr>
        </p:nvGraphicFramePr>
        <p:xfrm>
          <a:off x="4605339" y="1497013"/>
          <a:ext cx="7161212" cy="4005262"/>
        </p:xfrm>
        <a:graphic>
          <a:graphicData uri="http://schemas.openxmlformats.org/drawingml/2006/chart">
            <c:chart xmlns:c="http://schemas.openxmlformats.org/drawingml/2006/chart" xmlns:r="http://schemas.openxmlformats.org/officeDocument/2006/relationships" r:id="rId2"/>
          </a:graphicData>
        </a:graphic>
      </p:graphicFrame>
      <p:sp>
        <p:nvSpPr>
          <p:cNvPr id="1029" name="TextBox 5"/>
          <p:cNvSpPr txBox="1">
            <a:spLocks noChangeArrowheads="1"/>
          </p:cNvSpPr>
          <p:nvPr/>
        </p:nvSpPr>
        <p:spPr bwMode="auto">
          <a:xfrm>
            <a:off x="438149" y="5584825"/>
            <a:ext cx="8930425"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‘Last Window of Influence’ study, recalled advertising in last 30 minutes / Index Base All Shoppers</a:t>
            </a:r>
          </a:p>
        </p:txBody>
      </p:sp>
      <p:sp>
        <p:nvSpPr>
          <p:cNvPr id="3" name="TextBox 2"/>
          <p:cNvSpPr txBox="1"/>
          <p:nvPr/>
        </p:nvSpPr>
        <p:spPr>
          <a:xfrm>
            <a:off x="4605339" y="1289045"/>
            <a:ext cx="672250" cy="230832"/>
          </a:xfrm>
          <a:prstGeom prst="rect">
            <a:avLst/>
          </a:prstGeom>
          <a:noFill/>
        </p:spPr>
        <p:txBody>
          <a:bodyPr wrap="square" rtlCol="0">
            <a:spAutoFit/>
          </a:bodyPr>
          <a:lstStyle/>
          <a:p>
            <a:r>
              <a:rPr lang="en-GB" sz="900" dirty="0" smtClean="0"/>
              <a:t>Index</a:t>
            </a:r>
            <a:endParaRPr lang="en-GB" sz="900" dirty="0"/>
          </a:p>
        </p:txBody>
      </p:sp>
    </p:spTree>
    <p:extLst>
      <p:ext uri="{BB962C8B-B14F-4D97-AF65-F5344CB8AC3E}">
        <p14:creationId xmlns:p14="http://schemas.microsoft.com/office/powerpoint/2010/main" val="37073417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Box 5"/>
          <p:cNvSpPr txBox="1">
            <a:spLocks noChangeArrowheads="1"/>
          </p:cNvSpPr>
          <p:nvPr/>
        </p:nvSpPr>
        <p:spPr bwMode="auto">
          <a:xfrm>
            <a:off x="438150" y="5584825"/>
            <a:ext cx="10207108"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Sample Set: All FMCG Results Vault studies with measured Outdoor RROI</a:t>
            </a:r>
          </a:p>
        </p:txBody>
      </p:sp>
      <p:sp>
        <p:nvSpPr>
          <p:cNvPr id="4" name="Title 3"/>
          <p:cNvSpPr>
            <a:spLocks noGrp="1"/>
          </p:cNvSpPr>
          <p:nvPr>
            <p:ph type="title"/>
          </p:nvPr>
        </p:nvSpPr>
        <p:spPr/>
        <p:txBody>
          <a:bodyPr/>
          <a:lstStyle/>
          <a:p>
            <a:r>
              <a:rPr lang="en-GB" smtClean="0"/>
              <a:t>If production costs are included, OOH is the most efficient medium for FMCG brands</a:t>
            </a:r>
            <a:br>
              <a:rPr lang="en-GB" smtClean="0"/>
            </a:br>
            <a:endParaRPr lang="en-GB" dirty="0"/>
          </a:p>
        </p:txBody>
      </p:sp>
      <p:sp>
        <p:nvSpPr>
          <p:cNvPr id="11" name="Text Placeholder 5"/>
          <p:cNvSpPr txBox="1">
            <a:spLocks/>
          </p:cNvSpPr>
          <p:nvPr/>
        </p:nvSpPr>
        <p:spPr bwMode="auto">
          <a:xfrm>
            <a:off x="438151" y="1296988"/>
            <a:ext cx="6839728"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sz="1600" b="1" dirty="0">
                <a:latin typeface="Arial" pitchFamily="34" charset="0"/>
                <a:cs typeface="Arial" pitchFamily="34" charset="0"/>
                <a:sym typeface="Trebuchet MS" pitchFamily="34" charset="0"/>
              </a:rPr>
              <a:t>Revenue return on investment, all media, FMCG</a:t>
            </a:r>
          </a:p>
        </p:txBody>
      </p:sp>
      <p:graphicFrame>
        <p:nvGraphicFramePr>
          <p:cNvPr id="12" name="Content Placeholder 9"/>
          <p:cNvGraphicFramePr>
            <a:graphicFrameLocks noGrp="1"/>
          </p:cNvGraphicFramePr>
          <p:nvPr>
            <p:ph idx="1"/>
            <p:extLst>
              <p:ext uri="{D42A27DB-BD31-4B8C-83A1-F6EECF244321}">
                <p14:modId xmlns:p14="http://schemas.microsoft.com/office/powerpoint/2010/main" val="2029920319"/>
              </p:ext>
            </p:extLst>
          </p:nvPr>
        </p:nvGraphicFramePr>
        <p:xfrm>
          <a:off x="438150" y="1763486"/>
          <a:ext cx="11328400" cy="37387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61314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Out of Home is a key medium for Food &amp; Soft Drink brands</a:t>
            </a:r>
            <a:br>
              <a:rPr lang="en-GB" smtClean="0"/>
            </a:b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9104256"/>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32581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Leading Food &amp; Soft Drink brands trust Out of Home</a:t>
            </a:r>
            <a:br>
              <a:rPr lang="en-GB" smtClean="0"/>
            </a:br>
            <a:endParaRPr lang="en-GB" dirty="0"/>
          </a:p>
        </p:txBody>
      </p:sp>
      <p:grpSp>
        <p:nvGrpSpPr>
          <p:cNvPr id="23" name="Group 22"/>
          <p:cNvGrpSpPr/>
          <p:nvPr/>
        </p:nvGrpSpPr>
        <p:grpSpPr>
          <a:xfrm>
            <a:off x="424792" y="1296987"/>
            <a:ext cx="11341757" cy="4371975"/>
            <a:chOff x="424793" y="1296987"/>
            <a:chExt cx="7860226" cy="4371975"/>
          </a:xfrm>
        </p:grpSpPr>
        <p:sp>
          <p:nvSpPr>
            <p:cNvPr id="35" name="Rectangle 34"/>
            <p:cNvSpPr/>
            <p:nvPr/>
          </p:nvSpPr>
          <p:spPr>
            <a:xfrm>
              <a:off x="424793" y="129698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en-GB" sz="1600" dirty="0" smtClean="0">
                <a:solidFill>
                  <a:schemeClr val="tx1"/>
                </a:solidFill>
              </a:endParaRPr>
            </a:p>
            <a:p>
              <a:pPr algn="ctr"/>
              <a:endParaRPr lang="en-GB" sz="1600" dirty="0">
                <a:solidFill>
                  <a:schemeClr val="tx1"/>
                </a:solidFill>
              </a:endParaRPr>
            </a:p>
            <a:p>
              <a:pPr algn="ctr"/>
              <a:endParaRPr lang="en-GB" sz="1600" dirty="0" smtClean="0">
                <a:solidFill>
                  <a:schemeClr val="tx1"/>
                </a:solidFill>
              </a:endParaRPr>
            </a:p>
            <a:p>
              <a:pPr algn="ctr"/>
              <a:r>
                <a:rPr lang="en-GB" sz="1600" b="1" dirty="0" smtClean="0">
                  <a:solidFill>
                    <a:schemeClr val="tx1"/>
                  </a:solidFill>
                </a:rPr>
                <a:t>£8.8m</a:t>
              </a:r>
              <a:endParaRPr lang="en-GB" sz="1600" b="1" dirty="0">
                <a:solidFill>
                  <a:schemeClr val="tx1"/>
                </a:solidFill>
              </a:endParaRPr>
            </a:p>
          </p:txBody>
        </p:sp>
        <p:sp>
          <p:nvSpPr>
            <p:cNvPr id="36" name="Rectangle 35"/>
            <p:cNvSpPr/>
            <p:nvPr/>
          </p:nvSpPr>
          <p:spPr>
            <a:xfrm>
              <a:off x="1996838" y="129698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en-GB" sz="1600" b="1" dirty="0" smtClean="0">
                  <a:solidFill>
                    <a:schemeClr val="tx1"/>
                  </a:solidFill>
                </a:rPr>
                <a:t>EE</a:t>
              </a: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£5.5m</a:t>
              </a:r>
              <a:endParaRPr lang="en-GB" sz="1600" b="1" dirty="0">
                <a:solidFill>
                  <a:schemeClr val="tx1"/>
                </a:solidFill>
              </a:endParaRPr>
            </a:p>
          </p:txBody>
        </p:sp>
        <p:sp>
          <p:nvSpPr>
            <p:cNvPr id="37" name="Rectangle 36"/>
            <p:cNvSpPr/>
            <p:nvPr/>
          </p:nvSpPr>
          <p:spPr>
            <a:xfrm>
              <a:off x="3568883" y="129698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£4.5m</a:t>
              </a:r>
              <a:endParaRPr lang="en-GB" sz="1600" b="1" dirty="0">
                <a:solidFill>
                  <a:schemeClr val="tx1"/>
                </a:solidFill>
              </a:endParaRPr>
            </a:p>
          </p:txBody>
        </p:sp>
        <p:sp>
          <p:nvSpPr>
            <p:cNvPr id="38" name="Rectangle 37"/>
            <p:cNvSpPr/>
            <p:nvPr/>
          </p:nvSpPr>
          <p:spPr>
            <a:xfrm>
              <a:off x="5140929" y="129698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en-GB" sz="1600" b="1" dirty="0" smtClean="0">
                <a:solidFill>
                  <a:schemeClr val="tx1"/>
                </a:solidFill>
              </a:endParaRPr>
            </a:p>
            <a:p>
              <a:pPr algn="ctr"/>
              <a:endParaRPr lang="en-GB" sz="1600" dirty="0" smtClean="0">
                <a:solidFill>
                  <a:schemeClr val="tx1"/>
                </a:solidFill>
              </a:endParaRPr>
            </a:p>
            <a:p>
              <a:pPr algn="ctr"/>
              <a:endParaRPr lang="en-GB" sz="1600" dirty="0">
                <a:solidFill>
                  <a:schemeClr val="tx1"/>
                </a:solidFill>
              </a:endParaRPr>
            </a:p>
            <a:p>
              <a:pPr algn="ctr"/>
              <a:r>
                <a:rPr lang="en-GB" sz="1600" b="1" dirty="0" smtClean="0">
                  <a:solidFill>
                    <a:schemeClr val="tx1"/>
                  </a:solidFill>
                </a:rPr>
                <a:t>£4.1m</a:t>
              </a:r>
              <a:endParaRPr lang="en-GB" sz="1600" b="1" dirty="0">
                <a:solidFill>
                  <a:schemeClr val="tx1"/>
                </a:solidFill>
              </a:endParaRPr>
            </a:p>
          </p:txBody>
        </p:sp>
        <p:sp>
          <p:nvSpPr>
            <p:cNvPr id="39" name="Rectangle 38"/>
            <p:cNvSpPr/>
            <p:nvPr/>
          </p:nvSpPr>
          <p:spPr>
            <a:xfrm>
              <a:off x="6712974" y="129698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£3.8m</a:t>
              </a:r>
              <a:endParaRPr lang="en-GB" sz="1600" b="1" dirty="0">
                <a:solidFill>
                  <a:schemeClr val="tx1"/>
                </a:solidFill>
              </a:endParaRPr>
            </a:p>
          </p:txBody>
        </p:sp>
        <p:sp>
          <p:nvSpPr>
            <p:cNvPr id="40" name="Rectangle 39"/>
            <p:cNvSpPr/>
            <p:nvPr/>
          </p:nvSpPr>
          <p:spPr>
            <a:xfrm>
              <a:off x="424793" y="2754312"/>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en-GB" sz="1600" dirty="0" smtClean="0">
                  <a:solidFill>
                    <a:schemeClr val="tx1"/>
                  </a:solidFill>
                </a:rPr>
                <a:t>  </a:t>
              </a: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£3.4m</a:t>
              </a:r>
              <a:endParaRPr lang="en-GB" sz="1600" b="1" dirty="0">
                <a:solidFill>
                  <a:schemeClr val="tx1"/>
                </a:solidFill>
              </a:endParaRPr>
            </a:p>
          </p:txBody>
        </p:sp>
        <p:sp>
          <p:nvSpPr>
            <p:cNvPr id="41" name="Rectangle 40"/>
            <p:cNvSpPr/>
            <p:nvPr/>
          </p:nvSpPr>
          <p:spPr>
            <a:xfrm>
              <a:off x="1996838" y="2754312"/>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£2.9m</a:t>
              </a:r>
              <a:endParaRPr lang="en-GB" sz="1600" b="1" dirty="0">
                <a:solidFill>
                  <a:schemeClr val="tx1"/>
                </a:solidFill>
              </a:endParaRPr>
            </a:p>
          </p:txBody>
        </p:sp>
        <p:sp>
          <p:nvSpPr>
            <p:cNvPr id="42" name="Rectangle 41"/>
            <p:cNvSpPr/>
            <p:nvPr/>
          </p:nvSpPr>
          <p:spPr>
            <a:xfrm>
              <a:off x="3568883" y="2754312"/>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£2.7m</a:t>
              </a:r>
              <a:endParaRPr lang="en-GB" sz="1600" b="1" dirty="0">
                <a:solidFill>
                  <a:schemeClr val="tx1"/>
                </a:solidFill>
              </a:endParaRPr>
            </a:p>
          </p:txBody>
        </p:sp>
        <p:sp>
          <p:nvSpPr>
            <p:cNvPr id="43" name="Rectangle 42"/>
            <p:cNvSpPr/>
            <p:nvPr/>
          </p:nvSpPr>
          <p:spPr>
            <a:xfrm>
              <a:off x="5140929" y="2754312"/>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£2.2m</a:t>
              </a:r>
              <a:endParaRPr lang="en-GB" sz="1600" b="1" dirty="0">
                <a:solidFill>
                  <a:schemeClr val="tx1"/>
                </a:solidFill>
              </a:endParaRPr>
            </a:p>
          </p:txBody>
        </p:sp>
        <p:sp>
          <p:nvSpPr>
            <p:cNvPr id="44" name="Rectangle 43"/>
            <p:cNvSpPr/>
            <p:nvPr/>
          </p:nvSpPr>
          <p:spPr>
            <a:xfrm>
              <a:off x="6712974" y="2754312"/>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£1.2m</a:t>
              </a:r>
              <a:endParaRPr lang="en-GB" sz="1600" b="1" dirty="0">
                <a:solidFill>
                  <a:schemeClr val="tx1"/>
                </a:solidFill>
              </a:endParaRPr>
            </a:p>
          </p:txBody>
        </p:sp>
        <p:sp>
          <p:nvSpPr>
            <p:cNvPr id="45" name="Rectangle 44"/>
            <p:cNvSpPr/>
            <p:nvPr/>
          </p:nvSpPr>
          <p:spPr>
            <a:xfrm>
              <a:off x="424793" y="421163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en-GB" sz="1600" dirty="0" smtClean="0">
                  <a:solidFill>
                    <a:schemeClr val="tx1"/>
                  </a:solidFill>
                </a:rPr>
                <a:t>  </a:t>
              </a: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£1.1m</a:t>
              </a:r>
              <a:endParaRPr lang="en-GB" sz="1600" b="1" dirty="0">
                <a:solidFill>
                  <a:schemeClr val="tx1"/>
                </a:solidFill>
              </a:endParaRPr>
            </a:p>
          </p:txBody>
        </p:sp>
        <p:sp>
          <p:nvSpPr>
            <p:cNvPr id="46" name="Rectangle 45"/>
            <p:cNvSpPr/>
            <p:nvPr/>
          </p:nvSpPr>
          <p:spPr>
            <a:xfrm>
              <a:off x="1996838" y="421163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£1.1m</a:t>
              </a:r>
              <a:endParaRPr lang="en-GB" sz="1600" b="1" dirty="0">
                <a:solidFill>
                  <a:schemeClr val="tx1"/>
                </a:solidFill>
              </a:endParaRPr>
            </a:p>
          </p:txBody>
        </p:sp>
        <p:sp>
          <p:nvSpPr>
            <p:cNvPr id="47" name="Rectangle 46"/>
            <p:cNvSpPr/>
            <p:nvPr/>
          </p:nvSpPr>
          <p:spPr>
            <a:xfrm>
              <a:off x="3568883" y="421163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£0.9m</a:t>
              </a:r>
              <a:endParaRPr lang="en-GB" sz="1600" b="1" dirty="0">
                <a:solidFill>
                  <a:schemeClr val="tx1"/>
                </a:solidFill>
              </a:endParaRPr>
            </a:p>
          </p:txBody>
        </p:sp>
        <p:sp>
          <p:nvSpPr>
            <p:cNvPr id="48" name="Rectangle 47"/>
            <p:cNvSpPr/>
            <p:nvPr/>
          </p:nvSpPr>
          <p:spPr>
            <a:xfrm>
              <a:off x="5140929" y="421163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£0.9m</a:t>
              </a:r>
              <a:endParaRPr lang="en-GB" sz="1600" b="1" dirty="0">
                <a:solidFill>
                  <a:schemeClr val="tx1"/>
                </a:solidFill>
              </a:endParaRPr>
            </a:p>
          </p:txBody>
        </p:sp>
        <p:sp>
          <p:nvSpPr>
            <p:cNvPr id="49" name="Rectangle 48"/>
            <p:cNvSpPr/>
            <p:nvPr/>
          </p:nvSpPr>
          <p:spPr>
            <a:xfrm>
              <a:off x="6712974" y="421163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£0.9m</a:t>
              </a:r>
              <a:endParaRPr lang="en-GB" sz="1600" b="1" dirty="0">
                <a:solidFill>
                  <a:schemeClr val="tx1"/>
                </a:solidFill>
              </a:endParaRPr>
            </a:p>
          </p:txBody>
        </p:sp>
      </p:grpSp>
      <p:pic>
        <p:nvPicPr>
          <p:cNvPr id="50" name="Picture 49"/>
          <p:cNvPicPr>
            <a:picLocks noChangeAspect="1"/>
          </p:cNvPicPr>
          <p:nvPr/>
        </p:nvPicPr>
        <p:blipFill>
          <a:blip r:embed="rId2"/>
          <a:stretch>
            <a:fillRect/>
          </a:stretch>
        </p:blipFill>
        <p:spPr>
          <a:xfrm>
            <a:off x="947726" y="1621743"/>
            <a:ext cx="1403257" cy="457041"/>
          </a:xfrm>
          <a:prstGeom prst="rect">
            <a:avLst/>
          </a:prstGeom>
        </p:spPr>
      </p:pic>
      <p:pic>
        <p:nvPicPr>
          <p:cNvPr id="51" name="Picture 50"/>
          <p:cNvPicPr>
            <a:picLocks noChangeAspect="1"/>
          </p:cNvPicPr>
          <p:nvPr/>
        </p:nvPicPr>
        <p:blipFill>
          <a:blip r:embed="rId3"/>
          <a:stretch>
            <a:fillRect/>
          </a:stretch>
        </p:blipFill>
        <p:spPr>
          <a:xfrm>
            <a:off x="3300594" y="1603526"/>
            <a:ext cx="1053447" cy="587970"/>
          </a:xfrm>
          <a:prstGeom prst="rect">
            <a:avLst/>
          </a:prstGeom>
        </p:spPr>
      </p:pic>
      <p:pic>
        <p:nvPicPr>
          <p:cNvPr id="52" name="Picture 51"/>
          <p:cNvPicPr>
            <a:picLocks noChangeAspect="1"/>
          </p:cNvPicPr>
          <p:nvPr/>
        </p:nvPicPr>
        <p:blipFill>
          <a:blip r:embed="rId4"/>
          <a:stretch>
            <a:fillRect/>
          </a:stretch>
        </p:blipFill>
        <p:spPr>
          <a:xfrm>
            <a:off x="5632119" y="1457817"/>
            <a:ext cx="960961" cy="733679"/>
          </a:xfrm>
          <a:prstGeom prst="rect">
            <a:avLst/>
          </a:prstGeom>
        </p:spPr>
      </p:pic>
      <p:pic>
        <p:nvPicPr>
          <p:cNvPr id="53" name="Picture 52"/>
          <p:cNvPicPr>
            <a:picLocks noChangeAspect="1"/>
          </p:cNvPicPr>
          <p:nvPr/>
        </p:nvPicPr>
        <p:blipFill>
          <a:blip r:embed="rId5"/>
          <a:stretch>
            <a:fillRect/>
          </a:stretch>
        </p:blipFill>
        <p:spPr>
          <a:xfrm>
            <a:off x="7753362" y="1493314"/>
            <a:ext cx="1259942" cy="755965"/>
          </a:xfrm>
          <a:prstGeom prst="rect">
            <a:avLst/>
          </a:prstGeom>
        </p:spPr>
      </p:pic>
      <p:pic>
        <p:nvPicPr>
          <p:cNvPr id="54" name="Picture 53"/>
          <p:cNvPicPr>
            <a:picLocks noChangeAspect="1"/>
          </p:cNvPicPr>
          <p:nvPr/>
        </p:nvPicPr>
        <p:blipFill>
          <a:blip r:embed="rId6"/>
          <a:stretch>
            <a:fillRect/>
          </a:stretch>
        </p:blipFill>
        <p:spPr>
          <a:xfrm>
            <a:off x="10005471" y="1393749"/>
            <a:ext cx="1296405" cy="861815"/>
          </a:xfrm>
          <a:prstGeom prst="rect">
            <a:avLst/>
          </a:prstGeom>
        </p:spPr>
      </p:pic>
      <p:pic>
        <p:nvPicPr>
          <p:cNvPr id="55" name="Picture 54"/>
          <p:cNvPicPr>
            <a:picLocks noChangeAspect="1"/>
          </p:cNvPicPr>
          <p:nvPr/>
        </p:nvPicPr>
        <p:blipFill>
          <a:blip r:embed="rId7"/>
          <a:stretch>
            <a:fillRect/>
          </a:stretch>
        </p:blipFill>
        <p:spPr>
          <a:xfrm>
            <a:off x="3057619" y="3189923"/>
            <a:ext cx="1411070" cy="325632"/>
          </a:xfrm>
          <a:prstGeom prst="rect">
            <a:avLst/>
          </a:prstGeom>
        </p:spPr>
      </p:pic>
      <p:pic>
        <p:nvPicPr>
          <p:cNvPr id="56" name="Picture 55"/>
          <p:cNvPicPr>
            <a:picLocks noChangeAspect="1"/>
          </p:cNvPicPr>
          <p:nvPr/>
        </p:nvPicPr>
        <p:blipFill>
          <a:blip r:embed="rId8"/>
          <a:stretch>
            <a:fillRect/>
          </a:stretch>
        </p:blipFill>
        <p:spPr>
          <a:xfrm>
            <a:off x="5549462" y="3212740"/>
            <a:ext cx="1175713" cy="359085"/>
          </a:xfrm>
          <a:prstGeom prst="rect">
            <a:avLst/>
          </a:prstGeom>
        </p:spPr>
      </p:pic>
      <p:pic>
        <p:nvPicPr>
          <p:cNvPr id="57" name="Picture 56"/>
          <p:cNvPicPr>
            <a:picLocks noChangeAspect="1"/>
          </p:cNvPicPr>
          <p:nvPr/>
        </p:nvPicPr>
        <p:blipFill>
          <a:blip r:embed="rId9"/>
          <a:stretch>
            <a:fillRect/>
          </a:stretch>
        </p:blipFill>
        <p:spPr>
          <a:xfrm>
            <a:off x="1110222" y="3117097"/>
            <a:ext cx="1076525" cy="521546"/>
          </a:xfrm>
          <a:prstGeom prst="rect">
            <a:avLst/>
          </a:prstGeom>
        </p:spPr>
      </p:pic>
      <p:pic>
        <p:nvPicPr>
          <p:cNvPr id="58" name="Picture 57"/>
          <p:cNvPicPr>
            <a:picLocks noChangeAspect="1"/>
          </p:cNvPicPr>
          <p:nvPr/>
        </p:nvPicPr>
        <p:blipFill>
          <a:blip r:embed="rId10"/>
          <a:stretch>
            <a:fillRect/>
          </a:stretch>
        </p:blipFill>
        <p:spPr>
          <a:xfrm>
            <a:off x="7793725" y="2925217"/>
            <a:ext cx="1062386" cy="713426"/>
          </a:xfrm>
          <a:prstGeom prst="rect">
            <a:avLst/>
          </a:prstGeom>
        </p:spPr>
      </p:pic>
      <p:pic>
        <p:nvPicPr>
          <p:cNvPr id="59" name="Picture 58"/>
          <p:cNvPicPr>
            <a:picLocks noChangeAspect="1"/>
          </p:cNvPicPr>
          <p:nvPr/>
        </p:nvPicPr>
        <p:blipFill>
          <a:blip r:embed="rId11"/>
          <a:stretch>
            <a:fillRect/>
          </a:stretch>
        </p:blipFill>
        <p:spPr>
          <a:xfrm>
            <a:off x="10201437" y="2857371"/>
            <a:ext cx="864326" cy="907740"/>
          </a:xfrm>
          <a:prstGeom prst="rect">
            <a:avLst/>
          </a:prstGeom>
        </p:spPr>
      </p:pic>
      <p:pic>
        <p:nvPicPr>
          <p:cNvPr id="60" name="Picture 59"/>
          <p:cNvPicPr>
            <a:picLocks noChangeAspect="1"/>
          </p:cNvPicPr>
          <p:nvPr/>
        </p:nvPicPr>
        <p:blipFill>
          <a:blip r:embed="rId12"/>
          <a:stretch>
            <a:fillRect/>
          </a:stretch>
        </p:blipFill>
        <p:spPr>
          <a:xfrm>
            <a:off x="657470" y="4355466"/>
            <a:ext cx="1982028" cy="873734"/>
          </a:xfrm>
          <a:prstGeom prst="rect">
            <a:avLst/>
          </a:prstGeom>
        </p:spPr>
      </p:pic>
      <p:pic>
        <p:nvPicPr>
          <p:cNvPr id="61" name="Picture 60"/>
          <p:cNvPicPr>
            <a:picLocks noChangeAspect="1"/>
          </p:cNvPicPr>
          <p:nvPr/>
        </p:nvPicPr>
        <p:blipFill>
          <a:blip r:embed="rId13"/>
          <a:stretch>
            <a:fillRect/>
          </a:stretch>
        </p:blipFill>
        <p:spPr>
          <a:xfrm>
            <a:off x="3133854" y="4538910"/>
            <a:ext cx="1334836" cy="581046"/>
          </a:xfrm>
          <a:prstGeom prst="rect">
            <a:avLst/>
          </a:prstGeom>
        </p:spPr>
      </p:pic>
      <p:pic>
        <p:nvPicPr>
          <p:cNvPr id="62" name="Picture 61"/>
          <p:cNvPicPr>
            <a:picLocks noChangeAspect="1"/>
          </p:cNvPicPr>
          <p:nvPr/>
        </p:nvPicPr>
        <p:blipFill>
          <a:blip r:embed="rId14"/>
          <a:stretch>
            <a:fillRect/>
          </a:stretch>
        </p:blipFill>
        <p:spPr>
          <a:xfrm>
            <a:off x="5457085" y="4665331"/>
            <a:ext cx="1277168" cy="311867"/>
          </a:xfrm>
          <a:prstGeom prst="rect">
            <a:avLst/>
          </a:prstGeom>
        </p:spPr>
      </p:pic>
      <p:pic>
        <p:nvPicPr>
          <p:cNvPr id="63" name="Picture 62"/>
          <p:cNvPicPr>
            <a:picLocks noChangeAspect="1"/>
          </p:cNvPicPr>
          <p:nvPr/>
        </p:nvPicPr>
        <p:blipFill>
          <a:blip r:embed="rId15"/>
          <a:stretch>
            <a:fillRect/>
          </a:stretch>
        </p:blipFill>
        <p:spPr>
          <a:xfrm>
            <a:off x="7793725" y="4460045"/>
            <a:ext cx="955200" cy="591030"/>
          </a:xfrm>
          <a:prstGeom prst="rect">
            <a:avLst/>
          </a:prstGeom>
        </p:spPr>
      </p:pic>
      <p:pic>
        <p:nvPicPr>
          <p:cNvPr id="64" name="Picture 63"/>
          <p:cNvPicPr>
            <a:picLocks noChangeAspect="1"/>
          </p:cNvPicPr>
          <p:nvPr/>
        </p:nvPicPr>
        <p:blipFill>
          <a:blip r:embed="rId16"/>
          <a:stretch>
            <a:fillRect/>
          </a:stretch>
        </p:blipFill>
        <p:spPr>
          <a:xfrm>
            <a:off x="10035197" y="4530741"/>
            <a:ext cx="1194352" cy="638025"/>
          </a:xfrm>
          <a:prstGeom prst="rect">
            <a:avLst/>
          </a:prstGeom>
        </p:spPr>
      </p:pic>
    </p:spTree>
    <p:extLst>
      <p:ext uri="{BB962C8B-B14F-4D97-AF65-F5344CB8AC3E}">
        <p14:creationId xmlns:p14="http://schemas.microsoft.com/office/powerpoint/2010/main" val="13070618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8" descr="https://encrypted-tbn3.gstatic.com/images?q=tbn:ANd9GcQhb6_FXXWJYKBkLbueAjgTCuX3NWDdJISKql1yCtuiqDidNDJK"/>
          <p:cNvPicPr>
            <a:picLocks noChangeAspect="1" noChangeArrowheads="1"/>
          </p:cNvPicPr>
          <p:nvPr/>
        </p:nvPicPr>
        <p:blipFill rotWithShape="1">
          <a:blip r:embed="rId3">
            <a:extLst>
              <a:ext uri="{28A0092B-C50C-407E-A947-70E740481C1C}">
                <a14:useLocalDpi xmlns:a14="http://schemas.microsoft.com/office/drawing/2010/main" val="0"/>
              </a:ext>
            </a:extLst>
          </a:blip>
          <a:srcRect l="3367" t="8426" r="5739" b="11019"/>
          <a:stretch/>
        </p:blipFill>
        <p:spPr bwMode="auto">
          <a:xfrm>
            <a:off x="5066483" y="2430579"/>
            <a:ext cx="2038724" cy="15320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170" name="Title 4"/>
          <p:cNvSpPr>
            <a:spLocks noGrp="1"/>
          </p:cNvSpPr>
          <p:nvPr>
            <p:ph type="title"/>
          </p:nvPr>
        </p:nvSpPr>
        <p:spPr/>
        <p:txBody>
          <a:bodyPr/>
          <a:lstStyle/>
          <a:p>
            <a:r>
              <a:rPr lang="en-GB" dirty="0"/>
              <a:t>People who see a lot of Out of Home are actively interested in food and brands</a:t>
            </a:r>
            <a:endParaRPr lang="en-GB" dirty="0" smtClean="0"/>
          </a:p>
        </p:txBody>
      </p:sp>
      <p:pic>
        <p:nvPicPr>
          <p:cNvPr id="23" name="Picture 2" descr="http://i.dailymail.co.uk/i/pix/2013/07/03/article-2354592-1AA3BA94000005DC-264_634x5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609" y="1238599"/>
            <a:ext cx="1436463" cy="126653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4" name="Picture 4" descr="http://bloggingkeys.com/wp-content/uploads/2013/05/Full-Time-Blogg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956" y="2430580"/>
            <a:ext cx="1509239" cy="10011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5" name="Picture 6" descr="http://www.houseandleisure.co.za/wp-content/themes/toolbox/scripts/timthumb.php?src=http://www.houseandleisure.co.za/wp-content/uploads/2013/12/FI-UpMarket.jpg&amp;h=375&amp;w=640&amp;zc=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6842" y="2015690"/>
            <a:ext cx="1199948" cy="70309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8" name="Picture 36" descr="https://corporate.nh-hoteles.es/library/PHPThumb/thumb.php?width=483&amp;height=226&amp;file=/upload/files/RSC/SuOpinionCuenta483x22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44"/>
          <a:stretch/>
        </p:blipFill>
        <p:spPr bwMode="auto">
          <a:xfrm>
            <a:off x="5118140" y="1183287"/>
            <a:ext cx="1935410" cy="9773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310813" y="2810503"/>
            <a:ext cx="1728801" cy="830997"/>
          </a:xfrm>
          <a:prstGeom prst="rect">
            <a:avLst/>
          </a:prstGeom>
          <a:noFill/>
        </p:spPr>
        <p:txBody>
          <a:bodyPr wrap="square" rtlCol="0">
            <a:spAutoFit/>
          </a:bodyPr>
          <a:lstStyle/>
          <a:p>
            <a:pPr>
              <a:buSzPct val="150000"/>
            </a:pPr>
            <a:r>
              <a:rPr lang="en-GB" sz="1200" dirty="0"/>
              <a:t>Young, in full time</a:t>
            </a:r>
          </a:p>
          <a:p>
            <a:pPr>
              <a:buSzPct val="150000"/>
            </a:pPr>
            <a:r>
              <a:rPr lang="en-GB" sz="1200" dirty="0"/>
              <a:t>employment, upscale,</a:t>
            </a:r>
          </a:p>
          <a:p>
            <a:pPr>
              <a:buSzPct val="150000"/>
            </a:pPr>
            <a:r>
              <a:rPr lang="en-GB" sz="1200" dirty="0"/>
              <a:t>high income, active</a:t>
            </a:r>
          </a:p>
          <a:p>
            <a:pPr>
              <a:buSzPct val="150000"/>
            </a:pPr>
            <a:r>
              <a:rPr lang="en-GB" sz="1200" dirty="0"/>
              <a:t>and highly mobile</a:t>
            </a:r>
          </a:p>
        </p:txBody>
      </p:sp>
      <p:sp>
        <p:nvSpPr>
          <p:cNvPr id="30" name="TextBox 29"/>
          <p:cNvSpPr txBox="1"/>
          <p:nvPr/>
        </p:nvSpPr>
        <p:spPr>
          <a:xfrm>
            <a:off x="7639147" y="4878623"/>
            <a:ext cx="1520890" cy="1107996"/>
          </a:xfrm>
          <a:prstGeom prst="rect">
            <a:avLst/>
          </a:prstGeom>
          <a:noFill/>
        </p:spPr>
        <p:txBody>
          <a:bodyPr wrap="square" rtlCol="0">
            <a:spAutoFit/>
          </a:bodyPr>
          <a:lstStyle/>
          <a:p>
            <a:pPr algn="r">
              <a:buSzPct val="150000"/>
            </a:pPr>
            <a:r>
              <a:rPr lang="en-GB" sz="1100" dirty="0"/>
              <a:t>Get a lot of pleasure</a:t>
            </a:r>
          </a:p>
          <a:p>
            <a:pPr algn="r">
              <a:buSzPct val="150000"/>
            </a:pPr>
            <a:r>
              <a:rPr lang="en-GB" sz="1100" dirty="0"/>
              <a:t>out of food, are adventurous, like to try new foods, and given time to prepare own food  </a:t>
            </a:r>
          </a:p>
        </p:txBody>
      </p:sp>
      <p:sp>
        <p:nvSpPr>
          <p:cNvPr id="31" name="TextBox 30"/>
          <p:cNvSpPr txBox="1"/>
          <p:nvPr/>
        </p:nvSpPr>
        <p:spPr>
          <a:xfrm>
            <a:off x="7105206" y="1164645"/>
            <a:ext cx="2328043" cy="1015663"/>
          </a:xfrm>
          <a:prstGeom prst="rect">
            <a:avLst/>
          </a:prstGeom>
          <a:noFill/>
        </p:spPr>
        <p:txBody>
          <a:bodyPr wrap="square" rtlCol="0">
            <a:spAutoFit/>
          </a:bodyPr>
          <a:lstStyle/>
          <a:p>
            <a:pPr>
              <a:buSzPct val="150000"/>
            </a:pPr>
            <a:r>
              <a:rPr lang="en-GB" sz="1200" dirty="0"/>
              <a:t>Actively interested in food products and happy to share their views with others, both off and online (particularly ‘male main shoppers’)</a:t>
            </a:r>
          </a:p>
        </p:txBody>
      </p:sp>
      <p:cxnSp>
        <p:nvCxnSpPr>
          <p:cNvPr id="32" name="Straight Arrow Connector 31"/>
          <p:cNvCxnSpPr>
            <a:stCxn id="27" idx="1"/>
          </p:cNvCxnSpPr>
          <p:nvPr/>
        </p:nvCxnSpPr>
        <p:spPr>
          <a:xfrm flipH="1" flipV="1">
            <a:off x="4161453" y="3165148"/>
            <a:ext cx="9050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8" idx="2"/>
          </p:cNvCxnSpPr>
          <p:nvPr/>
        </p:nvCxnSpPr>
        <p:spPr>
          <a:xfrm flipH="1" flipV="1">
            <a:off x="6085845" y="2160657"/>
            <a:ext cx="5134" cy="269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7" idx="3"/>
          </p:cNvCxnSpPr>
          <p:nvPr/>
        </p:nvCxnSpPr>
        <p:spPr>
          <a:xfrm flipV="1">
            <a:off x="7105207" y="3191355"/>
            <a:ext cx="10678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02924" y="2828407"/>
            <a:ext cx="2074119" cy="415498"/>
          </a:xfrm>
          <a:prstGeom prst="rect">
            <a:avLst/>
          </a:prstGeom>
          <a:noFill/>
        </p:spPr>
        <p:txBody>
          <a:bodyPr wrap="square" rtlCol="0">
            <a:spAutoFit/>
          </a:bodyPr>
          <a:lstStyle/>
          <a:p>
            <a:pPr marL="447675" indent="-265113" algn="ctr" eaLnBrk="1" hangingPunct="1">
              <a:buSzPct val="150000"/>
            </a:pPr>
            <a:r>
              <a:rPr lang="en-GB" sz="1050" b="1" dirty="0" smtClean="0">
                <a:solidFill>
                  <a:schemeClr val="bg1"/>
                </a:solidFill>
              </a:rPr>
              <a:t>HEAVY</a:t>
            </a:r>
          </a:p>
          <a:p>
            <a:pPr marL="447675" indent="-265113" algn="ctr" eaLnBrk="1" hangingPunct="1">
              <a:buSzPct val="150000"/>
            </a:pPr>
            <a:r>
              <a:rPr lang="en-GB" sz="1050" b="1" dirty="0" smtClean="0">
                <a:solidFill>
                  <a:schemeClr val="bg1"/>
                </a:solidFill>
              </a:rPr>
              <a:t>OOH CONSUMPTION</a:t>
            </a:r>
            <a:endParaRPr lang="en-GB" sz="1050" b="1" dirty="0">
              <a:solidFill>
                <a:schemeClr val="bg1"/>
              </a:solidFill>
            </a:endParaRPr>
          </a:p>
        </p:txBody>
      </p:sp>
      <p:sp>
        <p:nvSpPr>
          <p:cNvPr id="36" name="TextBox 35"/>
          <p:cNvSpPr txBox="1"/>
          <p:nvPr/>
        </p:nvSpPr>
        <p:spPr>
          <a:xfrm>
            <a:off x="1054359" y="4601624"/>
            <a:ext cx="3685592" cy="1384995"/>
          </a:xfrm>
          <a:prstGeom prst="rect">
            <a:avLst/>
          </a:prstGeom>
          <a:noFill/>
        </p:spPr>
        <p:txBody>
          <a:bodyPr wrap="square" rtlCol="0">
            <a:spAutoFit/>
          </a:bodyPr>
          <a:lstStyle/>
          <a:p>
            <a:pPr algn="r">
              <a:spcAft>
                <a:spcPts val="600"/>
              </a:spcAft>
              <a:buSzPct val="150000"/>
            </a:pPr>
            <a:r>
              <a:rPr lang="en-GB" sz="1200" dirty="0"/>
              <a:t>Spend a large amount on </a:t>
            </a:r>
            <a:r>
              <a:rPr lang="en-GB" sz="1200" dirty="0" smtClean="0"/>
              <a:t>food, high </a:t>
            </a:r>
            <a:r>
              <a:rPr lang="en-GB" sz="1200" dirty="0"/>
              <a:t>likelihood to spend </a:t>
            </a:r>
            <a:r>
              <a:rPr lang="en-GB" sz="1200" dirty="0" smtClean="0"/>
              <a:t>on organic </a:t>
            </a:r>
            <a:r>
              <a:rPr lang="en-GB" sz="1200" dirty="0"/>
              <a:t>and Fairtrade – but </a:t>
            </a:r>
            <a:r>
              <a:rPr lang="en-GB" sz="1200" dirty="0" smtClean="0"/>
              <a:t>are also </a:t>
            </a:r>
            <a:r>
              <a:rPr lang="en-GB" sz="1200" dirty="0"/>
              <a:t>highly mobile so </a:t>
            </a:r>
            <a:r>
              <a:rPr lang="en-GB" sz="1200" dirty="0" smtClean="0"/>
              <a:t>above average </a:t>
            </a:r>
            <a:r>
              <a:rPr lang="en-GB" sz="1200" dirty="0"/>
              <a:t>purchasers of </a:t>
            </a:r>
            <a:r>
              <a:rPr lang="en-GB" sz="1200" dirty="0" smtClean="0"/>
              <a:t>snack foods </a:t>
            </a:r>
            <a:r>
              <a:rPr lang="en-GB" sz="1200" dirty="0"/>
              <a:t>(chocolate, energy </a:t>
            </a:r>
            <a:r>
              <a:rPr lang="en-GB" sz="1200" dirty="0" smtClean="0"/>
              <a:t>bars, bottled </a:t>
            </a:r>
            <a:r>
              <a:rPr lang="en-GB" sz="1200" dirty="0"/>
              <a:t>water and crisps) </a:t>
            </a:r>
            <a:r>
              <a:rPr lang="en-GB" sz="1200" dirty="0" smtClean="0"/>
              <a:t>and high </a:t>
            </a:r>
            <a:r>
              <a:rPr lang="en-GB" sz="1200" dirty="0"/>
              <a:t>frequency top </a:t>
            </a:r>
            <a:r>
              <a:rPr lang="en-GB" sz="1200" dirty="0" smtClean="0"/>
              <a:t>up shoppers</a:t>
            </a:r>
            <a:r>
              <a:rPr lang="en-GB" sz="1200" dirty="0"/>
              <a:t>. Main male </a:t>
            </a:r>
            <a:r>
              <a:rPr lang="en-GB" sz="1200" dirty="0" smtClean="0"/>
              <a:t>shoppers exposed </a:t>
            </a:r>
            <a:r>
              <a:rPr lang="en-GB" sz="1200" dirty="0"/>
              <a:t>to a lot of OOH tend </a:t>
            </a:r>
            <a:r>
              <a:rPr lang="en-GB" sz="1200" dirty="0" smtClean="0"/>
              <a:t>to be </a:t>
            </a:r>
            <a:r>
              <a:rPr lang="en-GB" sz="1200" dirty="0"/>
              <a:t>very health conscious shoppers</a:t>
            </a:r>
          </a:p>
        </p:txBody>
      </p:sp>
      <p:cxnSp>
        <p:nvCxnSpPr>
          <p:cNvPr id="37" name="Straight Arrow Connector 36"/>
          <p:cNvCxnSpPr>
            <a:stCxn id="27" idx="2"/>
          </p:cNvCxnSpPr>
          <p:nvPr/>
        </p:nvCxnSpPr>
        <p:spPr>
          <a:xfrm>
            <a:off x="6085845" y="3962674"/>
            <a:ext cx="1" cy="281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505489" y="3940991"/>
            <a:ext cx="1855519" cy="430887"/>
          </a:xfrm>
          <a:prstGeom prst="rect">
            <a:avLst/>
          </a:prstGeom>
          <a:noFill/>
        </p:spPr>
        <p:txBody>
          <a:bodyPr wrap="square" rtlCol="0">
            <a:spAutoFit/>
          </a:bodyPr>
          <a:lstStyle/>
          <a:p>
            <a:pPr>
              <a:buSzPct val="150000"/>
            </a:pPr>
            <a:r>
              <a:rPr lang="en-GB" sz="1100" dirty="0"/>
              <a:t>Trust, loyal to and influenced by brands</a:t>
            </a:r>
          </a:p>
        </p:txBody>
      </p:sp>
      <p:pic>
        <p:nvPicPr>
          <p:cNvPr id="41" name="Picture 2" descr="http://www.fdbusiness.com/wp-content/uploads/2013/01/PremierBasket-ima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6981" y="4415730"/>
            <a:ext cx="2361989" cy="165339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i.telegraph.co.uk/multimedia/archive/02612/cook_2612848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06692" y="4653111"/>
            <a:ext cx="2053881" cy="128202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4" name="Picture 6" descr="https://i.ytimg.com/vi/eBLVDr83ymY/mqdefault.jpg"/>
          <p:cNvPicPr>
            <a:picLocks noChangeAspect="1" noChangeArrowheads="1"/>
          </p:cNvPicPr>
          <p:nvPr/>
        </p:nvPicPr>
        <p:blipFill rotWithShape="1">
          <a:blip r:embed="rId10">
            <a:extLst>
              <a:ext uri="{28A0092B-C50C-407E-A947-70E740481C1C}">
                <a14:useLocalDpi xmlns:a14="http://schemas.microsoft.com/office/drawing/2010/main" val="0"/>
              </a:ext>
            </a:extLst>
          </a:blip>
          <a:srcRect t="5605" b="7008"/>
          <a:stretch/>
        </p:blipFill>
        <p:spPr bwMode="auto">
          <a:xfrm>
            <a:off x="8557472" y="2548554"/>
            <a:ext cx="2636831" cy="129614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6522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p:txBody>
          <a:bodyPr/>
          <a:lstStyle/>
          <a:p>
            <a:r>
              <a:rPr lang="en-US" smtClean="0"/>
              <a:t>More mobile people make more frequent shopping trips</a:t>
            </a:r>
            <a:endParaRPr lang="en-GB" dirty="0" smtClean="0"/>
          </a:p>
        </p:txBody>
      </p:sp>
      <p:graphicFrame>
        <p:nvGraphicFramePr>
          <p:cNvPr id="2" name="Object 2"/>
          <p:cNvGraphicFramePr>
            <a:graphicFrameLocks noGrp="1" noChangeAspect="1"/>
          </p:cNvGraphicFramePr>
          <p:nvPr>
            <p:ph idx="1"/>
            <p:extLst>
              <p:ext uri="{D42A27DB-BD31-4B8C-83A1-F6EECF244321}">
                <p14:modId xmlns:p14="http://schemas.microsoft.com/office/powerpoint/2010/main" val="722924928"/>
              </p:ext>
            </p:extLst>
          </p:nvPr>
        </p:nvGraphicFramePr>
        <p:xfrm>
          <a:off x="438150" y="1838131"/>
          <a:ext cx="11328400" cy="3664144"/>
        </p:xfrm>
        <a:graphic>
          <a:graphicData uri="http://schemas.openxmlformats.org/drawingml/2006/chart">
            <c:chart xmlns:c="http://schemas.openxmlformats.org/drawingml/2006/chart" xmlns:r="http://schemas.openxmlformats.org/officeDocument/2006/relationships" r:id="rId3"/>
          </a:graphicData>
        </a:graphic>
      </p:graphicFrame>
      <p:sp>
        <p:nvSpPr>
          <p:cNvPr id="2051" name="Text Box 3"/>
          <p:cNvSpPr txBox="1">
            <a:spLocks noChangeArrowheads="1"/>
          </p:cNvSpPr>
          <p:nvPr/>
        </p:nvSpPr>
        <p:spPr bwMode="auto">
          <a:xfrm>
            <a:off x="438150" y="5584825"/>
            <a:ext cx="9698976" cy="23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Mobile Pound Research, Dipsticks Research     Base: 1100 London interviews</a:t>
            </a:r>
          </a:p>
          <a:p>
            <a:r>
              <a:rPr lang="en-GB" dirty="0"/>
              <a:t> </a:t>
            </a:r>
          </a:p>
        </p:txBody>
      </p:sp>
      <p:sp>
        <p:nvSpPr>
          <p:cNvPr id="2052" name="Line 4"/>
          <p:cNvSpPr>
            <a:spLocks noChangeShapeType="1"/>
          </p:cNvSpPr>
          <p:nvPr/>
        </p:nvSpPr>
        <p:spPr bwMode="auto">
          <a:xfrm flipV="1">
            <a:off x="2448233" y="2922588"/>
            <a:ext cx="6914105" cy="1658540"/>
          </a:xfrm>
          <a:prstGeom prst="line">
            <a:avLst/>
          </a:prstGeom>
          <a:noFill/>
          <a:ln w="635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 name="Text Placeholder 5"/>
          <p:cNvSpPr txBox="1">
            <a:spLocks/>
          </p:cNvSpPr>
          <p:nvPr/>
        </p:nvSpPr>
        <p:spPr bwMode="auto">
          <a:xfrm>
            <a:off x="438150" y="1296988"/>
            <a:ext cx="111515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sz="1600" b="1" dirty="0">
                <a:latin typeface="Arial" pitchFamily="34" charset="0"/>
                <a:cs typeface="Arial" pitchFamily="34" charset="0"/>
                <a:sym typeface="Trebuchet MS" pitchFamily="34" charset="0"/>
              </a:rPr>
              <a:t>Go ‘top up’ food shopping on way home from work twice a week or more</a:t>
            </a:r>
          </a:p>
        </p:txBody>
      </p:sp>
    </p:spTree>
    <p:extLst>
      <p:ext uri="{BB962C8B-B14F-4D97-AF65-F5344CB8AC3E}">
        <p14:creationId xmlns:p14="http://schemas.microsoft.com/office/powerpoint/2010/main" val="24303216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GB" smtClean="0"/>
              <a:t>People who see a lot of posters have strong emotional connection with Food</a:t>
            </a:r>
            <a:endParaRPr lang="en-GB" dirty="0" smtClean="0"/>
          </a:p>
        </p:txBody>
      </p:sp>
      <p:graphicFrame>
        <p:nvGraphicFramePr>
          <p:cNvPr id="7" name="Chart 6"/>
          <p:cNvGraphicFramePr/>
          <p:nvPr>
            <p:extLst>
              <p:ext uri="{D42A27DB-BD31-4B8C-83A1-F6EECF244321}">
                <p14:modId xmlns:p14="http://schemas.microsoft.com/office/powerpoint/2010/main" val="1521846297"/>
              </p:ext>
            </p:extLst>
          </p:nvPr>
        </p:nvGraphicFramePr>
        <p:xfrm>
          <a:off x="3123340" y="2244725"/>
          <a:ext cx="8643210" cy="325755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Main Shopper</a:t>
            </a:r>
          </a:p>
        </p:txBody>
      </p:sp>
      <p:graphicFrame>
        <p:nvGraphicFramePr>
          <p:cNvPr id="8" name="Chart 7"/>
          <p:cNvGraphicFramePr/>
          <p:nvPr>
            <p:extLst>
              <p:ext uri="{D42A27DB-BD31-4B8C-83A1-F6EECF244321}">
                <p14:modId xmlns:p14="http://schemas.microsoft.com/office/powerpoint/2010/main" val="1833259833"/>
              </p:ext>
            </p:extLst>
          </p:nvPr>
        </p:nvGraphicFramePr>
        <p:xfrm>
          <a:off x="431747" y="2244725"/>
          <a:ext cx="2404759" cy="3257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409357" y="2894748"/>
            <a:ext cx="768285" cy="253916"/>
          </a:xfrm>
          <a:prstGeom prst="rect">
            <a:avLst/>
          </a:prstGeom>
          <a:noFill/>
        </p:spPr>
        <p:txBody>
          <a:bodyPr wrap="square" rtlCol="0">
            <a:spAutoFit/>
          </a:bodyPr>
          <a:lstStyle/>
          <a:p>
            <a:pPr algn="ctr"/>
            <a:r>
              <a:rPr lang="en-GB" sz="1050" dirty="0" smtClean="0">
                <a:solidFill>
                  <a:schemeClr val="bg1"/>
                </a:solidFill>
                <a:latin typeface="+mj-lt"/>
              </a:rPr>
              <a:t>84%</a:t>
            </a:r>
            <a:endParaRPr lang="en-GB" sz="1050" dirty="0">
              <a:solidFill>
                <a:schemeClr val="bg1"/>
              </a:solidFill>
              <a:latin typeface="+mj-lt"/>
            </a:endParaRPr>
          </a:p>
        </p:txBody>
      </p:sp>
      <p:sp>
        <p:nvSpPr>
          <p:cNvPr id="9" name="TextBox 8"/>
          <p:cNvSpPr txBox="1"/>
          <p:nvPr/>
        </p:nvSpPr>
        <p:spPr>
          <a:xfrm>
            <a:off x="3109149" y="2013893"/>
            <a:ext cx="1248464" cy="230832"/>
          </a:xfrm>
          <a:prstGeom prst="rect">
            <a:avLst/>
          </a:prstGeom>
          <a:noFill/>
        </p:spPr>
        <p:txBody>
          <a:bodyPr wrap="square" rtlCol="0">
            <a:spAutoFit/>
          </a:bodyPr>
          <a:lstStyle/>
          <a:p>
            <a:r>
              <a:rPr lang="en-GB" sz="900" dirty="0" smtClean="0"/>
              <a:t>Index</a:t>
            </a:r>
            <a:endParaRPr lang="en-GB" sz="900" dirty="0"/>
          </a:p>
        </p:txBody>
      </p:sp>
      <p:sp>
        <p:nvSpPr>
          <p:cNvPr id="11" name="Text Placeholder 5"/>
          <p:cNvSpPr txBox="1">
            <a:spLocks/>
          </p:cNvSpPr>
          <p:nvPr/>
        </p:nvSpPr>
        <p:spPr bwMode="auto">
          <a:xfrm>
            <a:off x="438151" y="1296988"/>
            <a:ext cx="6839728"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sz="1600" b="1" dirty="0">
                <a:latin typeface="Arial" pitchFamily="34" charset="0"/>
                <a:cs typeface="Arial" pitchFamily="34" charset="0"/>
                <a:sym typeface="Trebuchet MS" pitchFamily="34" charset="0"/>
              </a:rPr>
              <a:t>Those heavily exposed to Out of Home are also actively interested in, and very likely to influence others about food &amp; drink </a:t>
            </a:r>
            <a:r>
              <a:rPr lang="en-GB" sz="1600" b="1" dirty="0" smtClean="0">
                <a:latin typeface="Arial" pitchFamily="34" charset="0"/>
                <a:cs typeface="Arial" pitchFamily="34" charset="0"/>
                <a:sym typeface="Trebuchet MS" pitchFamily="34" charset="0"/>
              </a:rPr>
              <a:t>products</a:t>
            </a:r>
            <a:endParaRPr lang="en-GB" sz="1600" b="1" dirty="0">
              <a:latin typeface="Arial" pitchFamily="34" charset="0"/>
              <a:cs typeface="Arial" pitchFamily="34" charset="0"/>
              <a:sym typeface="Trebuchet MS" pitchFamily="34" charset="0"/>
            </a:endParaRPr>
          </a:p>
        </p:txBody>
      </p:sp>
      <p:sp>
        <p:nvSpPr>
          <p:cNvPr id="13" name="TextBox 12"/>
          <p:cNvSpPr txBox="1"/>
          <p:nvPr/>
        </p:nvSpPr>
        <p:spPr>
          <a:xfrm>
            <a:off x="492934" y="2013893"/>
            <a:ext cx="412139" cy="230832"/>
          </a:xfrm>
          <a:prstGeom prst="rect">
            <a:avLst/>
          </a:prstGeom>
          <a:noFill/>
        </p:spPr>
        <p:txBody>
          <a:bodyPr wrap="square" rtlCol="0">
            <a:spAutoFit/>
          </a:bodyPr>
          <a:lstStyle/>
          <a:p>
            <a:r>
              <a:rPr lang="en-GB" sz="900" dirty="0" smtClean="0"/>
              <a:t>%</a:t>
            </a:r>
            <a:endParaRPr lang="en-GB" sz="900" dirty="0"/>
          </a:p>
        </p:txBody>
      </p:sp>
    </p:spTree>
    <p:extLst>
      <p:ext uri="{BB962C8B-B14F-4D97-AF65-F5344CB8AC3E}">
        <p14:creationId xmlns:p14="http://schemas.microsoft.com/office/powerpoint/2010/main" val="41782259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Main Shopper</a:t>
            </a:r>
          </a:p>
        </p:txBody>
      </p:sp>
      <p:sp>
        <p:nvSpPr>
          <p:cNvPr id="2" name="TextBox 1"/>
          <p:cNvSpPr txBox="1"/>
          <p:nvPr/>
        </p:nvSpPr>
        <p:spPr>
          <a:xfrm>
            <a:off x="438150" y="1296988"/>
            <a:ext cx="864057" cy="230832"/>
          </a:xfrm>
          <a:prstGeom prst="rect">
            <a:avLst/>
          </a:prstGeom>
          <a:noFill/>
        </p:spPr>
        <p:txBody>
          <a:bodyPr wrap="square" rtlCol="0">
            <a:spAutoFit/>
          </a:bodyPr>
          <a:lstStyle/>
          <a:p>
            <a:r>
              <a:rPr lang="en-GB" sz="900" dirty="0" smtClean="0"/>
              <a:t>Index</a:t>
            </a:r>
            <a:endParaRPr lang="en-GB" sz="900" dirty="0"/>
          </a:p>
        </p:txBody>
      </p:sp>
      <p:sp>
        <p:nvSpPr>
          <p:cNvPr id="3" name="Title 2"/>
          <p:cNvSpPr>
            <a:spLocks noGrp="1"/>
          </p:cNvSpPr>
          <p:nvPr>
            <p:ph type="title"/>
          </p:nvPr>
        </p:nvSpPr>
        <p:spPr/>
        <p:txBody>
          <a:bodyPr/>
          <a:lstStyle/>
          <a:p>
            <a:r>
              <a:rPr lang="en-GB" smtClean="0"/>
              <a:t>The Out of Home audience is interested in food and open to suggestion</a:t>
            </a:r>
            <a:br>
              <a:rPr lang="en-GB"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46973266"/>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52332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p:txBody>
          <a:bodyPr/>
          <a:lstStyle/>
          <a:p>
            <a:r>
              <a:rPr lang="en-GB" smtClean="0"/>
              <a:t>The Out of Home audience is a ready-made large audience for foods and snacks</a:t>
            </a:r>
            <a:endParaRPr lang="en-GB" dirty="0" smtClean="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07469616"/>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Main Shopper</a:t>
            </a:r>
            <a:endParaRPr lang="en-US" dirty="0"/>
          </a:p>
        </p:txBody>
      </p:sp>
      <p:sp>
        <p:nvSpPr>
          <p:cNvPr id="15364" name="TextBox 6"/>
          <p:cNvSpPr txBox="1">
            <a:spLocks noChangeArrowheads="1"/>
          </p:cNvSpPr>
          <p:nvPr/>
        </p:nvSpPr>
        <p:spPr bwMode="auto">
          <a:xfrm>
            <a:off x="438150" y="1296988"/>
            <a:ext cx="25935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pitchFamily="-65" charset="-128"/>
              </a:defRPr>
            </a:lvl1pPr>
            <a:lvl2pPr marL="742950" indent="-285750" eaLnBrk="0" hangingPunct="0">
              <a:defRPr sz="2400">
                <a:solidFill>
                  <a:schemeClr val="tx1"/>
                </a:solidFill>
                <a:latin typeface="Arial" charset="0"/>
                <a:ea typeface="ヒラギノ角ゴ Pro W3" pitchFamily="-65" charset="-128"/>
              </a:defRPr>
            </a:lvl2pPr>
            <a:lvl3pPr marL="1143000" indent="-228600" eaLnBrk="0" hangingPunct="0">
              <a:defRPr sz="2400">
                <a:solidFill>
                  <a:schemeClr val="tx1"/>
                </a:solidFill>
                <a:latin typeface="Arial" charset="0"/>
                <a:ea typeface="ヒラギノ角ゴ Pro W3" pitchFamily="-65" charset="-128"/>
              </a:defRPr>
            </a:lvl3pPr>
            <a:lvl4pPr marL="1600200" indent="-228600" eaLnBrk="0" hangingPunct="0">
              <a:defRPr sz="2400">
                <a:solidFill>
                  <a:schemeClr val="tx1"/>
                </a:solidFill>
                <a:latin typeface="Arial" charset="0"/>
                <a:ea typeface="ヒラギノ角ゴ Pro W3" pitchFamily="-65" charset="-128"/>
              </a:defRPr>
            </a:lvl4pPr>
            <a:lvl5pPr marL="2057400" indent="-228600" eaLnBrk="0" hangingPunct="0">
              <a:defRPr sz="2400">
                <a:solidFill>
                  <a:schemeClr val="tx1"/>
                </a:solidFill>
                <a:latin typeface="Arial" charset="0"/>
                <a:ea typeface="ヒラギノ角ゴ Pro W3" pitchFamily="-65"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eaLnBrk="1" hangingPunct="1"/>
            <a:r>
              <a:rPr lang="en-GB" sz="900" dirty="0" smtClean="0">
                <a:latin typeface="+mn-lt"/>
              </a:rPr>
              <a:t>Index</a:t>
            </a:r>
            <a:endParaRPr lang="en-GB" sz="900" dirty="0">
              <a:latin typeface="+mn-lt"/>
            </a:endParaRPr>
          </a:p>
        </p:txBody>
      </p:sp>
    </p:spTree>
    <p:extLst>
      <p:ext uri="{BB962C8B-B14F-4D97-AF65-F5344CB8AC3E}">
        <p14:creationId xmlns:p14="http://schemas.microsoft.com/office/powerpoint/2010/main" val="7125986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4"/>
          <p:cNvSpPr>
            <a:spLocks noGrp="1"/>
          </p:cNvSpPr>
          <p:nvPr>
            <p:ph type="title"/>
          </p:nvPr>
        </p:nvSpPr>
        <p:spPr/>
        <p:txBody>
          <a:bodyPr/>
          <a:lstStyle/>
          <a:p>
            <a:r>
              <a:rPr lang="en-GB" smtClean="0"/>
              <a:t>Out of Home is the medium experienced most recently before shopping</a:t>
            </a:r>
            <a:endParaRPr lang="en-GB" dirty="0" smtClean="0"/>
          </a:p>
        </p:txBody>
      </p:sp>
      <p:sp>
        <p:nvSpPr>
          <p:cNvPr id="1028" name="Text Placeholder 5"/>
          <p:cNvSpPr>
            <a:spLocks noGrp="1"/>
          </p:cNvSpPr>
          <p:nvPr>
            <p:ph sz="quarter" idx="13"/>
          </p:nvPr>
        </p:nvSpPr>
        <p:spPr>
          <a:xfrm>
            <a:off x="438149" y="1496219"/>
            <a:ext cx="3863263" cy="4006056"/>
          </a:xfrm>
        </p:spPr>
        <p:txBody>
          <a:bodyPr/>
          <a:lstStyle/>
          <a:p>
            <a:r>
              <a:rPr lang="en-GB" dirty="0" err="1" smtClean="0"/>
              <a:t>Recency</a:t>
            </a:r>
            <a:r>
              <a:rPr lang="en-GB" dirty="0" smtClean="0"/>
              <a:t> is a big driver of ad recall and influence</a:t>
            </a:r>
          </a:p>
          <a:p>
            <a:r>
              <a:rPr lang="en-GB" dirty="0" smtClean="0"/>
              <a:t>Outdoor is overwhelmingly the medium shoppers recall seeing or hearing most recently</a:t>
            </a:r>
            <a:endParaRPr lang="en-US" dirty="0" smtClean="0"/>
          </a:p>
        </p:txBody>
      </p:sp>
      <p:graphicFrame>
        <p:nvGraphicFramePr>
          <p:cNvPr id="10" name="Chart 4"/>
          <p:cNvGraphicFramePr>
            <a:graphicFrameLocks noGrp="1"/>
          </p:cNvGraphicFramePr>
          <p:nvPr>
            <p:ph sz="quarter" idx="14"/>
            <p:extLst>
              <p:ext uri="{D42A27DB-BD31-4B8C-83A1-F6EECF244321}">
                <p14:modId xmlns:p14="http://schemas.microsoft.com/office/powerpoint/2010/main" val="1212283118"/>
              </p:ext>
            </p:extLst>
          </p:nvPr>
        </p:nvGraphicFramePr>
        <p:xfrm>
          <a:off x="4605337" y="1497013"/>
          <a:ext cx="7161213" cy="4005262"/>
        </p:xfrm>
        <a:graphic>
          <a:graphicData uri="http://schemas.openxmlformats.org/drawingml/2006/chart">
            <c:chart xmlns:c="http://schemas.openxmlformats.org/drawingml/2006/chart" xmlns:r="http://schemas.openxmlformats.org/officeDocument/2006/relationships" r:id="rId2"/>
          </a:graphicData>
        </a:graphic>
      </p:graphicFrame>
      <p:sp>
        <p:nvSpPr>
          <p:cNvPr id="1029" name="TextBox 5"/>
          <p:cNvSpPr txBox="1">
            <a:spLocks noChangeArrowheads="1"/>
          </p:cNvSpPr>
          <p:nvPr/>
        </p:nvSpPr>
        <p:spPr bwMode="auto">
          <a:xfrm>
            <a:off x="438150" y="5584825"/>
            <a:ext cx="8930425"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‘Last Window of Influence’ study, recalled advertising in last 30 minutes</a:t>
            </a:r>
          </a:p>
        </p:txBody>
      </p:sp>
    </p:spTree>
    <p:extLst>
      <p:ext uri="{BB962C8B-B14F-4D97-AF65-F5344CB8AC3E}">
        <p14:creationId xmlns:p14="http://schemas.microsoft.com/office/powerpoint/2010/main" val="6670992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704</TotalTime>
  <Words>655</Words>
  <Application>Microsoft Macintosh PowerPoint</Application>
  <PresentationFormat>Custom</PresentationFormat>
  <Paragraphs>110</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OutSmart</vt:lpstr>
      <vt:lpstr>Out of Home works for Food &amp; Soft Drinks brands</vt:lpstr>
      <vt:lpstr>Out of Home is a key medium for Food &amp; Soft Drink brands </vt:lpstr>
      <vt:lpstr>Leading Food &amp; Soft Drink brands trust Out of Home </vt:lpstr>
      <vt:lpstr>People who see a lot of Out of Home are actively interested in food and brands</vt:lpstr>
      <vt:lpstr>More mobile people make more frequent shopping trips</vt:lpstr>
      <vt:lpstr>People who see a lot of posters have strong emotional connection with Food</vt:lpstr>
      <vt:lpstr>The Out of Home audience is interested in food and open to suggestion </vt:lpstr>
      <vt:lpstr>The Out of Home audience is a ready-made large audience for foods and snacks</vt:lpstr>
      <vt:lpstr>Out of Home is the medium experienced most recently before shopping</vt:lpstr>
      <vt:lpstr>Out of Home is the medium experienced most recently before shopping</vt:lpstr>
      <vt:lpstr>If production costs are included, OOH is the most efficient medium for FMCG brands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Roaya Garvey</cp:lastModifiedBy>
  <cp:revision>81</cp:revision>
  <dcterms:created xsi:type="dcterms:W3CDTF">2015-08-31T12:50:51Z</dcterms:created>
  <dcterms:modified xsi:type="dcterms:W3CDTF">2015-09-16T09:35:28Z</dcterms:modified>
</cp:coreProperties>
</file>