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72" r:id="rId2"/>
    <p:sldId id="273" r:id="rId3"/>
    <p:sldId id="274" r:id="rId4"/>
    <p:sldId id="288" r:id="rId5"/>
    <p:sldId id="289" r:id="rId6"/>
    <p:sldId id="290" r:id="rId7"/>
    <p:sldId id="291" r:id="rId8"/>
    <p:sldId id="292" r:id="rId9"/>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7" d="100"/>
          <a:sy n="127" d="100"/>
        </p:scale>
        <p:origin x="-96" y="-336"/>
      </p:cViewPr>
      <p:guideLst>
        <p:guide orient="horz" pos="2160"/>
        <p:guide orient="horz" pos="943"/>
        <p:guide orient="horz" pos="3518"/>
        <p:guide orient="horz" pos="3571"/>
        <p:guide orient="horz" pos="1414"/>
        <p:guide orient="horz" pos="3466"/>
        <p:guide orient="horz" pos="817"/>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Sheet1!$D$1</c:f>
              <c:strCache>
                <c:ptCount val="1"/>
                <c:pt idx="0">
                  <c:v>Coupe</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Car ownership for those heavily exposed to OOH</c:v>
                </c:pt>
              </c:strCache>
            </c:strRef>
          </c:cat>
          <c:val>
            <c:numRef>
              <c:f>Sheet1!$D$2</c:f>
              <c:numCache>
                <c:formatCode>###,###,###,###,##0.0############</c:formatCode>
                <c:ptCount val="1"/>
                <c:pt idx="0">
                  <c:v>135.2</c:v>
                </c:pt>
              </c:numCache>
            </c:numRef>
          </c:val>
        </c:ser>
        <c:ser>
          <c:idx val="1"/>
          <c:order val="1"/>
          <c:tx>
            <c:strRef>
              <c:f>Sheet1!$G$1</c:f>
              <c:strCache>
                <c:ptCount val="1"/>
                <c:pt idx="0">
                  <c:v>Sports Car</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Car ownership for those heavily exposed to OOH</c:v>
                </c:pt>
              </c:strCache>
            </c:strRef>
          </c:cat>
          <c:val>
            <c:numRef>
              <c:f>Sheet1!$G$2</c:f>
              <c:numCache>
                <c:formatCode>###,###,###,###,##0.0############</c:formatCode>
                <c:ptCount val="1"/>
                <c:pt idx="0">
                  <c:v>131.2</c:v>
                </c:pt>
              </c:numCache>
            </c:numRef>
          </c:val>
        </c:ser>
        <c:ser>
          <c:idx val="2"/>
          <c:order val="2"/>
          <c:tx>
            <c:strRef>
              <c:f>Sheet1!$F$1</c:f>
              <c:strCache>
                <c:ptCount val="1"/>
                <c:pt idx="0">
                  <c:v>Convertible</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Car ownership for those heavily exposed to OOH</c:v>
                </c:pt>
              </c:strCache>
            </c:strRef>
          </c:cat>
          <c:val>
            <c:numRef>
              <c:f>Sheet1!$F$2</c:f>
              <c:numCache>
                <c:formatCode>###,###,###,###,##0.0############</c:formatCode>
                <c:ptCount val="1"/>
                <c:pt idx="0">
                  <c:v>130.0</c:v>
                </c:pt>
              </c:numCache>
            </c:numRef>
          </c:val>
        </c:ser>
        <c:ser>
          <c:idx val="3"/>
          <c:order val="3"/>
          <c:tx>
            <c:strRef>
              <c:f>Sheet1!$C$1</c:f>
              <c:strCache>
                <c:ptCount val="1"/>
                <c:pt idx="0">
                  <c:v>Estate</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Car ownership for those heavily exposed to OOH</c:v>
                </c:pt>
              </c:strCache>
            </c:strRef>
          </c:cat>
          <c:val>
            <c:numRef>
              <c:f>Sheet1!$C$2</c:f>
              <c:numCache>
                <c:formatCode>###,###,###,###,##0.0############</c:formatCode>
                <c:ptCount val="1"/>
                <c:pt idx="0">
                  <c:v>126.1</c:v>
                </c:pt>
              </c:numCache>
            </c:numRef>
          </c:val>
        </c:ser>
        <c:ser>
          <c:idx val="4"/>
          <c:order val="4"/>
          <c:tx>
            <c:strRef>
              <c:f>Sheet1!$E$1</c:f>
              <c:strCache>
                <c:ptCount val="1"/>
                <c:pt idx="0">
                  <c:v>Off Roader</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Car ownership for those heavily exposed to OOH</c:v>
                </c:pt>
              </c:strCache>
            </c:strRef>
          </c:cat>
          <c:val>
            <c:numRef>
              <c:f>Sheet1!$E$2</c:f>
              <c:numCache>
                <c:formatCode>###,###,###,###,##0.0############</c:formatCode>
                <c:ptCount val="1"/>
                <c:pt idx="0">
                  <c:v>125.4</c:v>
                </c:pt>
              </c:numCache>
            </c:numRef>
          </c:val>
        </c:ser>
        <c:ser>
          <c:idx val="5"/>
          <c:order val="5"/>
          <c:tx>
            <c:strRef>
              <c:f>Sheet1!$B$1</c:f>
              <c:strCache>
                <c:ptCount val="1"/>
                <c:pt idx="0">
                  <c:v>Saloon</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Car ownership for those heavily exposed to OOH</c:v>
                </c:pt>
              </c:strCache>
            </c:strRef>
          </c:cat>
          <c:val>
            <c:numRef>
              <c:f>Sheet1!$B$2</c:f>
              <c:numCache>
                <c:formatCode>###,###,###,###,##0.0############</c:formatCode>
                <c:ptCount val="1"/>
                <c:pt idx="0">
                  <c:v>108.3</c:v>
                </c:pt>
              </c:numCache>
            </c:numRef>
          </c:val>
        </c:ser>
        <c:dLbls>
          <c:showLegendKey val="0"/>
          <c:showVal val="1"/>
          <c:showCatName val="0"/>
          <c:showSerName val="0"/>
          <c:showPercent val="0"/>
          <c:showBubbleSize val="0"/>
        </c:dLbls>
        <c:gapWidth val="500"/>
        <c:overlap val="-27"/>
        <c:axId val="2126479720"/>
        <c:axId val="2126273352"/>
      </c:barChart>
      <c:catAx>
        <c:axId val="2126479720"/>
        <c:scaling>
          <c:orientation val="minMax"/>
        </c:scaling>
        <c:delete val="0"/>
        <c:axPos val="b"/>
        <c:majorTickMark val="out"/>
        <c:minorTickMark val="none"/>
        <c:tickLblPos val="nextTo"/>
        <c:crossAx val="2126273352"/>
        <c:crosses val="autoZero"/>
        <c:auto val="1"/>
        <c:lblAlgn val="ctr"/>
        <c:lblOffset val="100"/>
        <c:noMultiLvlLbl val="0"/>
      </c:catAx>
      <c:valAx>
        <c:axId val="2126273352"/>
        <c:scaling>
          <c:orientation val="minMax"/>
        </c:scaling>
        <c:delete val="0"/>
        <c:axPos val="l"/>
        <c:majorGridlines/>
        <c:numFmt formatCode="###,###,###,###,##0.0############" sourceLinked="1"/>
        <c:majorTickMark val="out"/>
        <c:minorTickMark val="none"/>
        <c:tickLblPos val="nextTo"/>
        <c:crossAx val="2126479720"/>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You can judge a person by the car they drive</c:v>
                </c:pt>
                <c:pt idx="1">
                  <c:v>I like innovative cars</c:v>
                </c:pt>
                <c:pt idx="2">
                  <c:v>Essential that a car looks good</c:v>
                </c:pt>
              </c:strCache>
            </c:strRef>
          </c:cat>
          <c:val>
            <c:numRef>
              <c:f>Sheet1!$B$2:$B$4</c:f>
              <c:numCache>
                <c:formatCode>###,###,###,###,##0.0############</c:formatCode>
                <c:ptCount val="3"/>
                <c:pt idx="0">
                  <c:v>30.5</c:v>
                </c:pt>
                <c:pt idx="1">
                  <c:v>29.7</c:v>
                </c:pt>
                <c:pt idx="2">
                  <c:v>22.4</c:v>
                </c:pt>
              </c:numCache>
            </c:numRef>
          </c:val>
        </c:ser>
        <c:ser>
          <c:idx val="1"/>
          <c:order val="1"/>
          <c:tx>
            <c:strRef>
              <c:f>Sheet1!$E$1</c:f>
              <c:strCache>
                <c:ptCount val="1"/>
                <c:pt idx="0">
                  <c:v>Heavy TV</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You can judge a person by the car they drive</c:v>
                </c:pt>
                <c:pt idx="1">
                  <c:v>I like innovative cars</c:v>
                </c:pt>
                <c:pt idx="2">
                  <c:v>Essential that a car looks good</c:v>
                </c:pt>
              </c:strCache>
            </c:strRef>
          </c:cat>
          <c:val>
            <c:numRef>
              <c:f>Sheet1!$E$2:$E$4</c:f>
              <c:numCache>
                <c:formatCode>###,###,###,###,##0.0############</c:formatCode>
                <c:ptCount val="3"/>
                <c:pt idx="0">
                  <c:v>22.9</c:v>
                </c:pt>
                <c:pt idx="1">
                  <c:v>18.0</c:v>
                </c:pt>
                <c:pt idx="2">
                  <c:v>19.3</c:v>
                </c:pt>
              </c:numCache>
            </c:numRef>
          </c:val>
        </c:ser>
        <c:ser>
          <c:idx val="2"/>
          <c:order val="2"/>
          <c:tx>
            <c:strRef>
              <c:f>Sheet1!$H$1</c:f>
              <c:strCache>
                <c:ptCount val="1"/>
                <c:pt idx="0">
                  <c:v>Heavy Cinema</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You can judge a person by the car they drive</c:v>
                </c:pt>
                <c:pt idx="1">
                  <c:v>I like innovative cars</c:v>
                </c:pt>
                <c:pt idx="2">
                  <c:v>Essential that a car looks good</c:v>
                </c:pt>
              </c:strCache>
            </c:strRef>
          </c:cat>
          <c:val>
            <c:numRef>
              <c:f>Sheet1!$H$2:$H$4</c:f>
              <c:numCache>
                <c:formatCode>###,###,###,###,##0.0############</c:formatCode>
                <c:ptCount val="3"/>
                <c:pt idx="0">
                  <c:v>21.2</c:v>
                </c:pt>
                <c:pt idx="1">
                  <c:v>25.2</c:v>
                </c:pt>
                <c:pt idx="2">
                  <c:v>14.4</c:v>
                </c:pt>
              </c:numCache>
            </c:numRef>
          </c:val>
        </c:ser>
        <c:ser>
          <c:idx val="3"/>
          <c:order val="3"/>
          <c:tx>
            <c:strRef>
              <c:f>Sheet1!$C$1</c:f>
              <c:strCache>
                <c:ptCount val="1"/>
                <c:pt idx="0">
                  <c:v>Heavy Newspapers</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You can judge a person by the car they drive</c:v>
                </c:pt>
                <c:pt idx="1">
                  <c:v>I like innovative cars</c:v>
                </c:pt>
                <c:pt idx="2">
                  <c:v>Essential that a car looks good</c:v>
                </c:pt>
              </c:strCache>
            </c:strRef>
          </c:cat>
          <c:val>
            <c:numRef>
              <c:f>Sheet1!$C$2:$C$4</c:f>
              <c:numCache>
                <c:formatCode>###,###,###,###,##0.0############</c:formatCode>
                <c:ptCount val="3"/>
                <c:pt idx="0">
                  <c:v>18.4</c:v>
                </c:pt>
                <c:pt idx="1">
                  <c:v>11.4</c:v>
                </c:pt>
                <c:pt idx="2">
                  <c:v>15.0</c:v>
                </c:pt>
              </c:numCache>
            </c:numRef>
          </c:val>
        </c:ser>
        <c:ser>
          <c:idx val="4"/>
          <c:order val="4"/>
          <c:tx>
            <c:strRef>
              <c:f>Sheet1!$F$1</c:f>
              <c:strCache>
                <c:ptCount val="1"/>
                <c:pt idx="0">
                  <c:v>Heavy Radio</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You can judge a person by the car they drive</c:v>
                </c:pt>
                <c:pt idx="1">
                  <c:v>I like innovative cars</c:v>
                </c:pt>
                <c:pt idx="2">
                  <c:v>Essential that a car looks good</c:v>
                </c:pt>
              </c:strCache>
            </c:strRef>
          </c:cat>
          <c:val>
            <c:numRef>
              <c:f>Sheet1!$F$2:$F$4</c:f>
              <c:numCache>
                <c:formatCode>###,###,###,###,##0.0############</c:formatCode>
                <c:ptCount val="3"/>
                <c:pt idx="0">
                  <c:v>17.5</c:v>
                </c:pt>
                <c:pt idx="1">
                  <c:v>16.5</c:v>
                </c:pt>
                <c:pt idx="2">
                  <c:v>17.5</c:v>
                </c:pt>
              </c:numCache>
            </c:numRef>
          </c:val>
        </c:ser>
        <c:ser>
          <c:idx val="5"/>
          <c:order val="5"/>
          <c:tx>
            <c:strRef>
              <c:f>Sheet1!$G$1</c:f>
              <c:strCache>
                <c:ptCount val="1"/>
                <c:pt idx="0">
                  <c:v>Heavy Internet</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You can judge a person by the car they drive</c:v>
                </c:pt>
                <c:pt idx="1">
                  <c:v>I like innovative cars</c:v>
                </c:pt>
                <c:pt idx="2">
                  <c:v>Essential that a car looks good</c:v>
                </c:pt>
              </c:strCache>
            </c:strRef>
          </c:cat>
          <c:val>
            <c:numRef>
              <c:f>Sheet1!$G$2:$G$4</c:f>
              <c:numCache>
                <c:formatCode>###,###,###,###,##0.0############</c:formatCode>
                <c:ptCount val="3"/>
                <c:pt idx="0">
                  <c:v>17.2</c:v>
                </c:pt>
                <c:pt idx="1">
                  <c:v>26.0</c:v>
                </c:pt>
                <c:pt idx="2">
                  <c:v>16.3</c:v>
                </c:pt>
              </c:numCache>
            </c:numRef>
          </c:val>
        </c:ser>
        <c:ser>
          <c:idx val="6"/>
          <c:order val="6"/>
          <c:tx>
            <c:strRef>
              <c:f>Sheet1!$D$1</c:f>
              <c:strCache>
                <c:ptCount val="1"/>
                <c:pt idx="0">
                  <c:v>Heavy Magazines</c:v>
                </c:pt>
              </c:strCache>
            </c:strRef>
          </c:tx>
          <c:spPr>
            <a:solidFill>
              <a:srgbClr val="8B2CB1">
                <a:lumMod val="60000"/>
                <a:lumOff val="40000"/>
              </a:srgbClr>
            </a:solidFill>
            <a:ln>
              <a:noFill/>
            </a:ln>
            <a:effectLst/>
          </c:spPr>
          <c:invertIfNegative val="0"/>
          <c:cat>
            <c:strRef>
              <c:f>Sheet1!$A$2:$A$4</c:f>
              <c:strCache>
                <c:ptCount val="3"/>
                <c:pt idx="0">
                  <c:v>You can judge a person by the car they drive</c:v>
                </c:pt>
                <c:pt idx="1">
                  <c:v>I like innovative cars</c:v>
                </c:pt>
                <c:pt idx="2">
                  <c:v>Essential that a car looks good</c:v>
                </c:pt>
              </c:strCache>
            </c:strRef>
          </c:cat>
          <c:val>
            <c:numRef>
              <c:f>Sheet1!$D$2:$D$4</c:f>
              <c:numCache>
                <c:formatCode>###,###,###,###,##0.0############</c:formatCode>
                <c:ptCount val="3"/>
                <c:pt idx="0">
                  <c:v>10.2</c:v>
                </c:pt>
                <c:pt idx="1">
                  <c:v>14.8</c:v>
                </c:pt>
                <c:pt idx="2">
                  <c:v>9.6</c:v>
                </c:pt>
              </c:numCache>
            </c:numRef>
          </c:val>
        </c:ser>
        <c:dLbls>
          <c:showLegendKey val="0"/>
          <c:showVal val="1"/>
          <c:showCatName val="0"/>
          <c:showSerName val="0"/>
          <c:showPercent val="0"/>
          <c:showBubbleSize val="0"/>
        </c:dLbls>
        <c:gapWidth val="500"/>
        <c:overlap val="-27"/>
        <c:axId val="2126189896"/>
        <c:axId val="2126192776"/>
      </c:barChart>
      <c:catAx>
        <c:axId val="2126189896"/>
        <c:scaling>
          <c:orientation val="minMax"/>
        </c:scaling>
        <c:delete val="0"/>
        <c:axPos val="b"/>
        <c:majorTickMark val="out"/>
        <c:minorTickMark val="none"/>
        <c:tickLblPos val="nextTo"/>
        <c:crossAx val="2126192776"/>
        <c:crosses val="autoZero"/>
        <c:auto val="1"/>
        <c:lblAlgn val="ctr"/>
        <c:lblOffset val="100"/>
        <c:noMultiLvlLbl val="0"/>
      </c:catAx>
      <c:valAx>
        <c:axId val="2126192776"/>
        <c:scaling>
          <c:orientation val="minMax"/>
        </c:scaling>
        <c:delete val="0"/>
        <c:axPos val="l"/>
        <c:majorGridlines/>
        <c:numFmt formatCode="###,###,###,###,##0.0############" sourceLinked="1"/>
        <c:majorTickMark val="out"/>
        <c:minorTickMark val="none"/>
        <c:tickLblPos val="nextTo"/>
        <c:crossAx val="2126189896"/>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10848765138624"/>
          <c:y val="0.0428849902534113"/>
          <c:w val="0.957830246972275"/>
          <c:h val="0.702030053260886"/>
        </c:manualLayout>
      </c:layout>
      <c:barChart>
        <c:barDir val="col"/>
        <c:grouping val="clustered"/>
        <c:varyColors val="0"/>
        <c:ser>
          <c:idx val="0"/>
          <c:order val="0"/>
          <c:tx>
            <c:strRef>
              <c:f>Sheet1!$B$1</c:f>
              <c:strCache>
                <c:ptCount val="1"/>
                <c:pt idx="0">
                  <c:v>Seen OOH</c:v>
                </c:pt>
              </c:strCache>
            </c:strRef>
          </c:tx>
          <c:spPr>
            <a:solidFill>
              <a:srgbClr val="E31C79"/>
            </a:solidFill>
          </c:spPr>
          <c:invertIfNegative val="0"/>
          <c:dLbls>
            <c:spPr>
              <a:noFill/>
            </c:spPr>
            <c:txPr>
              <a:bodyPr/>
              <a:lstStyle/>
              <a:p>
                <a:pPr algn="ctr">
                  <a:defRPr lang="en-GB" sz="1200" b="0" i="0" u="none" strike="noStrike" kern="1200" baseline="0">
                    <a:solidFill>
                      <a:prstClr val="white"/>
                    </a:solidFill>
                    <a:latin typeface="+mj-lt"/>
                    <a:ea typeface="+mn-ea"/>
                    <a:cs typeface="+mn-cs"/>
                  </a:defRPr>
                </a:pPr>
                <a:endParaRPr lang="en-US"/>
              </a:p>
            </c:txPr>
            <c:dLblPos val="ctr"/>
            <c:showLegendKey val="0"/>
            <c:showVal val="1"/>
            <c:showCatName val="0"/>
            <c:showSerName val="0"/>
            <c:showPercent val="0"/>
            <c:showBubbleSize val="0"/>
            <c:showLeaderLines val="0"/>
          </c:dLbls>
          <c:cat>
            <c:strRef>
              <c:f>Sheet1!$A$2:$A$3</c:f>
              <c:strCache>
                <c:ptCount val="2"/>
                <c:pt idx="0">
                  <c:v>Looked at car or related service</c:v>
                </c:pt>
                <c:pt idx="1">
                  <c:v>Learnt about car company, product or service</c:v>
                </c:pt>
              </c:strCache>
            </c:strRef>
          </c:cat>
          <c:val>
            <c:numRef>
              <c:f>Sheet1!$B$2:$B$3</c:f>
              <c:numCache>
                <c:formatCode>0%</c:formatCode>
                <c:ptCount val="2"/>
                <c:pt idx="0">
                  <c:v>0.54</c:v>
                </c:pt>
                <c:pt idx="1">
                  <c:v>0.56</c:v>
                </c:pt>
              </c:numCache>
            </c:numRef>
          </c:val>
        </c:ser>
        <c:ser>
          <c:idx val="1"/>
          <c:order val="1"/>
          <c:tx>
            <c:strRef>
              <c:f>Sheet1!$C$1</c:f>
              <c:strCache>
                <c:ptCount val="1"/>
                <c:pt idx="0">
                  <c:v>Not seen OOH</c:v>
                </c:pt>
              </c:strCache>
            </c:strRef>
          </c:tx>
          <c:spPr>
            <a:solidFill>
              <a:srgbClr val="7A7D81"/>
            </a:solidFill>
          </c:spPr>
          <c:invertIfNegative val="0"/>
          <c:dLbls>
            <c:spPr>
              <a:noFill/>
            </c:spPr>
            <c:txPr>
              <a:bodyPr/>
              <a:lstStyle/>
              <a:p>
                <a:pPr algn="ctr">
                  <a:defRPr lang="en-GB" sz="12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dLbls>
          <c:cat>
            <c:strRef>
              <c:f>Sheet1!$A$2:$A$3</c:f>
              <c:strCache>
                <c:ptCount val="2"/>
                <c:pt idx="0">
                  <c:v>Looked at car or related service</c:v>
                </c:pt>
                <c:pt idx="1">
                  <c:v>Learnt about car company, product or service</c:v>
                </c:pt>
              </c:strCache>
            </c:strRef>
          </c:cat>
          <c:val>
            <c:numRef>
              <c:f>Sheet1!$C$2:$C$3</c:f>
              <c:numCache>
                <c:formatCode>0%</c:formatCode>
                <c:ptCount val="2"/>
                <c:pt idx="0">
                  <c:v>0.42</c:v>
                </c:pt>
                <c:pt idx="1">
                  <c:v>0.34</c:v>
                </c:pt>
              </c:numCache>
            </c:numRef>
          </c:val>
        </c:ser>
        <c:dLbls>
          <c:showLegendKey val="0"/>
          <c:showVal val="0"/>
          <c:showCatName val="0"/>
          <c:showSerName val="0"/>
          <c:showPercent val="0"/>
          <c:showBubbleSize val="0"/>
        </c:dLbls>
        <c:gapWidth val="132"/>
        <c:overlap val="-19"/>
        <c:axId val="2125126072"/>
        <c:axId val="2125298328"/>
      </c:barChart>
      <c:catAx>
        <c:axId val="2125126072"/>
        <c:scaling>
          <c:orientation val="minMax"/>
        </c:scaling>
        <c:delete val="0"/>
        <c:axPos val="b"/>
        <c:majorTickMark val="out"/>
        <c:minorTickMark val="none"/>
        <c:tickLblPos val="nextTo"/>
        <c:crossAx val="2125298328"/>
        <c:crosses val="autoZero"/>
        <c:auto val="1"/>
        <c:lblAlgn val="ctr"/>
        <c:lblOffset val="100"/>
        <c:noMultiLvlLbl val="0"/>
      </c:catAx>
      <c:valAx>
        <c:axId val="2125298328"/>
        <c:scaling>
          <c:orientation val="minMax"/>
          <c:max val="1.0"/>
        </c:scaling>
        <c:delete val="1"/>
        <c:axPos val="l"/>
        <c:majorGridlines/>
        <c:numFmt formatCode="0%" sourceLinked="1"/>
        <c:majorTickMark val="out"/>
        <c:minorTickMark val="none"/>
        <c:tickLblPos val="nextTo"/>
        <c:crossAx val="2125126072"/>
        <c:crosses val="autoZero"/>
        <c:crossBetween val="between"/>
        <c:majorUnit val="0.2"/>
      </c:valAx>
    </c:plotArea>
    <c:legend>
      <c:legendPos val="b"/>
      <c:layout>
        <c:manualLayout>
          <c:xMode val="edge"/>
          <c:yMode val="edge"/>
          <c:x val="0.00045496274849052"/>
          <c:y val="0.940136939404314"/>
          <c:w val="0.46712911888943"/>
          <c:h val="0.059863087289527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903418000949"/>
          <c:y val="0.0456336817546929"/>
          <c:w val="0.83017571102769"/>
          <c:h val="0.707838406164142"/>
        </c:manualLayout>
      </c:layout>
      <c:barChart>
        <c:barDir val="col"/>
        <c:grouping val="stacked"/>
        <c:varyColors val="0"/>
        <c:ser>
          <c:idx val="0"/>
          <c:order val="0"/>
          <c:tx>
            <c:strRef>
              <c:f>Sheet1!$A$3</c:f>
              <c:strCache>
                <c:ptCount val="1"/>
                <c:pt idx="0">
                  <c:v>No</c:v>
                </c:pt>
              </c:strCache>
            </c:strRef>
          </c:tx>
          <c:spPr>
            <a:solidFill>
              <a:srgbClr val="7A7D81"/>
            </a:solidFill>
          </c:spPr>
          <c:invertIfNegative val="0"/>
          <c:dLbls>
            <c:spPr>
              <a:noFill/>
            </c:spPr>
            <c:txPr>
              <a:bodyPr/>
              <a:lstStyle/>
              <a:p>
                <a:pPr algn="ctr">
                  <a:defRPr lang="en-GB" sz="1200" b="0" i="0" u="none" strike="noStrike" kern="1200" baseline="0">
                    <a:solidFill>
                      <a:prstClr val="white"/>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More likely to have bought a car or signed up to a new service as a consequency of seeing some OOH</c:v>
                </c:pt>
              </c:strCache>
            </c:strRef>
          </c:cat>
          <c:val>
            <c:numRef>
              <c:f>Sheet1!$B$3</c:f>
              <c:numCache>
                <c:formatCode>0%</c:formatCode>
                <c:ptCount val="1"/>
                <c:pt idx="0">
                  <c:v>0.26</c:v>
                </c:pt>
              </c:numCache>
            </c:numRef>
          </c:val>
        </c:ser>
        <c:ser>
          <c:idx val="1"/>
          <c:order val="1"/>
          <c:tx>
            <c:strRef>
              <c:f>Sheet1!$A$2</c:f>
              <c:strCache>
                <c:ptCount val="1"/>
                <c:pt idx="0">
                  <c:v>Yes</c:v>
                </c:pt>
              </c:strCache>
            </c:strRef>
          </c:tx>
          <c:spPr>
            <a:solidFill>
              <a:srgbClr val="E31C79"/>
            </a:solidFill>
          </c:spPr>
          <c:invertIfNegative val="0"/>
          <c:dLbls>
            <c:spPr>
              <a:noFill/>
            </c:spPr>
            <c:txPr>
              <a:bodyPr/>
              <a:lstStyle/>
              <a:p>
                <a:pPr algn="ctr">
                  <a:defRPr lang="en-GB" sz="12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More likely to have bought a car or signed up to a new service as a consequency of seeing some OOH</c:v>
                </c:pt>
              </c:strCache>
            </c:strRef>
          </c:cat>
          <c:val>
            <c:numRef>
              <c:f>Sheet1!$B$2</c:f>
              <c:numCache>
                <c:formatCode>0%</c:formatCode>
                <c:ptCount val="1"/>
                <c:pt idx="0">
                  <c:v>0.6</c:v>
                </c:pt>
              </c:numCache>
            </c:numRef>
          </c:val>
        </c:ser>
        <c:dLbls>
          <c:showLegendKey val="0"/>
          <c:showVal val="0"/>
          <c:showCatName val="0"/>
          <c:showSerName val="0"/>
          <c:showPercent val="0"/>
          <c:showBubbleSize val="0"/>
        </c:dLbls>
        <c:gapWidth val="150"/>
        <c:overlap val="100"/>
        <c:axId val="2123844872"/>
        <c:axId val="2126038280"/>
      </c:barChart>
      <c:catAx>
        <c:axId val="2123844872"/>
        <c:scaling>
          <c:orientation val="minMax"/>
        </c:scaling>
        <c:delete val="0"/>
        <c:axPos val="b"/>
        <c:majorTickMark val="out"/>
        <c:minorTickMark val="none"/>
        <c:tickLblPos val="nextTo"/>
        <c:crossAx val="2126038280"/>
        <c:crosses val="autoZero"/>
        <c:auto val="1"/>
        <c:lblAlgn val="ctr"/>
        <c:lblOffset val="100"/>
        <c:noMultiLvlLbl val="0"/>
      </c:catAx>
      <c:valAx>
        <c:axId val="2126038280"/>
        <c:scaling>
          <c:orientation val="minMax"/>
        </c:scaling>
        <c:delete val="0"/>
        <c:axPos val="l"/>
        <c:majorGridlines/>
        <c:numFmt formatCode="0%" sourceLinked="1"/>
        <c:majorTickMark val="out"/>
        <c:minorTickMark val="none"/>
        <c:tickLblPos val="nextTo"/>
        <c:crossAx val="2123844872"/>
        <c:crosses val="autoZero"/>
        <c:crossBetween val="between"/>
        <c:majorUnit val="0.2"/>
      </c:valAx>
    </c:plotArea>
    <c:legend>
      <c:legendPos val="b"/>
      <c:layout>
        <c:manualLayout>
          <c:xMode val="edge"/>
          <c:yMode val="edge"/>
          <c:x val="0.00045496274849052"/>
          <c:y val="0.940136939404314"/>
          <c:w val="0.348518422646012"/>
          <c:h val="0.059863087289527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2+ car household</c:v>
                </c:pt>
                <c:pt idx="1">
                  <c:v>Highest mileage (20,000+ miles/annum)</c:v>
                </c:pt>
                <c:pt idx="2">
                  <c:v>Bought a car in last 12mths</c:v>
                </c:pt>
              </c:strCache>
            </c:strRef>
          </c:cat>
          <c:val>
            <c:numRef>
              <c:f>Sheet1!$B$2:$B$4</c:f>
              <c:numCache>
                <c:formatCode>###,###,###,###,##0.0############</c:formatCode>
                <c:ptCount val="3"/>
                <c:pt idx="0">
                  <c:v>110.7</c:v>
                </c:pt>
                <c:pt idx="1">
                  <c:v>222.5</c:v>
                </c:pt>
                <c:pt idx="2">
                  <c:v>114.9</c:v>
                </c:pt>
              </c:numCache>
            </c:numRef>
          </c:val>
        </c:ser>
        <c:ser>
          <c:idx val="1"/>
          <c:order val="1"/>
          <c:tx>
            <c:strRef>
              <c:f>Sheet1!$F$1</c:f>
              <c:strCache>
                <c:ptCount val="1"/>
                <c:pt idx="0">
                  <c:v>Heavy Radio</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2+ car household</c:v>
                </c:pt>
                <c:pt idx="1">
                  <c:v>Highest mileage (20,000+ miles/annum)</c:v>
                </c:pt>
                <c:pt idx="2">
                  <c:v>Bought a car in last 12mths</c:v>
                </c:pt>
              </c:strCache>
            </c:strRef>
          </c:cat>
          <c:val>
            <c:numRef>
              <c:f>Sheet1!$F$2:$F$4</c:f>
              <c:numCache>
                <c:formatCode>###,###,###,###,##0.0############</c:formatCode>
                <c:ptCount val="3"/>
                <c:pt idx="0">
                  <c:v>101.7</c:v>
                </c:pt>
                <c:pt idx="1">
                  <c:v>209.2</c:v>
                </c:pt>
                <c:pt idx="2">
                  <c:v>97.8</c:v>
                </c:pt>
              </c:numCache>
            </c:numRef>
          </c:val>
        </c:ser>
        <c:ser>
          <c:idx val="2"/>
          <c:order val="2"/>
          <c:tx>
            <c:strRef>
              <c:f>Sheet1!$D$1</c:f>
              <c:strCache>
                <c:ptCount val="1"/>
                <c:pt idx="0">
                  <c:v>Heavy Magazines</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Sheet1!$A$2:$A$4</c:f>
              <c:strCache>
                <c:ptCount val="3"/>
                <c:pt idx="0">
                  <c:v>2+ car household</c:v>
                </c:pt>
                <c:pt idx="1">
                  <c:v>Highest mileage (20,000+ miles/annum)</c:v>
                </c:pt>
                <c:pt idx="2">
                  <c:v>Bought a car in last 12mths</c:v>
                </c:pt>
              </c:strCache>
            </c:strRef>
          </c:cat>
          <c:val>
            <c:numRef>
              <c:f>Sheet1!$D$2:$D$4</c:f>
              <c:numCache>
                <c:formatCode>###,###,###,###,##0.0############</c:formatCode>
                <c:ptCount val="3"/>
                <c:pt idx="0">
                  <c:v>99.2</c:v>
                </c:pt>
                <c:pt idx="1">
                  <c:v>75.4</c:v>
                </c:pt>
                <c:pt idx="2">
                  <c:v>97.6</c:v>
                </c:pt>
              </c:numCache>
            </c:numRef>
          </c:val>
        </c:ser>
        <c:ser>
          <c:idx val="3"/>
          <c:order val="3"/>
          <c:tx>
            <c:strRef>
              <c:f>Sheet1!$G$1</c:f>
              <c:strCache>
                <c:ptCount val="1"/>
                <c:pt idx="0">
                  <c:v>Heavy Internet</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2+ car household</c:v>
                </c:pt>
                <c:pt idx="1">
                  <c:v>Highest mileage (20,000+ miles/annum)</c:v>
                </c:pt>
                <c:pt idx="2">
                  <c:v>Bought a car in last 12mths</c:v>
                </c:pt>
              </c:strCache>
            </c:strRef>
          </c:cat>
          <c:val>
            <c:numRef>
              <c:f>Sheet1!$G$2:$G$4</c:f>
              <c:numCache>
                <c:formatCode>###,###,###,###,##0.0############</c:formatCode>
                <c:ptCount val="3"/>
                <c:pt idx="0">
                  <c:v>97.9</c:v>
                </c:pt>
                <c:pt idx="1">
                  <c:v>139.6</c:v>
                </c:pt>
                <c:pt idx="2">
                  <c:v>106.7</c:v>
                </c:pt>
              </c:numCache>
            </c:numRef>
          </c:val>
        </c:ser>
        <c:ser>
          <c:idx val="4"/>
          <c:order val="4"/>
          <c:tx>
            <c:strRef>
              <c:f>Sheet1!$C$1</c:f>
              <c:strCache>
                <c:ptCount val="1"/>
                <c:pt idx="0">
                  <c:v>Heavy Newspapers</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2+ car household</c:v>
                </c:pt>
                <c:pt idx="1">
                  <c:v>Highest mileage (20,000+ miles/annum)</c:v>
                </c:pt>
                <c:pt idx="2">
                  <c:v>Bought a car in last 12mths</c:v>
                </c:pt>
              </c:strCache>
            </c:strRef>
          </c:cat>
          <c:val>
            <c:numRef>
              <c:f>Sheet1!$C$2:$C$4</c:f>
              <c:numCache>
                <c:formatCode>###,###,###,###,##0.0############</c:formatCode>
                <c:ptCount val="3"/>
                <c:pt idx="0">
                  <c:v>96.3</c:v>
                </c:pt>
                <c:pt idx="1">
                  <c:v>60.0</c:v>
                </c:pt>
                <c:pt idx="2">
                  <c:v>78.9</c:v>
                </c:pt>
              </c:numCache>
            </c:numRef>
          </c:val>
        </c:ser>
        <c:ser>
          <c:idx val="5"/>
          <c:order val="5"/>
          <c:tx>
            <c:strRef>
              <c:f>Sheet1!$E$1</c:f>
              <c:strCache>
                <c:ptCount val="1"/>
                <c:pt idx="0">
                  <c:v>Heavy TV</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Sheet1!$A$2:$A$4</c:f>
              <c:strCache>
                <c:ptCount val="3"/>
                <c:pt idx="0">
                  <c:v>2+ car household</c:v>
                </c:pt>
                <c:pt idx="1">
                  <c:v>Highest mileage (20,000+ miles/annum)</c:v>
                </c:pt>
                <c:pt idx="2">
                  <c:v>Bought a car in last 12mths</c:v>
                </c:pt>
              </c:strCache>
            </c:strRef>
          </c:cat>
          <c:val>
            <c:numRef>
              <c:f>Sheet1!$E$2:$E$4</c:f>
              <c:numCache>
                <c:formatCode>###,###,###,###,##0.0############</c:formatCode>
                <c:ptCount val="3"/>
                <c:pt idx="0">
                  <c:v>73.2</c:v>
                </c:pt>
                <c:pt idx="1">
                  <c:v>48.4</c:v>
                </c:pt>
                <c:pt idx="2">
                  <c:v>83.3</c:v>
                </c:pt>
              </c:numCache>
            </c:numRef>
          </c:val>
        </c:ser>
        <c:dLbls>
          <c:showLegendKey val="0"/>
          <c:showVal val="1"/>
          <c:showCatName val="0"/>
          <c:showSerName val="0"/>
          <c:showPercent val="0"/>
          <c:showBubbleSize val="0"/>
        </c:dLbls>
        <c:gapWidth val="500"/>
        <c:overlap val="-27"/>
        <c:axId val="2122456136"/>
        <c:axId val="2126465208"/>
      </c:barChart>
      <c:catAx>
        <c:axId val="2122456136"/>
        <c:scaling>
          <c:orientation val="minMax"/>
        </c:scaling>
        <c:delete val="0"/>
        <c:axPos val="b"/>
        <c:majorTickMark val="out"/>
        <c:minorTickMark val="none"/>
        <c:tickLblPos val="nextTo"/>
        <c:crossAx val="2126465208"/>
        <c:crosses val="autoZero"/>
        <c:auto val="1"/>
        <c:lblAlgn val="ctr"/>
        <c:lblOffset val="100"/>
        <c:noMultiLvlLbl val="0"/>
      </c:catAx>
      <c:valAx>
        <c:axId val="2126465208"/>
        <c:scaling>
          <c:orientation val="minMax"/>
        </c:scaling>
        <c:delete val="0"/>
        <c:axPos val="l"/>
        <c:majorGridlines/>
        <c:numFmt formatCode="###,###,###,###,##0.0############" sourceLinked="1"/>
        <c:majorTickMark val="out"/>
        <c:minorTickMark val="none"/>
        <c:tickLblPos val="nextTo"/>
        <c:crossAx val="2122456136"/>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Sheet1!$A$2:$A$9</c:f>
              <c:strCache>
                <c:ptCount val="8"/>
                <c:pt idx="0">
                  <c:v>Extensive knowledge of sector</c:v>
                </c:pt>
                <c:pt idx="1">
                  <c:v>Very likely to convince others on brands_sector</c:v>
                </c:pt>
                <c:pt idx="2">
                  <c:v>Post comments/views about sector online</c:v>
                </c:pt>
                <c:pt idx="3">
                  <c:v>Sector Champions </c:v>
                </c:pt>
                <c:pt idx="4">
                  <c:v>Sector Connectors (connect regularly)</c:v>
                </c:pt>
                <c:pt idx="5">
                  <c:v>Sector Influencers (influence many people)</c:v>
                </c:pt>
                <c:pt idx="6">
                  <c:v>Sector Mavens (knowledge exchangers)</c:v>
                </c:pt>
                <c:pt idx="7">
                  <c:v>Sector Salespeople (highly persuasive)</c:v>
                </c:pt>
              </c:strCache>
            </c:strRef>
          </c:cat>
          <c:val>
            <c:numRef>
              <c:f>Sheet1!$B$2:$B$9</c:f>
              <c:numCache>
                <c:formatCode>General</c:formatCode>
                <c:ptCount val="8"/>
                <c:pt idx="0">
                  <c:v>163.9</c:v>
                </c:pt>
                <c:pt idx="1">
                  <c:v>151.9</c:v>
                </c:pt>
                <c:pt idx="2">
                  <c:v>156.4</c:v>
                </c:pt>
                <c:pt idx="3">
                  <c:v>212.6</c:v>
                </c:pt>
                <c:pt idx="4">
                  <c:v>149.7</c:v>
                </c:pt>
                <c:pt idx="5">
                  <c:v>137.9</c:v>
                </c:pt>
                <c:pt idx="6">
                  <c:v>163.9</c:v>
                </c:pt>
                <c:pt idx="7">
                  <c:v>151.9</c:v>
                </c:pt>
              </c:numCache>
            </c:numRef>
          </c:val>
        </c:ser>
        <c:dLbls>
          <c:showLegendKey val="0"/>
          <c:showVal val="0"/>
          <c:showCatName val="0"/>
          <c:showSerName val="0"/>
          <c:showPercent val="0"/>
          <c:showBubbleSize val="0"/>
        </c:dLbls>
        <c:gapWidth val="150"/>
        <c:axId val="2124828328"/>
        <c:axId val="2126709128"/>
      </c:barChart>
      <c:catAx>
        <c:axId val="2124828328"/>
        <c:scaling>
          <c:orientation val="minMax"/>
        </c:scaling>
        <c:delete val="0"/>
        <c:axPos val="b"/>
        <c:numFmt formatCode="0%" sourceLinked="1"/>
        <c:majorTickMark val="out"/>
        <c:minorTickMark val="none"/>
        <c:tickLblPos val="nextTo"/>
        <c:txPr>
          <a:bodyPr/>
          <a:lstStyle/>
          <a:p>
            <a:pPr>
              <a:defRPr sz="1100"/>
            </a:pPr>
            <a:endParaRPr lang="en-US"/>
          </a:p>
        </c:txPr>
        <c:crossAx val="2126709128"/>
        <c:crosses val="autoZero"/>
        <c:auto val="1"/>
        <c:lblAlgn val="ctr"/>
        <c:lblOffset val="100"/>
        <c:noMultiLvlLbl val="0"/>
      </c:catAx>
      <c:valAx>
        <c:axId val="2126709128"/>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2124828328"/>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22/09/15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3</a:t>
            </a:fld>
            <a:endParaRPr lang="en-GB"/>
          </a:p>
        </p:txBody>
      </p:sp>
    </p:spTree>
    <p:extLst>
      <p:ext uri="{BB962C8B-B14F-4D97-AF65-F5344CB8AC3E}">
        <p14:creationId xmlns:p14="http://schemas.microsoft.com/office/powerpoint/2010/main" val="333125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mn-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8235065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Date</a:t>
            </a:r>
            <a:endParaRPr lang="en-GB"/>
          </a:p>
        </p:txBody>
      </p:sp>
      <p:sp>
        <p:nvSpPr>
          <p:cNvPr id="4" name="Footer Placeholder 3"/>
          <p:cNvSpPr>
            <a:spLocks noGrp="1"/>
          </p:cNvSpPr>
          <p:nvPr>
            <p:ph type="ftr" sz="quarter" idx="11"/>
          </p:nvPr>
        </p:nvSpPr>
        <p:spPr/>
        <p:txBody>
          <a:bodyPr/>
          <a:lstStyle/>
          <a:p>
            <a:r>
              <a:rPr lang="en-GB" smtClean="0"/>
              <a:t>Document Title</a:t>
            </a:r>
            <a:endParaRPr lang="en-GB"/>
          </a:p>
        </p:txBody>
      </p:sp>
      <p:sp>
        <p:nvSpPr>
          <p:cNvPr id="5" name="Slide Number Placeholder 4"/>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51378675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a:t>
            </a:r>
            <a:endParaRPr lang="en-GB"/>
          </a:p>
        </p:txBody>
      </p:sp>
      <p:sp>
        <p:nvSpPr>
          <p:cNvPr id="3" name="Footer Placeholder 2"/>
          <p:cNvSpPr>
            <a:spLocks noGrp="1"/>
          </p:cNvSpPr>
          <p:nvPr>
            <p:ph type="ftr" sz="quarter" idx="11"/>
          </p:nvPr>
        </p:nvSpPr>
        <p:spPr/>
        <p:txBody>
          <a:bodyPr/>
          <a:lstStyle/>
          <a:p>
            <a:r>
              <a:rPr lang="en-GB" smtClean="0"/>
              <a:t>Document Title</a:t>
            </a:r>
            <a:endParaRPr lang="en-GB"/>
          </a:p>
        </p:txBody>
      </p:sp>
      <p:sp>
        <p:nvSpPr>
          <p:cNvPr id="4" name="Slide Number Placeholder 3"/>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97197606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0"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38150" y="3086100"/>
            <a:ext cx="5667375" cy="838200"/>
          </a:xfrm>
        </p:spPr>
        <p:txBody>
          <a:bodyPr>
            <a:noAutofit/>
          </a:bodyPr>
          <a:lstStyle>
            <a:lvl1pPr marL="0" indent="0">
              <a:buFont typeface="Arial" panose="020B0604020202020204" pitchFamily="34" charset="0"/>
              <a:buNone/>
              <a:defRPr sz="1800" b="0">
                <a:solidFill>
                  <a:schemeClr val="bg1"/>
                </a:solidFill>
                <a:latin typeface="+mj-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108726096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21458204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36514773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7"/>
            <a:ext cx="8286750" cy="2860674"/>
          </a:xfrm>
        </p:spPr>
        <p:txBody>
          <a:bodyPr numCol="3" spcCol="360000"/>
          <a:lstStyle>
            <a:lvl1pPr marL="342900" indent="-342900">
              <a:spcBef>
                <a:spcPts val="1200"/>
              </a:spcBef>
              <a:buFont typeface="+mj-lt"/>
              <a:buAutoNum type="arabicPeriod"/>
              <a:defRPr sz="1400">
                <a:latin typeface="+mn-lt"/>
              </a:defRPr>
            </a:lvl1pPr>
            <a:lvl2pPr marL="355600" indent="0">
              <a:lnSpc>
                <a:spcPct val="100000"/>
              </a:lnSpc>
              <a:spcBef>
                <a:spcPts val="0"/>
              </a:spcBef>
              <a:defRPr sz="1400"/>
            </a:lvl2pPr>
            <a:lvl3pPr marL="536575" indent="-180975">
              <a:defRPr/>
            </a:lvl3pPr>
            <a:lvl4pPr marL="717550" indent="-180975">
              <a:defRPr/>
            </a:lvl4pPr>
            <a:lvl5pPr marL="898525"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78523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279757886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6"/>
            <a:ext cx="9094733" cy="4089399"/>
          </a:xfrm>
        </p:spPr>
        <p:txBody>
          <a:bodyPr numCol="2" spcCol="360000"/>
          <a:lstStyle>
            <a:lvl1pPr marL="179388" indent="-179388">
              <a:spcBef>
                <a:spcPts val="1500"/>
              </a:spcBef>
              <a:buFont typeface="Arial" panose="020B0604020202020204" pitchFamily="34" charset="0"/>
              <a:buChar char="•"/>
              <a:defRPr/>
            </a:lvl1pPr>
            <a:lvl2pPr marL="357188" indent="-177800">
              <a:buFont typeface="Arial" panose="020B0604020202020204" pitchFamily="34" charset="0"/>
              <a:buChar char="•"/>
              <a:defRPr/>
            </a:lvl2pPr>
            <a:lvl3pPr marL="538163" indent="-180975">
              <a:defRPr/>
            </a:lvl3pPr>
            <a:lvl4pPr marL="714375" indent="-177800">
              <a:defRPr/>
            </a:lvl4pPr>
            <a:lvl5pPr marL="890588"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60021529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raphic plus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253405" y="1495426"/>
            <a:ext cx="7522511" cy="4089399"/>
          </a:xfrm>
        </p:spPr>
        <p:txBody>
          <a:bodyPr numCol="2"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8883412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t>Date</a:t>
            </a:r>
            <a:endParaRPr lang="en-GB"/>
          </a:p>
        </p:txBody>
      </p:sp>
      <p:sp>
        <p:nvSpPr>
          <p:cNvPr id="6" name="Footer Placeholder 5"/>
          <p:cNvSpPr>
            <a:spLocks noGrp="1"/>
          </p:cNvSpPr>
          <p:nvPr>
            <p:ph type="ftr" sz="quarter" idx="11"/>
          </p:nvPr>
        </p:nvSpPr>
        <p:spPr/>
        <p:txBody>
          <a:bodyPr/>
          <a:lstStyle/>
          <a:p>
            <a:r>
              <a:rPr lang="en-GB" smtClean="0"/>
              <a:t>Document Title</a:t>
            </a:r>
            <a:endParaRPr lang="en-GB"/>
          </a:p>
        </p:txBody>
      </p:sp>
      <p:sp>
        <p:nvSpPr>
          <p:cNvPr id="7" name="Slide Number Placeholder 6"/>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496219"/>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496219"/>
            <a:ext cx="5596955" cy="34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628667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535113"/>
            <a:ext cx="5596953"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6169594" y="1535113"/>
            <a:ext cx="5596955"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smtClean="0"/>
              <a:t>Date</a:t>
            </a:r>
            <a:endParaRPr lang="en-GB"/>
          </a:p>
        </p:txBody>
      </p:sp>
      <p:sp>
        <p:nvSpPr>
          <p:cNvPr id="8" name="Footer Placeholder 7"/>
          <p:cNvSpPr>
            <a:spLocks noGrp="1"/>
          </p:cNvSpPr>
          <p:nvPr>
            <p:ph type="ftr" sz="quarter" idx="11"/>
          </p:nvPr>
        </p:nvSpPr>
        <p:spPr/>
        <p:txBody>
          <a:bodyPr/>
          <a:lstStyle/>
          <a:p>
            <a:r>
              <a:rPr lang="en-GB" smtClean="0"/>
              <a:t>Document Title</a:t>
            </a:r>
            <a:endParaRPr lang="en-GB"/>
          </a:p>
        </p:txBody>
      </p:sp>
      <p:sp>
        <p:nvSpPr>
          <p:cNvPr id="9" name="Slide Number Placeholder 8"/>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346301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smtClean="0"/>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0684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smtClean="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noChangeAspect="1"/>
          </p:cNvGrpSpPr>
          <p:nvPr userDrawn="1"/>
        </p:nvGrpSpPr>
        <p:grpSpPr>
          <a:xfrm>
            <a:off x="431006" y="6329881"/>
            <a:ext cx="1476000" cy="196205"/>
            <a:chOff x="6905625" y="4194175"/>
            <a:chExt cx="3152775" cy="419100"/>
          </a:xfrm>
          <a:solidFill>
            <a:schemeClr val="accent5"/>
          </a:solidFill>
        </p:grpSpPr>
        <p:sp>
          <p:nvSpPr>
            <p:cNvPr id="14"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5" r:id="rId4"/>
    <p:sldLayoutId id="2147483650" r:id="rId5"/>
    <p:sldLayoutId id="2147483666" r:id="rId6"/>
    <p:sldLayoutId id="2147483667" r:id="rId7"/>
    <p:sldLayoutId id="2147483652" r:id="rId8"/>
    <p:sldLayoutId id="2147483653" r:id="rId9"/>
    <p:sldLayoutId id="2147483654" r:id="rId10"/>
    <p:sldLayoutId id="2147483655" r:id="rId11"/>
    <p:sldLayoutId id="2147483668" r:id="rId12"/>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 Id="rId11" Type="http://schemas.openxmlformats.org/officeDocument/2006/relationships/image" Target="../media/image11.jpeg"/><Relationship Id="rId1" Type="http://schemas.openxmlformats.org/officeDocument/2006/relationships/slideLayout" Target="../slideLayouts/slideLayout10.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3.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94" y="0"/>
            <a:ext cx="12192000" cy="6858000"/>
          </a:xfrm>
        </p:spPr>
      </p:pic>
      <p:sp>
        <p:nvSpPr>
          <p:cNvPr id="5123" name="Title 1"/>
          <p:cNvSpPr>
            <a:spLocks noGrp="1"/>
          </p:cNvSpPr>
          <p:nvPr>
            <p:ph type="ctrTitle"/>
          </p:nvPr>
        </p:nvSpPr>
        <p:spPr/>
        <p:txBody>
          <a:bodyPr/>
          <a:lstStyle/>
          <a:p>
            <a:r>
              <a:rPr lang="en-GB" dirty="0" smtClean="0"/>
              <a:t>Out of Home works </a:t>
            </a:r>
            <a:br>
              <a:rPr lang="en-GB" dirty="0" smtClean="0"/>
            </a:br>
            <a:r>
              <a:rPr lang="en-GB" dirty="0" smtClean="0"/>
              <a:t>for Motor brands</a:t>
            </a:r>
          </a:p>
        </p:txBody>
      </p:sp>
      <p:grpSp>
        <p:nvGrpSpPr>
          <p:cNvPr id="6" name="Group 5"/>
          <p:cNvGrpSpPr>
            <a:grpSpLocks noChangeAspect="1"/>
          </p:cNvGrpSpPr>
          <p:nvPr/>
        </p:nvGrpSpPr>
        <p:grpSpPr>
          <a:xfrm>
            <a:off x="438149" y="6230422"/>
            <a:ext cx="1476000" cy="196205"/>
            <a:chOff x="6905625" y="4194175"/>
            <a:chExt cx="3152775" cy="419100"/>
          </a:xfrm>
          <a:solidFill>
            <a:schemeClr val="bg1"/>
          </a:solidFill>
        </p:grpSpPr>
        <p:sp>
          <p:nvSpPr>
            <p:cNvPr id="7"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211005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smtClean="0"/>
              <a:t>Leading Motors brands use Out of Home to drive awareness</a:t>
            </a:r>
            <a:endParaRPr lang="en-GB" dirty="0"/>
          </a:p>
        </p:txBody>
      </p:sp>
      <p:grpSp>
        <p:nvGrpSpPr>
          <p:cNvPr id="26" name="Group 25"/>
          <p:cNvGrpSpPr>
            <a:grpSpLocks noChangeAspect="1"/>
          </p:cNvGrpSpPr>
          <p:nvPr/>
        </p:nvGrpSpPr>
        <p:grpSpPr>
          <a:xfrm>
            <a:off x="438149" y="6230422"/>
            <a:ext cx="1476000" cy="196205"/>
            <a:chOff x="6905625" y="4194175"/>
            <a:chExt cx="3152775" cy="419100"/>
          </a:xfrm>
          <a:solidFill>
            <a:schemeClr val="bg1"/>
          </a:solidFill>
        </p:grpSpPr>
        <p:sp>
          <p:nvSpPr>
            <p:cNvPr id="27"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6" name="Rectangle 55"/>
          <p:cNvSpPr/>
          <p:nvPr/>
        </p:nvSpPr>
        <p:spPr>
          <a:xfrm>
            <a:off x="438148" y="1484784"/>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endParaRPr lang="en-GB" sz="1600" dirty="0" smtClean="0">
              <a:solidFill>
                <a:srgbClr val="000000">
                  <a:lumMod val="50000"/>
                  <a:lumOff val="50000"/>
                </a:srgbClr>
              </a:solidFill>
            </a:endParaRPr>
          </a:p>
          <a:p>
            <a:pPr algn="ctr"/>
            <a:endParaRPr lang="en-GB" sz="1600" dirty="0">
              <a:solidFill>
                <a:srgbClr val="000000">
                  <a:lumMod val="50000"/>
                  <a:lumOff val="50000"/>
                </a:srgbClr>
              </a:solidFill>
            </a:endParaRPr>
          </a:p>
          <a:p>
            <a:pPr algn="ctr"/>
            <a:endParaRPr lang="en-GB" sz="1600" b="1" dirty="0" smtClean="0">
              <a:solidFill>
                <a:srgbClr val="000000">
                  <a:lumMod val="50000"/>
                  <a:lumOff val="50000"/>
                </a:srgbClr>
              </a:solidFill>
            </a:endParaRPr>
          </a:p>
          <a:p>
            <a:pPr algn="ctr"/>
            <a:r>
              <a:rPr lang="en-GB" sz="1600" b="1" dirty="0" smtClean="0">
                <a:solidFill>
                  <a:srgbClr val="000000">
                    <a:lumMod val="50000"/>
                    <a:lumOff val="50000"/>
                  </a:srgbClr>
                </a:solidFill>
              </a:rPr>
              <a:t>£6.2m</a:t>
            </a:r>
            <a:endParaRPr lang="en-GB" sz="1600" b="1" dirty="0">
              <a:solidFill>
                <a:srgbClr val="000000">
                  <a:lumMod val="50000"/>
                  <a:lumOff val="50000"/>
                </a:srgbClr>
              </a:solidFill>
            </a:endParaRPr>
          </a:p>
        </p:txBody>
      </p:sp>
      <p:sp>
        <p:nvSpPr>
          <p:cNvPr id="57" name="Rectangle 56"/>
          <p:cNvSpPr/>
          <p:nvPr/>
        </p:nvSpPr>
        <p:spPr>
          <a:xfrm>
            <a:off x="2703828" y="1484784"/>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r>
              <a:rPr lang="en-GB" sz="1600" b="1" dirty="0" smtClean="0">
                <a:solidFill>
                  <a:srgbClr val="FFFFFF"/>
                </a:solidFill>
              </a:rPr>
              <a:t>EE</a:t>
            </a:r>
          </a:p>
          <a:p>
            <a:pPr algn="ctr"/>
            <a:endParaRPr lang="en-GB" sz="1600" b="1" dirty="0">
              <a:solidFill>
                <a:srgbClr val="FFFFFF"/>
              </a:solidFill>
            </a:endParaRPr>
          </a:p>
          <a:p>
            <a:pPr algn="ctr"/>
            <a:endParaRPr lang="en-GB" sz="1600" b="1" dirty="0" smtClean="0">
              <a:solidFill>
                <a:srgbClr val="FFFFFF"/>
              </a:solidFill>
            </a:endParaRPr>
          </a:p>
          <a:p>
            <a:pPr algn="ctr"/>
            <a:r>
              <a:rPr lang="en-GB" sz="1600" b="1" dirty="0" smtClean="0">
                <a:solidFill>
                  <a:srgbClr val="000000">
                    <a:lumMod val="50000"/>
                    <a:lumOff val="50000"/>
                  </a:srgbClr>
                </a:solidFill>
              </a:rPr>
              <a:t>£4.7m</a:t>
            </a:r>
            <a:endParaRPr lang="en-GB" sz="1600" b="1" dirty="0">
              <a:solidFill>
                <a:srgbClr val="000000">
                  <a:lumMod val="50000"/>
                  <a:lumOff val="50000"/>
                </a:srgbClr>
              </a:solidFill>
            </a:endParaRPr>
          </a:p>
        </p:txBody>
      </p:sp>
      <p:sp>
        <p:nvSpPr>
          <p:cNvPr id="58" name="Rectangle 57"/>
          <p:cNvSpPr/>
          <p:nvPr/>
        </p:nvSpPr>
        <p:spPr>
          <a:xfrm>
            <a:off x="4969508" y="1484784"/>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endParaRPr lang="en-GB" sz="1600" b="1" dirty="0" smtClean="0">
              <a:solidFill>
                <a:srgbClr val="000000">
                  <a:lumMod val="50000"/>
                  <a:lumOff val="50000"/>
                </a:srgbClr>
              </a:solidFill>
            </a:endParaRPr>
          </a:p>
          <a:p>
            <a:pPr algn="ctr"/>
            <a:endParaRPr lang="en-GB" sz="1600" b="1" dirty="0">
              <a:solidFill>
                <a:srgbClr val="000000">
                  <a:lumMod val="50000"/>
                  <a:lumOff val="50000"/>
                </a:srgbClr>
              </a:solidFill>
            </a:endParaRPr>
          </a:p>
          <a:p>
            <a:pPr algn="ctr"/>
            <a:endParaRPr lang="en-GB" sz="1600" b="1" dirty="0" smtClean="0">
              <a:solidFill>
                <a:srgbClr val="000000">
                  <a:lumMod val="50000"/>
                  <a:lumOff val="50000"/>
                </a:srgbClr>
              </a:solidFill>
            </a:endParaRPr>
          </a:p>
          <a:p>
            <a:pPr algn="ctr"/>
            <a:r>
              <a:rPr lang="en-GB" sz="1600" b="1" dirty="0" smtClean="0">
                <a:solidFill>
                  <a:srgbClr val="000000">
                    <a:lumMod val="50000"/>
                    <a:lumOff val="50000"/>
                  </a:srgbClr>
                </a:solidFill>
              </a:rPr>
              <a:t>£3.2m</a:t>
            </a:r>
            <a:endParaRPr lang="en-GB" sz="1600" b="1" dirty="0">
              <a:solidFill>
                <a:srgbClr val="000000">
                  <a:lumMod val="50000"/>
                  <a:lumOff val="50000"/>
                </a:srgbClr>
              </a:solidFill>
            </a:endParaRPr>
          </a:p>
        </p:txBody>
      </p:sp>
      <p:sp>
        <p:nvSpPr>
          <p:cNvPr id="59" name="Rectangle 58"/>
          <p:cNvSpPr/>
          <p:nvPr/>
        </p:nvSpPr>
        <p:spPr>
          <a:xfrm>
            <a:off x="7235189" y="1484784"/>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endParaRPr lang="en-GB" sz="1600" dirty="0" smtClean="0">
              <a:solidFill>
                <a:srgbClr val="000000">
                  <a:lumMod val="50000"/>
                  <a:lumOff val="50000"/>
                </a:srgbClr>
              </a:solidFill>
            </a:endParaRPr>
          </a:p>
          <a:p>
            <a:pPr algn="ctr"/>
            <a:endParaRPr lang="en-GB" sz="1600" dirty="0" smtClean="0">
              <a:solidFill>
                <a:srgbClr val="000000">
                  <a:lumMod val="50000"/>
                  <a:lumOff val="50000"/>
                </a:srgbClr>
              </a:solidFill>
            </a:endParaRPr>
          </a:p>
          <a:p>
            <a:pPr algn="ctr"/>
            <a:endParaRPr lang="en-GB" sz="1600" dirty="0">
              <a:solidFill>
                <a:srgbClr val="000000">
                  <a:lumMod val="50000"/>
                  <a:lumOff val="50000"/>
                </a:srgbClr>
              </a:solidFill>
            </a:endParaRPr>
          </a:p>
          <a:p>
            <a:pPr algn="ctr"/>
            <a:r>
              <a:rPr lang="en-GB" sz="1600" b="1" dirty="0" smtClean="0">
                <a:solidFill>
                  <a:srgbClr val="000000">
                    <a:lumMod val="50000"/>
                    <a:lumOff val="50000"/>
                  </a:srgbClr>
                </a:solidFill>
              </a:rPr>
              <a:t>£2.5m</a:t>
            </a:r>
            <a:endParaRPr lang="en-GB" sz="1600" b="1" dirty="0">
              <a:solidFill>
                <a:srgbClr val="000000">
                  <a:lumMod val="50000"/>
                  <a:lumOff val="50000"/>
                </a:srgbClr>
              </a:solidFill>
            </a:endParaRPr>
          </a:p>
        </p:txBody>
      </p:sp>
      <p:sp>
        <p:nvSpPr>
          <p:cNvPr id="60" name="Rectangle 59"/>
          <p:cNvSpPr/>
          <p:nvPr/>
        </p:nvSpPr>
        <p:spPr>
          <a:xfrm>
            <a:off x="9500869" y="1484784"/>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endParaRPr lang="en-GB" sz="1600" b="1" dirty="0" smtClean="0">
              <a:solidFill>
                <a:srgbClr val="000000">
                  <a:lumMod val="50000"/>
                  <a:lumOff val="50000"/>
                </a:srgbClr>
              </a:solidFill>
            </a:endParaRPr>
          </a:p>
          <a:p>
            <a:pPr algn="ctr"/>
            <a:endParaRPr lang="en-GB" sz="1600" b="1" dirty="0" smtClean="0">
              <a:solidFill>
                <a:srgbClr val="000000">
                  <a:lumMod val="50000"/>
                  <a:lumOff val="50000"/>
                </a:srgbClr>
              </a:solidFill>
            </a:endParaRPr>
          </a:p>
          <a:p>
            <a:pPr algn="ctr"/>
            <a:endParaRPr lang="en-GB" sz="1600" b="1" dirty="0">
              <a:solidFill>
                <a:srgbClr val="000000">
                  <a:lumMod val="50000"/>
                  <a:lumOff val="50000"/>
                </a:srgbClr>
              </a:solidFill>
            </a:endParaRPr>
          </a:p>
          <a:p>
            <a:pPr algn="ctr"/>
            <a:endParaRPr lang="en-GB" sz="1600" b="1" dirty="0" smtClean="0">
              <a:solidFill>
                <a:srgbClr val="000000">
                  <a:lumMod val="50000"/>
                  <a:lumOff val="50000"/>
                </a:srgbClr>
              </a:solidFill>
            </a:endParaRPr>
          </a:p>
          <a:p>
            <a:pPr algn="ctr"/>
            <a:r>
              <a:rPr lang="en-GB" sz="1600" b="1" dirty="0" smtClean="0">
                <a:solidFill>
                  <a:srgbClr val="000000">
                    <a:lumMod val="50000"/>
                    <a:lumOff val="50000"/>
                  </a:srgbClr>
                </a:solidFill>
              </a:rPr>
              <a:t>£2.25m</a:t>
            </a:r>
            <a:endParaRPr lang="en-GB" sz="1600" b="1" dirty="0">
              <a:solidFill>
                <a:srgbClr val="000000">
                  <a:lumMod val="50000"/>
                  <a:lumOff val="50000"/>
                </a:srgbClr>
              </a:solidFill>
            </a:endParaRPr>
          </a:p>
        </p:txBody>
      </p:sp>
      <p:sp>
        <p:nvSpPr>
          <p:cNvPr id="61" name="Rectangle 60"/>
          <p:cNvSpPr/>
          <p:nvPr/>
        </p:nvSpPr>
        <p:spPr>
          <a:xfrm>
            <a:off x="438148" y="3493530"/>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r>
              <a:rPr lang="en-GB" sz="1600" dirty="0" smtClean="0">
                <a:solidFill>
                  <a:srgbClr val="000000">
                    <a:lumMod val="50000"/>
                    <a:lumOff val="50000"/>
                  </a:srgbClr>
                </a:solidFill>
              </a:rPr>
              <a:t>  </a:t>
            </a:r>
          </a:p>
          <a:p>
            <a:pPr algn="ctr"/>
            <a:endParaRPr lang="en-GB" sz="1600" b="1" dirty="0">
              <a:solidFill>
                <a:srgbClr val="000000">
                  <a:lumMod val="50000"/>
                  <a:lumOff val="50000"/>
                </a:srgbClr>
              </a:solidFill>
            </a:endParaRPr>
          </a:p>
          <a:p>
            <a:pPr algn="ctr"/>
            <a:endParaRPr lang="en-GB" sz="1600" b="1" dirty="0" smtClean="0">
              <a:solidFill>
                <a:srgbClr val="000000">
                  <a:lumMod val="50000"/>
                  <a:lumOff val="50000"/>
                </a:srgbClr>
              </a:solidFill>
            </a:endParaRPr>
          </a:p>
          <a:p>
            <a:pPr algn="ctr"/>
            <a:r>
              <a:rPr lang="en-GB" sz="1600" b="1" dirty="0" smtClean="0">
                <a:solidFill>
                  <a:srgbClr val="000000">
                    <a:lumMod val="50000"/>
                    <a:lumOff val="50000"/>
                  </a:srgbClr>
                </a:solidFill>
              </a:rPr>
              <a:t>£2.23m</a:t>
            </a:r>
            <a:endParaRPr lang="en-GB" sz="1600" b="1" dirty="0">
              <a:solidFill>
                <a:srgbClr val="000000">
                  <a:lumMod val="50000"/>
                  <a:lumOff val="50000"/>
                </a:srgbClr>
              </a:solidFill>
            </a:endParaRPr>
          </a:p>
        </p:txBody>
      </p:sp>
      <p:sp>
        <p:nvSpPr>
          <p:cNvPr id="62" name="Rectangle 61"/>
          <p:cNvSpPr/>
          <p:nvPr/>
        </p:nvSpPr>
        <p:spPr>
          <a:xfrm>
            <a:off x="2703828" y="3493530"/>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endParaRPr lang="en-GB" sz="1600" b="1" dirty="0" smtClean="0">
              <a:solidFill>
                <a:srgbClr val="000000">
                  <a:lumMod val="50000"/>
                  <a:lumOff val="50000"/>
                </a:srgbClr>
              </a:solidFill>
            </a:endParaRPr>
          </a:p>
          <a:p>
            <a:pPr algn="ctr"/>
            <a:endParaRPr lang="en-GB" sz="1600" b="1" dirty="0">
              <a:solidFill>
                <a:srgbClr val="000000">
                  <a:lumMod val="50000"/>
                  <a:lumOff val="50000"/>
                </a:srgbClr>
              </a:solidFill>
            </a:endParaRPr>
          </a:p>
          <a:p>
            <a:pPr algn="ctr"/>
            <a:endParaRPr lang="en-GB" sz="1600" b="1" dirty="0" smtClean="0">
              <a:solidFill>
                <a:srgbClr val="000000">
                  <a:lumMod val="50000"/>
                  <a:lumOff val="50000"/>
                </a:srgbClr>
              </a:solidFill>
            </a:endParaRPr>
          </a:p>
          <a:p>
            <a:pPr algn="ctr"/>
            <a:r>
              <a:rPr lang="en-GB" sz="1600" b="1" dirty="0" smtClean="0">
                <a:solidFill>
                  <a:srgbClr val="000000">
                    <a:lumMod val="50000"/>
                    <a:lumOff val="50000"/>
                  </a:srgbClr>
                </a:solidFill>
              </a:rPr>
              <a:t>£2.1m</a:t>
            </a:r>
            <a:endParaRPr lang="en-GB" sz="1600" b="1" dirty="0">
              <a:solidFill>
                <a:srgbClr val="000000">
                  <a:lumMod val="50000"/>
                  <a:lumOff val="50000"/>
                </a:srgbClr>
              </a:solidFill>
            </a:endParaRPr>
          </a:p>
        </p:txBody>
      </p:sp>
      <p:sp>
        <p:nvSpPr>
          <p:cNvPr id="63" name="Rectangle 62"/>
          <p:cNvSpPr/>
          <p:nvPr/>
        </p:nvSpPr>
        <p:spPr>
          <a:xfrm>
            <a:off x="4969508" y="3493530"/>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endParaRPr lang="en-GB" sz="1600" b="1" dirty="0" smtClean="0">
              <a:solidFill>
                <a:srgbClr val="000000">
                  <a:lumMod val="50000"/>
                  <a:lumOff val="50000"/>
                </a:srgbClr>
              </a:solidFill>
            </a:endParaRPr>
          </a:p>
          <a:p>
            <a:pPr algn="ctr"/>
            <a:endParaRPr lang="en-GB" sz="1600" b="1" dirty="0">
              <a:solidFill>
                <a:srgbClr val="000000">
                  <a:lumMod val="50000"/>
                  <a:lumOff val="50000"/>
                </a:srgbClr>
              </a:solidFill>
            </a:endParaRPr>
          </a:p>
          <a:p>
            <a:pPr algn="ctr"/>
            <a:endParaRPr lang="en-GB" sz="1600" b="1" dirty="0" smtClean="0">
              <a:solidFill>
                <a:srgbClr val="000000">
                  <a:lumMod val="50000"/>
                  <a:lumOff val="50000"/>
                </a:srgbClr>
              </a:solidFill>
            </a:endParaRPr>
          </a:p>
          <a:p>
            <a:pPr algn="ctr"/>
            <a:r>
              <a:rPr lang="en-GB" sz="1600" b="1" dirty="0" smtClean="0">
                <a:solidFill>
                  <a:srgbClr val="000000">
                    <a:lumMod val="50000"/>
                    <a:lumOff val="50000"/>
                  </a:srgbClr>
                </a:solidFill>
              </a:rPr>
              <a:t>£1.8m</a:t>
            </a:r>
            <a:endParaRPr lang="en-GB" sz="1600" b="1" dirty="0">
              <a:solidFill>
                <a:srgbClr val="000000">
                  <a:lumMod val="50000"/>
                  <a:lumOff val="50000"/>
                </a:srgbClr>
              </a:solidFill>
            </a:endParaRPr>
          </a:p>
        </p:txBody>
      </p:sp>
      <p:sp>
        <p:nvSpPr>
          <p:cNvPr id="64" name="Rectangle 63"/>
          <p:cNvSpPr/>
          <p:nvPr/>
        </p:nvSpPr>
        <p:spPr>
          <a:xfrm>
            <a:off x="7235189" y="3493530"/>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endParaRPr lang="en-GB" sz="1600" b="1" dirty="0" smtClean="0">
              <a:solidFill>
                <a:srgbClr val="000000">
                  <a:lumMod val="50000"/>
                  <a:lumOff val="50000"/>
                </a:srgbClr>
              </a:solidFill>
            </a:endParaRPr>
          </a:p>
          <a:p>
            <a:pPr algn="ctr"/>
            <a:endParaRPr lang="en-GB" sz="1600" b="1" dirty="0">
              <a:solidFill>
                <a:srgbClr val="000000">
                  <a:lumMod val="50000"/>
                  <a:lumOff val="50000"/>
                </a:srgbClr>
              </a:solidFill>
            </a:endParaRPr>
          </a:p>
          <a:p>
            <a:pPr algn="ctr"/>
            <a:endParaRPr lang="en-GB" sz="1600" b="1" dirty="0" smtClean="0">
              <a:solidFill>
                <a:srgbClr val="000000">
                  <a:lumMod val="50000"/>
                  <a:lumOff val="50000"/>
                </a:srgbClr>
              </a:solidFill>
            </a:endParaRPr>
          </a:p>
          <a:p>
            <a:pPr algn="ctr"/>
            <a:r>
              <a:rPr lang="en-GB" sz="1600" b="1" dirty="0" smtClean="0">
                <a:solidFill>
                  <a:srgbClr val="000000">
                    <a:lumMod val="50000"/>
                    <a:lumOff val="50000"/>
                  </a:srgbClr>
                </a:solidFill>
              </a:rPr>
              <a:t>£1.65m</a:t>
            </a:r>
            <a:endParaRPr lang="en-GB" sz="1600" b="1" dirty="0">
              <a:solidFill>
                <a:srgbClr val="000000">
                  <a:lumMod val="50000"/>
                  <a:lumOff val="50000"/>
                </a:srgbClr>
              </a:solidFill>
            </a:endParaRPr>
          </a:p>
        </p:txBody>
      </p:sp>
      <p:sp>
        <p:nvSpPr>
          <p:cNvPr id="65" name="Rectangle 64"/>
          <p:cNvSpPr/>
          <p:nvPr/>
        </p:nvSpPr>
        <p:spPr>
          <a:xfrm>
            <a:off x="9500869" y="3493530"/>
            <a:ext cx="2265680" cy="200874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504000" rtlCol="0" anchor="ctr"/>
          <a:lstStyle/>
          <a:p>
            <a:pPr algn="ctr"/>
            <a:endParaRPr lang="en-GB" sz="1600" b="1" dirty="0" smtClean="0">
              <a:solidFill>
                <a:srgbClr val="000000">
                  <a:lumMod val="50000"/>
                  <a:lumOff val="50000"/>
                </a:srgbClr>
              </a:solidFill>
            </a:endParaRPr>
          </a:p>
          <a:p>
            <a:pPr algn="ctr"/>
            <a:endParaRPr lang="en-GB" sz="1600" b="1" dirty="0">
              <a:solidFill>
                <a:srgbClr val="000000">
                  <a:lumMod val="50000"/>
                  <a:lumOff val="50000"/>
                </a:srgbClr>
              </a:solidFill>
            </a:endParaRPr>
          </a:p>
          <a:p>
            <a:pPr algn="ctr"/>
            <a:endParaRPr lang="en-GB" sz="1600" b="1" dirty="0" smtClean="0">
              <a:solidFill>
                <a:srgbClr val="000000">
                  <a:lumMod val="50000"/>
                  <a:lumOff val="50000"/>
                </a:srgbClr>
              </a:solidFill>
            </a:endParaRPr>
          </a:p>
          <a:p>
            <a:pPr algn="ctr"/>
            <a:r>
              <a:rPr lang="en-GB" sz="1600" b="1" dirty="0" smtClean="0">
                <a:solidFill>
                  <a:srgbClr val="000000">
                    <a:lumMod val="50000"/>
                    <a:lumOff val="50000"/>
                  </a:srgbClr>
                </a:solidFill>
              </a:rPr>
              <a:t>£1.65m</a:t>
            </a:r>
            <a:endParaRPr lang="en-GB" sz="1600" b="1" dirty="0">
              <a:solidFill>
                <a:srgbClr val="000000">
                  <a:lumMod val="50000"/>
                  <a:lumOff val="50000"/>
                </a:srgbClr>
              </a:solidFill>
            </a:endParaRPr>
          </a:p>
        </p:txBody>
      </p:sp>
      <p:pic>
        <p:nvPicPr>
          <p:cNvPr id="66" name="Picture 2" descr="http://www.ford.com.au/servlet/Satellite?blobcol=urlpicture&amp;blobheader=image%2Fjpeg&amp;blobheadername1=Cache-Control&amp;blobheadername2=Content-Disposition&amp;blobheadername3=Content-Length&amp;blobheadervalue1=max-age%3D1000&amp;blobheadervalue2=inline%3B+filename%3D1248886370046.jpeg&amp;blobheadervalue3=64155&amp;blobkey=id&amp;blobtable=DFYImage&amp;blobwhere=1248886370046&amp;ssbinary=tru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32" t="11096" r="14309" b="19108"/>
          <a:stretch/>
        </p:blipFill>
        <p:spPr bwMode="auto">
          <a:xfrm>
            <a:off x="579160" y="1951527"/>
            <a:ext cx="1983656" cy="78105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http://upload.wikimedia.org/wikipedia/commons/thumb/4/44/BMW.svg/2000px-BMW.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816" y="1718155"/>
            <a:ext cx="1054554" cy="105455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http://www.zeroto60times.com/blog/wp-content/uploads/2013/02/mercedes-benz-cars-logo-emble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9297" y="1573340"/>
            <a:ext cx="1693461" cy="131167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http://img2.wikia.nocookie.net/__cb20121221081241/logopedia/images/9/92/Toyota_Logo_New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2837" y="1693171"/>
            <a:ext cx="1330383" cy="110865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http://img4.wikia.nocookie.net/__cb20100626174637/logopedia/images/8/8c/Nissan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91938" y="1792523"/>
            <a:ext cx="1283542" cy="109905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2" descr="http://www.zeroto60times.com/blog/wp-content/uploads/2013/02/audi-cars-logo-emblem.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8627" b="16867"/>
          <a:stretch/>
        </p:blipFill>
        <p:spPr bwMode="auto">
          <a:xfrm>
            <a:off x="601274" y="3818497"/>
            <a:ext cx="1939428" cy="99657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0" descr="Shell logo 19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5502" y="3701812"/>
            <a:ext cx="972587" cy="118655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2" descr="http://img2.wikia.nocookie.net/__cb20100624111902/logopedia/images/1/1a/Fiat_logo_20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8087" y="3701813"/>
            <a:ext cx="1199904" cy="117268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4" descr="http://news.golfsupport.com/wp-content/uploads/2014/11/tomtom-logo_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34511" y="3840973"/>
            <a:ext cx="1467034" cy="104739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6" descr="http://www.zeroto60times.com/blog/wp-content/uploads/2013/02/citroen-cars-logo-emble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83214" y="3694536"/>
            <a:ext cx="1733186" cy="119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815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0" descr="http://photo.elsoar.com/wp-content/images/Very-handsome-businessman-with-beautiful-blue-ey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885" y="1135922"/>
            <a:ext cx="1440619" cy="14406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encrypted-tbn3.gstatic.com/images?q=tbn:ANd9GcQhb6_FXXWJYKBkLbueAjgTCuX3NWDdJISKql1yCtuiqDidNDJK"/>
          <p:cNvPicPr>
            <a:picLocks noChangeAspect="1" noChangeArrowheads="1"/>
          </p:cNvPicPr>
          <p:nvPr/>
        </p:nvPicPr>
        <p:blipFill rotWithShape="1">
          <a:blip r:embed="rId4">
            <a:extLst>
              <a:ext uri="{28A0092B-C50C-407E-A947-70E740481C1C}">
                <a14:useLocalDpi xmlns:a14="http://schemas.microsoft.com/office/drawing/2010/main" val="0"/>
              </a:ext>
            </a:extLst>
          </a:blip>
          <a:srcRect l="3367" t="8426" r="5739" b="11019"/>
          <a:stretch/>
        </p:blipFill>
        <p:spPr bwMode="auto">
          <a:xfrm>
            <a:off x="5066483" y="2430579"/>
            <a:ext cx="2038724" cy="1532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0" name="Title 4"/>
          <p:cNvSpPr>
            <a:spLocks noGrp="1"/>
          </p:cNvSpPr>
          <p:nvPr>
            <p:ph type="title"/>
          </p:nvPr>
        </p:nvSpPr>
        <p:spPr/>
        <p:txBody>
          <a:bodyPr/>
          <a:lstStyle/>
          <a:p>
            <a:r>
              <a:rPr lang="en-GB" dirty="0" smtClean="0"/>
              <a:t>People who have high exposure to Out of Home are active drivers</a:t>
            </a:r>
          </a:p>
        </p:txBody>
      </p:sp>
      <p:pic>
        <p:nvPicPr>
          <p:cNvPr id="24" name="Picture 4" descr="http://bloggingkeys.com/wp-content/uploads/2013/05/Full-Time-Blog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56" y="2430580"/>
            <a:ext cx="1509239" cy="10011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6" descr="http://www.houseandleisure.co.za/wp-content/themes/toolbox/scripts/timthumb.php?src=http://www.houseandleisure.co.za/wp-content/uploads/2013/12/FI-UpMarket.jpg&amp;h=375&amp;w=640&amp;zc=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6842" y="2224993"/>
            <a:ext cx="1199948" cy="7030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8" name="Picture 36" descr="https://corporate.nh-hoteles.es/library/PHPThumb/thumb.php?width=483&amp;height=226&amp;file=/upload/files/RSC/SuOpinionCuenta483x22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44"/>
          <a:stretch/>
        </p:blipFill>
        <p:spPr bwMode="auto">
          <a:xfrm>
            <a:off x="5118140" y="1183287"/>
            <a:ext cx="1935410" cy="9773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246179" y="3024869"/>
            <a:ext cx="2018591" cy="646331"/>
          </a:xfrm>
          <a:prstGeom prst="rect">
            <a:avLst/>
          </a:prstGeom>
          <a:noFill/>
        </p:spPr>
        <p:txBody>
          <a:bodyPr wrap="square" rtlCol="0">
            <a:spAutoFit/>
          </a:bodyPr>
          <a:lstStyle/>
          <a:p>
            <a:pPr>
              <a:buSzPct val="150000"/>
            </a:pPr>
            <a:r>
              <a:rPr lang="en-GB" sz="1200" dirty="0"/>
              <a:t>In full time employment,</a:t>
            </a:r>
          </a:p>
          <a:p>
            <a:pPr>
              <a:buSzPct val="150000"/>
            </a:pPr>
            <a:r>
              <a:rPr lang="en-GB" sz="1200" dirty="0"/>
              <a:t>upscale, high income, </a:t>
            </a:r>
          </a:p>
          <a:p>
            <a:pPr>
              <a:buSzPct val="150000"/>
            </a:pPr>
            <a:r>
              <a:rPr lang="en-GB" sz="1200" dirty="0"/>
              <a:t>active and highly mobile</a:t>
            </a:r>
          </a:p>
        </p:txBody>
      </p:sp>
      <p:sp>
        <p:nvSpPr>
          <p:cNvPr id="30" name="TextBox 29"/>
          <p:cNvSpPr txBox="1"/>
          <p:nvPr/>
        </p:nvSpPr>
        <p:spPr>
          <a:xfrm>
            <a:off x="8518852" y="4298258"/>
            <a:ext cx="3331677" cy="600164"/>
          </a:xfrm>
          <a:prstGeom prst="rect">
            <a:avLst/>
          </a:prstGeom>
          <a:noFill/>
        </p:spPr>
        <p:txBody>
          <a:bodyPr wrap="square" rtlCol="0">
            <a:spAutoFit/>
          </a:bodyPr>
          <a:lstStyle/>
          <a:p>
            <a:pPr marL="447675" indent="-265113" algn="r">
              <a:buSzPct val="150000"/>
            </a:pPr>
            <a:r>
              <a:rPr lang="en-GB" sz="1100" dirty="0"/>
              <a:t>Cars are an important status symbol for this audience . Brand image is important, as is a car’s personality and looks </a:t>
            </a:r>
          </a:p>
        </p:txBody>
      </p:sp>
      <p:sp>
        <p:nvSpPr>
          <p:cNvPr id="31" name="TextBox 30"/>
          <p:cNvSpPr txBox="1"/>
          <p:nvPr/>
        </p:nvSpPr>
        <p:spPr>
          <a:xfrm>
            <a:off x="7105208" y="1257955"/>
            <a:ext cx="1982808" cy="830997"/>
          </a:xfrm>
          <a:prstGeom prst="rect">
            <a:avLst/>
          </a:prstGeom>
          <a:noFill/>
        </p:spPr>
        <p:txBody>
          <a:bodyPr wrap="square" rtlCol="0">
            <a:spAutoFit/>
          </a:bodyPr>
          <a:lstStyle/>
          <a:p>
            <a:pPr>
              <a:buSzPct val="150000"/>
            </a:pPr>
            <a:r>
              <a:rPr lang="en-GB" sz="1200" dirty="0"/>
              <a:t>Actively interested in cars and </a:t>
            </a:r>
            <a:r>
              <a:rPr lang="en-GB" sz="1200" dirty="0" smtClean="0"/>
              <a:t>happy to </a:t>
            </a:r>
            <a:r>
              <a:rPr lang="en-GB" sz="1200" dirty="0"/>
              <a:t>share their views with others, both </a:t>
            </a:r>
            <a:r>
              <a:rPr lang="en-GB" sz="1200" dirty="0" smtClean="0"/>
              <a:t>off and </a:t>
            </a:r>
            <a:r>
              <a:rPr lang="en-GB" sz="1200" dirty="0"/>
              <a:t>online</a:t>
            </a:r>
          </a:p>
        </p:txBody>
      </p:sp>
      <p:cxnSp>
        <p:nvCxnSpPr>
          <p:cNvPr id="32" name="Straight Arrow Connector 31"/>
          <p:cNvCxnSpPr>
            <a:stCxn id="27" idx="1"/>
          </p:cNvCxnSpPr>
          <p:nvPr/>
        </p:nvCxnSpPr>
        <p:spPr>
          <a:xfrm flipH="1" flipV="1">
            <a:off x="4329404" y="3191355"/>
            <a:ext cx="7370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2"/>
          </p:cNvCxnSpPr>
          <p:nvPr/>
        </p:nvCxnSpPr>
        <p:spPr>
          <a:xfrm flipH="1" flipV="1">
            <a:off x="6085845" y="2160657"/>
            <a:ext cx="5134" cy="26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3"/>
          </p:cNvCxnSpPr>
          <p:nvPr/>
        </p:nvCxnSpPr>
        <p:spPr>
          <a:xfrm flipV="1">
            <a:off x="7105207" y="3191355"/>
            <a:ext cx="1067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02924" y="2828407"/>
            <a:ext cx="2074119" cy="415498"/>
          </a:xfrm>
          <a:prstGeom prst="rect">
            <a:avLst/>
          </a:prstGeom>
          <a:noFill/>
        </p:spPr>
        <p:txBody>
          <a:bodyPr wrap="square" rtlCol="0">
            <a:spAutoFit/>
          </a:bodyPr>
          <a:lstStyle/>
          <a:p>
            <a:pPr marL="447675" indent="-265113" algn="ctr" eaLnBrk="1" hangingPunct="1">
              <a:buSzPct val="150000"/>
            </a:pPr>
            <a:r>
              <a:rPr lang="en-GB" sz="1050" b="1" dirty="0" smtClean="0">
                <a:solidFill>
                  <a:schemeClr val="bg1"/>
                </a:solidFill>
              </a:rPr>
              <a:t>HEAVY</a:t>
            </a:r>
          </a:p>
          <a:p>
            <a:pPr marL="447675" indent="-265113" algn="ctr" eaLnBrk="1" hangingPunct="1">
              <a:buSzPct val="150000"/>
            </a:pPr>
            <a:r>
              <a:rPr lang="en-GB" sz="1050" b="1" dirty="0" smtClean="0">
                <a:solidFill>
                  <a:schemeClr val="bg1"/>
                </a:solidFill>
              </a:rPr>
              <a:t>OOH CONSUMPTION</a:t>
            </a:r>
            <a:endParaRPr lang="en-GB" sz="1050" b="1" dirty="0">
              <a:solidFill>
                <a:schemeClr val="bg1"/>
              </a:solidFill>
            </a:endParaRPr>
          </a:p>
        </p:txBody>
      </p:sp>
      <p:sp>
        <p:nvSpPr>
          <p:cNvPr id="36" name="TextBox 35"/>
          <p:cNvSpPr txBox="1"/>
          <p:nvPr/>
        </p:nvSpPr>
        <p:spPr>
          <a:xfrm>
            <a:off x="2034073" y="4400657"/>
            <a:ext cx="2537235" cy="1569660"/>
          </a:xfrm>
          <a:prstGeom prst="rect">
            <a:avLst/>
          </a:prstGeom>
          <a:noFill/>
        </p:spPr>
        <p:txBody>
          <a:bodyPr wrap="square" rtlCol="0">
            <a:spAutoFit/>
          </a:bodyPr>
          <a:lstStyle/>
          <a:p>
            <a:pPr algn="r">
              <a:spcAft>
                <a:spcPts val="600"/>
              </a:spcAft>
              <a:buSzPct val="150000"/>
            </a:pPr>
            <a:r>
              <a:rPr lang="en-GB" sz="1200" dirty="0"/>
              <a:t>Covers a broad range of model </a:t>
            </a:r>
            <a:r>
              <a:rPr lang="en-GB" sz="1200" dirty="0" smtClean="0"/>
              <a:t>ownership from </a:t>
            </a:r>
            <a:r>
              <a:rPr lang="en-GB" sz="1200" dirty="0"/>
              <a:t>sports cars and convertibles </a:t>
            </a:r>
            <a:r>
              <a:rPr lang="en-GB" sz="1200" dirty="0" smtClean="0"/>
              <a:t>to off </a:t>
            </a:r>
            <a:r>
              <a:rPr lang="en-GB" sz="1200" dirty="0"/>
              <a:t>roaders and estate cars. Most likely of </a:t>
            </a:r>
            <a:r>
              <a:rPr lang="en-GB" sz="1200" dirty="0" smtClean="0"/>
              <a:t>all media </a:t>
            </a:r>
            <a:r>
              <a:rPr lang="en-GB" sz="1200" dirty="0"/>
              <a:t>consumers to have bought a car in </a:t>
            </a:r>
            <a:r>
              <a:rPr lang="en-GB" sz="1200" dirty="0" smtClean="0"/>
              <a:t>the past </a:t>
            </a:r>
            <a:r>
              <a:rPr lang="en-GB" sz="1200" dirty="0"/>
              <a:t>year, to drive more miles, </a:t>
            </a:r>
            <a:r>
              <a:rPr lang="en-GB" sz="1200" dirty="0" smtClean="0"/>
              <a:t>spend most </a:t>
            </a:r>
            <a:r>
              <a:rPr lang="en-GB" sz="1200" dirty="0"/>
              <a:t>on their cars and enjoy driving</a:t>
            </a:r>
          </a:p>
        </p:txBody>
      </p:sp>
      <p:cxnSp>
        <p:nvCxnSpPr>
          <p:cNvPr id="37" name="Straight Arrow Connector 36"/>
          <p:cNvCxnSpPr>
            <a:stCxn id="27" idx="2"/>
          </p:cNvCxnSpPr>
          <p:nvPr/>
        </p:nvCxnSpPr>
        <p:spPr>
          <a:xfrm>
            <a:off x="6085845" y="3962674"/>
            <a:ext cx="1" cy="28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Picture 2" descr="http://carstrok.com/wp-content/uploads/2014/06/driving-dod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4444" y="4387984"/>
            <a:ext cx="2862802" cy="1610326"/>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40" name="Picture 4" descr="http://i.telegraph.co.uk/multimedia/archive/01839/BMW_1839275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5298" y="2237723"/>
            <a:ext cx="3131252" cy="1953629"/>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522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Car Owners (Agree with statement)</a:t>
            </a:r>
          </a:p>
        </p:txBody>
      </p:sp>
      <p:sp>
        <p:nvSpPr>
          <p:cNvPr id="2" name="TextBox 1"/>
          <p:cNvSpPr txBox="1"/>
          <p:nvPr/>
        </p:nvSpPr>
        <p:spPr>
          <a:xfrm>
            <a:off x="438150" y="1296988"/>
            <a:ext cx="864057" cy="230832"/>
          </a:xfrm>
          <a:prstGeom prst="rect">
            <a:avLst/>
          </a:prstGeom>
          <a:noFill/>
        </p:spPr>
        <p:txBody>
          <a:bodyPr wrap="square" rtlCol="0">
            <a:spAutoFit/>
          </a:bodyPr>
          <a:lstStyle/>
          <a:p>
            <a:r>
              <a:rPr lang="en-GB" sz="900" dirty="0" smtClean="0"/>
              <a:t>Index</a:t>
            </a:r>
            <a:endParaRPr lang="en-GB" sz="900" dirty="0"/>
          </a:p>
        </p:txBody>
      </p:sp>
      <p:sp>
        <p:nvSpPr>
          <p:cNvPr id="3" name="Title 2"/>
          <p:cNvSpPr>
            <a:spLocks noGrp="1"/>
          </p:cNvSpPr>
          <p:nvPr>
            <p:ph type="title"/>
          </p:nvPr>
        </p:nvSpPr>
        <p:spPr/>
        <p:txBody>
          <a:bodyPr/>
          <a:lstStyle/>
          <a:p>
            <a:r>
              <a:rPr lang="en-GB" smtClean="0"/>
              <a:t>Out of Home is the most relevant media choice for Automotive brands </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00759969"/>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04063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 y="1297360"/>
            <a:ext cx="864057" cy="230832"/>
          </a:xfrm>
          <a:prstGeom prst="rect">
            <a:avLst/>
          </a:prstGeom>
          <a:noFill/>
        </p:spPr>
        <p:txBody>
          <a:bodyPr wrap="square" rtlCol="0">
            <a:spAutoFit/>
          </a:bodyPr>
          <a:lstStyle/>
          <a:p>
            <a:r>
              <a:rPr lang="en-GB" sz="900" dirty="0" smtClean="0"/>
              <a:t>Index</a:t>
            </a:r>
            <a:endParaRPr lang="en-GB" sz="900" dirty="0"/>
          </a:p>
        </p:txBody>
      </p:sp>
      <p:sp>
        <p:nvSpPr>
          <p:cNvPr id="6" name="Title 4"/>
          <p:cNvSpPr txBox="1">
            <a:spLocks/>
          </p:cNvSpPr>
          <p:nvPr/>
        </p:nvSpPr>
        <p:spPr bwMode="auto">
          <a:xfrm>
            <a:off x="719590" y="333276"/>
            <a:ext cx="1085203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0"/>
              </a:spcBef>
              <a:spcAft>
                <a:spcPct val="0"/>
              </a:spcAft>
              <a:defRPr sz="4000" b="1">
                <a:solidFill>
                  <a:schemeClr val="tx1"/>
                </a:solidFill>
                <a:latin typeface="+mj-lt"/>
                <a:ea typeface="+mj-ea"/>
                <a:cs typeface="+mj-cs"/>
              </a:defRPr>
            </a:lvl1pPr>
            <a:lvl2pPr algn="l" defTabSz="457200" rtl="0" eaLnBrk="0" fontAlgn="base" hangingPunct="0">
              <a:spcBef>
                <a:spcPct val="0"/>
              </a:spcBef>
              <a:spcAft>
                <a:spcPct val="0"/>
              </a:spcAft>
              <a:defRPr sz="4000" b="1">
                <a:solidFill>
                  <a:schemeClr val="tx1"/>
                </a:solidFill>
                <a:latin typeface="Arial" charset="0"/>
                <a:ea typeface="ヒラギノ角ゴ Pro W3" pitchFamily="-65" charset="-128"/>
              </a:defRPr>
            </a:lvl2pPr>
            <a:lvl3pPr algn="l" defTabSz="457200" rtl="0" eaLnBrk="0" fontAlgn="base" hangingPunct="0">
              <a:spcBef>
                <a:spcPct val="0"/>
              </a:spcBef>
              <a:spcAft>
                <a:spcPct val="0"/>
              </a:spcAft>
              <a:defRPr sz="4000" b="1">
                <a:solidFill>
                  <a:schemeClr val="tx1"/>
                </a:solidFill>
                <a:latin typeface="Arial" charset="0"/>
                <a:ea typeface="ヒラギノ角ゴ Pro W3" pitchFamily="-65" charset="-128"/>
              </a:defRPr>
            </a:lvl3pPr>
            <a:lvl4pPr algn="l" defTabSz="457200" rtl="0" eaLnBrk="0" fontAlgn="base" hangingPunct="0">
              <a:spcBef>
                <a:spcPct val="0"/>
              </a:spcBef>
              <a:spcAft>
                <a:spcPct val="0"/>
              </a:spcAft>
              <a:defRPr sz="4000" b="1">
                <a:solidFill>
                  <a:schemeClr val="tx1"/>
                </a:solidFill>
                <a:latin typeface="Arial" charset="0"/>
                <a:ea typeface="ヒラギノ角ゴ Pro W3" pitchFamily="-65" charset="-128"/>
              </a:defRPr>
            </a:lvl4pPr>
            <a:lvl5pPr algn="l" defTabSz="457200" rtl="0" eaLnBrk="0" fontAlgn="base" hangingPunct="0">
              <a:spcBef>
                <a:spcPct val="0"/>
              </a:spcBef>
              <a:spcAft>
                <a:spcPct val="0"/>
              </a:spcAft>
              <a:defRPr sz="4000" b="1">
                <a:solidFill>
                  <a:schemeClr val="tx1"/>
                </a:solidFill>
                <a:latin typeface="Arial" charset="0"/>
                <a:ea typeface="ヒラギノ角ゴ Pro W3" pitchFamily="-65" charset="-128"/>
              </a:defRPr>
            </a:lvl5pPr>
            <a:lvl6pPr marL="457200" algn="l" defTabSz="457200" rtl="0" fontAlgn="base">
              <a:spcBef>
                <a:spcPct val="0"/>
              </a:spcBef>
              <a:spcAft>
                <a:spcPct val="0"/>
              </a:spcAft>
              <a:defRPr sz="4000" b="1">
                <a:solidFill>
                  <a:schemeClr val="tx1"/>
                </a:solidFill>
                <a:latin typeface="Arial" charset="0"/>
                <a:ea typeface="ヒラギノ角ゴ Pro W3" pitchFamily="-65" charset="-128"/>
              </a:defRPr>
            </a:lvl6pPr>
            <a:lvl7pPr marL="914400" algn="l" defTabSz="457200" rtl="0" fontAlgn="base">
              <a:spcBef>
                <a:spcPct val="0"/>
              </a:spcBef>
              <a:spcAft>
                <a:spcPct val="0"/>
              </a:spcAft>
              <a:defRPr sz="4000" b="1">
                <a:solidFill>
                  <a:schemeClr val="tx1"/>
                </a:solidFill>
                <a:latin typeface="Arial" charset="0"/>
                <a:ea typeface="ヒラギノ角ゴ Pro W3" pitchFamily="-65" charset="-128"/>
              </a:defRPr>
            </a:lvl7pPr>
            <a:lvl8pPr marL="1371600" algn="l" defTabSz="457200" rtl="0" fontAlgn="base">
              <a:spcBef>
                <a:spcPct val="0"/>
              </a:spcBef>
              <a:spcAft>
                <a:spcPct val="0"/>
              </a:spcAft>
              <a:defRPr sz="4000" b="1">
                <a:solidFill>
                  <a:schemeClr val="tx1"/>
                </a:solidFill>
                <a:latin typeface="Arial" charset="0"/>
                <a:ea typeface="ヒラギノ角ゴ Pro W3" pitchFamily="-65" charset="-128"/>
              </a:defRPr>
            </a:lvl8pPr>
            <a:lvl9pPr marL="1828800" algn="l" defTabSz="457200" rtl="0" fontAlgn="base">
              <a:spcBef>
                <a:spcPct val="0"/>
              </a:spcBef>
              <a:spcAft>
                <a:spcPct val="0"/>
              </a:spcAft>
              <a:defRPr sz="4000" b="1">
                <a:solidFill>
                  <a:schemeClr val="tx1"/>
                </a:solidFill>
                <a:latin typeface="Arial" charset="0"/>
                <a:ea typeface="ヒラギノ角ゴ Pro W3" pitchFamily="-65" charset="-128"/>
              </a:defRPr>
            </a:lvl9pPr>
          </a:lstStyle>
          <a:p>
            <a:pPr eaLnBrk="1" hangingPunct="1"/>
            <a:endParaRPr lang="en-GB" sz="3400" kern="0" dirty="0" smtClean="0">
              <a:solidFill>
                <a:srgbClr val="0093D3"/>
              </a:solidFill>
            </a:endParaRPr>
          </a:p>
        </p:txBody>
      </p:sp>
      <p:sp>
        <p:nvSpPr>
          <p:cNvPr id="3" name="Title 2"/>
          <p:cNvSpPr>
            <a:spLocks noGrp="1"/>
          </p:cNvSpPr>
          <p:nvPr>
            <p:ph type="title"/>
          </p:nvPr>
        </p:nvSpPr>
        <p:spPr/>
        <p:txBody>
          <a:bodyPr/>
          <a:lstStyle/>
          <a:p>
            <a:r>
              <a:rPr lang="en-GB" smtClean="0"/>
              <a:t>Cars are an important status symbol for the Out of Home audience</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08073223"/>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Car Owners (Agree with statement)</a:t>
            </a:r>
          </a:p>
        </p:txBody>
      </p:sp>
    </p:spTree>
    <p:extLst>
      <p:ext uri="{BB962C8B-B14F-4D97-AF65-F5344CB8AC3E}">
        <p14:creationId xmlns:p14="http://schemas.microsoft.com/office/powerpoint/2010/main" val="21636484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People who see automotive posters are more likely to act</a:t>
            </a:r>
            <a:endParaRPr lang="en-GB" dirty="0" smtClean="0"/>
          </a:p>
        </p:txBody>
      </p:sp>
      <p:graphicFrame>
        <p:nvGraphicFramePr>
          <p:cNvPr id="4" name="Chart 3"/>
          <p:cNvGraphicFramePr>
            <a:graphicFrameLocks/>
          </p:cNvGraphicFramePr>
          <p:nvPr>
            <p:extLst>
              <p:ext uri="{D42A27DB-BD31-4B8C-83A1-F6EECF244321}">
                <p14:modId xmlns:p14="http://schemas.microsoft.com/office/powerpoint/2010/main" val="196727176"/>
              </p:ext>
            </p:extLst>
          </p:nvPr>
        </p:nvGraphicFramePr>
        <p:xfrm>
          <a:off x="5029199" y="2244726"/>
          <a:ext cx="6253455" cy="3257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042352334"/>
              </p:ext>
            </p:extLst>
          </p:nvPr>
        </p:nvGraphicFramePr>
        <p:xfrm>
          <a:off x="438149" y="2244725"/>
          <a:ext cx="4376447"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19833" y="5949280"/>
            <a:ext cx="5761897" cy="230832"/>
          </a:xfrm>
          <a:prstGeom prst="rect">
            <a:avLst/>
          </a:prstGeom>
          <a:noFill/>
        </p:spPr>
        <p:txBody>
          <a:bodyPr wrap="square" rtlCol="0">
            <a:spAutoFit/>
          </a:bodyPr>
          <a:lstStyle/>
          <a:p>
            <a:r>
              <a:rPr lang="en-GB" sz="900" i="1" dirty="0" smtClean="0">
                <a:solidFill>
                  <a:schemeClr val="tx1">
                    <a:lumMod val="50000"/>
                    <a:lumOff val="50000"/>
                  </a:schemeClr>
                </a:solidFill>
              </a:rPr>
              <a:t>The Customer Journey 2012</a:t>
            </a:r>
            <a:endParaRPr lang="en-GB" sz="900" i="1" dirty="0">
              <a:solidFill>
                <a:schemeClr val="tx1">
                  <a:lumMod val="50000"/>
                  <a:lumOff val="50000"/>
                </a:schemeClr>
              </a:solidFill>
            </a:endParaRPr>
          </a:p>
        </p:txBody>
      </p:sp>
      <p:sp>
        <p:nvSpPr>
          <p:cNvPr id="10" name="Text Placeholder 5"/>
          <p:cNvSpPr txBox="1">
            <a:spLocks/>
          </p:cNvSpPr>
          <p:nvPr/>
        </p:nvSpPr>
        <p:spPr bwMode="auto">
          <a:xfrm>
            <a:off x="438150" y="1299482"/>
            <a:ext cx="89484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seeing OOH ads are more likely to search and learn about companies or products they’ve seen advertised, but people in the car market are even more likely to do so</a:t>
            </a:r>
          </a:p>
        </p:txBody>
      </p:sp>
    </p:spTree>
    <p:extLst>
      <p:ext uri="{BB962C8B-B14F-4D97-AF65-F5344CB8AC3E}">
        <p14:creationId xmlns:p14="http://schemas.microsoft.com/office/powerpoint/2010/main" val="7193348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Out of Home is the most relevant media choice for car brands </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00336558"/>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sp>
        <p:nvSpPr>
          <p:cNvPr id="2" name="TextBox 1"/>
          <p:cNvSpPr txBox="1"/>
          <p:nvPr/>
        </p:nvSpPr>
        <p:spPr>
          <a:xfrm>
            <a:off x="438150" y="1296641"/>
            <a:ext cx="864057" cy="230832"/>
          </a:xfrm>
          <a:prstGeom prst="rect">
            <a:avLst/>
          </a:prstGeom>
          <a:noFill/>
        </p:spPr>
        <p:txBody>
          <a:bodyPr wrap="square" rtlCol="0">
            <a:spAutoFit/>
          </a:bodyPr>
          <a:lstStyle/>
          <a:p>
            <a:r>
              <a:rPr lang="en-GB" sz="900" dirty="0" smtClean="0"/>
              <a:t>Index</a:t>
            </a:r>
            <a:endParaRPr lang="en-GB" sz="900" dirty="0"/>
          </a:p>
        </p:txBody>
      </p:sp>
    </p:spTree>
    <p:extLst>
      <p:ext uri="{BB962C8B-B14F-4D97-AF65-F5344CB8AC3E}">
        <p14:creationId xmlns:p14="http://schemas.microsoft.com/office/powerpoint/2010/main" val="31162863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People who see a lot of posters are highly connected with car brands</a:t>
            </a:r>
            <a:endParaRPr lang="en-GB" dirty="0" smtClean="0"/>
          </a:p>
        </p:txBody>
      </p:sp>
      <p:graphicFrame>
        <p:nvGraphicFramePr>
          <p:cNvPr id="7" name="Chart 6"/>
          <p:cNvGraphicFramePr/>
          <p:nvPr>
            <p:extLst>
              <p:ext uri="{D42A27DB-BD31-4B8C-83A1-F6EECF244321}">
                <p14:modId xmlns:p14="http://schemas.microsoft.com/office/powerpoint/2010/main" val="1426653814"/>
              </p:ext>
            </p:extLst>
          </p:nvPr>
        </p:nvGraphicFramePr>
        <p:xfrm>
          <a:off x="438150" y="2244726"/>
          <a:ext cx="11325542"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Car Owners</a:t>
            </a:r>
          </a:p>
        </p:txBody>
      </p:sp>
      <p:sp>
        <p:nvSpPr>
          <p:cNvPr id="9" name="TextBox 8"/>
          <p:cNvSpPr txBox="1"/>
          <p:nvPr/>
        </p:nvSpPr>
        <p:spPr>
          <a:xfrm>
            <a:off x="438150" y="2013893"/>
            <a:ext cx="1248464" cy="230832"/>
          </a:xfrm>
          <a:prstGeom prst="rect">
            <a:avLst/>
          </a:prstGeom>
          <a:noFill/>
        </p:spPr>
        <p:txBody>
          <a:bodyPr wrap="square" rtlCol="0">
            <a:spAutoFit/>
          </a:bodyPr>
          <a:lstStyle>
            <a:defPPr>
              <a:defRPr lang="en-US"/>
            </a:defPPr>
            <a:lvl1pPr>
              <a:defRPr sz="900"/>
            </a:lvl1pPr>
          </a:lstStyle>
          <a:p>
            <a:r>
              <a:rPr lang="en-GB" dirty="0"/>
              <a:t>Index</a:t>
            </a:r>
          </a:p>
        </p:txBody>
      </p:sp>
      <p:sp>
        <p:nvSpPr>
          <p:cNvPr id="11" name="Text Placeholder 5"/>
          <p:cNvSpPr txBox="1">
            <a:spLocks/>
          </p:cNvSpPr>
          <p:nvPr/>
        </p:nvSpPr>
        <p:spPr bwMode="auto">
          <a:xfrm>
            <a:off x="438150" y="1299482"/>
            <a:ext cx="69796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heavily exposed to Out of Home are also actively interested in, and very likely to influence others about cars and associated </a:t>
            </a:r>
            <a:r>
              <a:rPr lang="en-GB" sz="1600" b="1" dirty="0" smtClean="0"/>
              <a:t>services</a:t>
            </a:r>
            <a:endParaRPr lang="en-GB" sz="1600" b="1" dirty="0"/>
          </a:p>
        </p:txBody>
      </p:sp>
    </p:spTree>
    <p:extLst>
      <p:ext uri="{BB962C8B-B14F-4D97-AF65-F5344CB8AC3E}">
        <p14:creationId xmlns:p14="http://schemas.microsoft.com/office/powerpoint/2010/main" val="20134452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605</TotalTime>
  <Words>446</Words>
  <Application>Microsoft Macintosh PowerPoint</Application>
  <PresentationFormat>Custom</PresentationFormat>
  <Paragraphs>77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OutSmart</vt:lpstr>
      <vt:lpstr>Out of Home works  for Motor brands</vt:lpstr>
      <vt:lpstr>Leading Motors brands use Out of Home to drive awareness</vt:lpstr>
      <vt:lpstr>People who have high exposure to Out of Home are active drivers</vt:lpstr>
      <vt:lpstr>Out of Home is the most relevant media choice for Automotive brands  </vt:lpstr>
      <vt:lpstr>Cars are an important status symbol for the Out of Home audience </vt:lpstr>
      <vt:lpstr>People who see automotive posters are more likely to act</vt:lpstr>
      <vt:lpstr>Out of Home is the most relevant media choice for car brands  </vt:lpstr>
      <vt:lpstr>People who see a lot of posters are highly connected with car brands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Jamie Collins-Adams</cp:lastModifiedBy>
  <cp:revision>63</cp:revision>
  <dcterms:created xsi:type="dcterms:W3CDTF">2015-08-31T12:50:51Z</dcterms:created>
  <dcterms:modified xsi:type="dcterms:W3CDTF">2015-09-22T14:52:45Z</dcterms:modified>
</cp:coreProperties>
</file>