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72" r:id="rId2"/>
    <p:sldId id="301" r:id="rId3"/>
    <p:sldId id="274" r:id="rId4"/>
    <p:sldId id="303" r:id="rId5"/>
    <p:sldId id="304" r:id="rId6"/>
    <p:sldId id="305" r:id="rId7"/>
  </p:sldIdLst>
  <p:sldSz cx="121951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7" d="100"/>
          <a:sy n="87" d="100"/>
        </p:scale>
        <p:origin x="-112" y="-192"/>
      </p:cViewPr>
      <p:guideLst>
        <p:guide orient="horz" pos="2160"/>
        <p:guide orient="horz" pos="943"/>
        <p:guide orient="horz" pos="3518"/>
        <p:guide orient="horz" pos="3571"/>
        <p:guide orient="horz" pos="1414"/>
        <p:guide orient="horz" pos="3466"/>
        <p:guide orient="horz" pos="817"/>
        <p:guide orient="horz" pos="2937"/>
        <p:guide pos="3841"/>
        <p:guide pos="276"/>
        <p:guide pos="74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Heavy OOH</c:v>
                </c:pt>
              </c:strCache>
            </c:strRef>
          </c:tx>
          <c:spPr>
            <a:solidFill>
              <a:srgbClr val="8B2CB1"/>
            </a:solidFill>
          </c:spPr>
          <c:invertIfNegative val="0"/>
          <c:dLbls>
            <c:numFmt formatCode="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Shopped Department Store past 3mths</c:v>
                </c:pt>
                <c:pt idx="1">
                  <c:v>Shopped Shopping Centre past 3mths</c:v>
                </c:pt>
              </c:strCache>
            </c:strRef>
          </c:cat>
          <c:val>
            <c:numRef>
              <c:f>Sheet1!$B$2:$B$3</c:f>
              <c:numCache>
                <c:formatCode>###,###,###,###,##0.0############</c:formatCode>
                <c:ptCount val="2"/>
                <c:pt idx="0">
                  <c:v>129.3</c:v>
                </c:pt>
                <c:pt idx="1">
                  <c:v>112.8</c:v>
                </c:pt>
              </c:numCache>
            </c:numRef>
          </c:val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Heavy Radio</c:v>
                </c:pt>
              </c:strCache>
            </c:strRef>
          </c:tx>
          <c:spPr>
            <a:solidFill>
              <a:srgbClr val="FF7E0E"/>
            </a:solidFill>
          </c:spPr>
          <c:invertIfNegative val="0"/>
          <c:dLbls>
            <c:numFmt formatCode="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en-GB" sz="1050" b="0" i="0" u="none" strike="noStrike" kern="1200" baseline="0">
                    <a:solidFill>
                      <a:srgbClr val="7A7D8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Shopped Department Store past 3mths</c:v>
                </c:pt>
                <c:pt idx="1">
                  <c:v>Shopped Shopping Centre past 3mths</c:v>
                </c:pt>
              </c:strCache>
            </c:strRef>
          </c:cat>
          <c:val>
            <c:numRef>
              <c:f>Sheet1!$F$2:$F$3</c:f>
              <c:numCache>
                <c:formatCode>###,###,###,###,##0.0############</c:formatCode>
                <c:ptCount val="2"/>
                <c:pt idx="0">
                  <c:v>86.5</c:v>
                </c:pt>
                <c:pt idx="1">
                  <c:v>103.8</c:v>
                </c:pt>
              </c:numCache>
            </c:numRef>
          </c:val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Heavy TV</c:v>
                </c:pt>
              </c:strCache>
            </c:strRef>
          </c:tx>
          <c:spPr>
            <a:solidFill>
              <a:srgbClr val="99C900"/>
            </a:solidFill>
          </c:spPr>
          <c:invertIfNegative val="0"/>
          <c:dLbls>
            <c:numFmt formatCode="#,##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Shopped Department Store past 3mths</c:v>
                </c:pt>
                <c:pt idx="1">
                  <c:v>Shopped Shopping Centre past 3mths</c:v>
                </c:pt>
              </c:strCache>
            </c:strRef>
          </c:cat>
          <c:val>
            <c:numRef>
              <c:f>Sheet1!$E$2:$E$3</c:f>
              <c:numCache>
                <c:formatCode>###,###,###,###,##0.0############</c:formatCode>
                <c:ptCount val="2"/>
                <c:pt idx="0">
                  <c:v>86.3</c:v>
                </c:pt>
                <c:pt idx="1">
                  <c:v>106.5</c:v>
                </c:pt>
              </c:numCache>
            </c:numRef>
          </c:val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Heavy Magazines</c:v>
                </c:pt>
              </c:strCache>
            </c:strRef>
          </c:tx>
          <c:spPr>
            <a:solidFill>
              <a:srgbClr val="00C6B7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 algn="ctr">
                  <a:defRPr lang="en-GB" sz="1050" b="0" i="0" u="none" strike="noStrike" kern="1200" baseline="0">
                    <a:solidFill>
                      <a:srgbClr val="7A7D8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Shopped Department Store past 3mths</c:v>
                </c:pt>
                <c:pt idx="1">
                  <c:v>Shopped Shopping Centre past 3mths</c:v>
                </c:pt>
              </c:strCache>
            </c:strRef>
          </c:cat>
          <c:val>
            <c:numRef>
              <c:f>Sheet1!$D$2:$D$3</c:f>
              <c:numCache>
                <c:formatCode>###,###,###,###,##0.0############</c:formatCode>
                <c:ptCount val="2"/>
                <c:pt idx="0">
                  <c:v>81.7</c:v>
                </c:pt>
                <c:pt idx="1">
                  <c:v>110.3</c:v>
                </c:pt>
              </c:numCache>
            </c:numRef>
          </c:val>
        </c:ser>
        <c:ser>
          <c:idx val="4"/>
          <c:order val="4"/>
          <c:tx>
            <c:strRef>
              <c:f>Sheet1!$C$1</c:f>
              <c:strCache>
                <c:ptCount val="1"/>
                <c:pt idx="0">
                  <c:v>Heavy Newspapers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31C79"/>
              </a:solidFill>
            </c:spPr>
          </c:dPt>
          <c:dLbls>
            <c:numFmt formatCode="#,##0" sourceLinked="0"/>
            <c:txPr>
              <a:bodyPr/>
              <a:lstStyle/>
              <a:p>
                <a:pPr algn="ctr">
                  <a:defRPr lang="en-GB" sz="1050" b="0" i="0" u="none" strike="noStrike" kern="1200" baseline="0">
                    <a:solidFill>
                      <a:srgbClr val="7A7D8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Shopped Department Store past 3mths</c:v>
                </c:pt>
                <c:pt idx="1">
                  <c:v>Shopped Shopping Centre past 3mths</c:v>
                </c:pt>
              </c:strCache>
            </c:strRef>
          </c:cat>
          <c:val>
            <c:numRef>
              <c:f>Sheet1!$C$2:$C$3</c:f>
              <c:numCache>
                <c:formatCode>###,###,###,###,##0.0############</c:formatCode>
                <c:ptCount val="2"/>
                <c:pt idx="0">
                  <c:v>59.0</c:v>
                </c:pt>
                <c:pt idx="1">
                  <c:v>105.2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0"/>
        <c:overlap val="-27"/>
        <c:axId val="2067582840"/>
        <c:axId val="2105356584"/>
      </c:barChart>
      <c:catAx>
        <c:axId val="206758284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5356584"/>
        <c:crosses val="autoZero"/>
        <c:auto val="1"/>
        <c:lblAlgn val="ctr"/>
        <c:lblOffset val="100"/>
        <c:noMultiLvlLbl val="0"/>
      </c:catAx>
      <c:valAx>
        <c:axId val="2105356584"/>
        <c:scaling>
          <c:orientation val="minMax"/>
        </c:scaling>
        <c:delete val="0"/>
        <c:axPos val="l"/>
        <c:majorGridlines/>
        <c:numFmt formatCode="###,###,###,###,##0.0############" sourceLinked="1"/>
        <c:majorTickMark val="out"/>
        <c:minorTickMark val="none"/>
        <c:tickLblPos val="nextTo"/>
        <c:crossAx val="2067582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0045496274849052"/>
          <c:y val="0.940136939404314"/>
          <c:w val="0.99954503725151"/>
          <c:h val="0.059863060595686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8B2CB1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Seen or heard advertising 30 mins before shopping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7E0E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 algn="ctr">
                  <a:defRPr lang="en-GB" sz="1050" b="0" i="0" u="none" strike="noStrike" kern="1200" baseline="0">
                    <a:solidFill>
                      <a:srgbClr val="7A7D8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Seen or heard advertising 30 mins before shopping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rgbClr val="99C900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Seen or heard advertising 30 mins before shopping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rgbClr val="00C6B7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 algn="ctr">
                  <a:defRPr lang="en-GB" sz="1050" b="0" i="0" u="none" strike="noStrike" kern="1200" baseline="0">
                    <a:solidFill>
                      <a:srgbClr val="7A7D8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Seen or heard advertising 30 mins before shopping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27"/>
        <c:axId val="2105092920"/>
        <c:axId val="2100428536"/>
      </c:barChart>
      <c:catAx>
        <c:axId val="210509292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0428536"/>
        <c:crosses val="autoZero"/>
        <c:auto val="1"/>
        <c:lblAlgn val="ctr"/>
        <c:lblOffset val="100"/>
        <c:noMultiLvlLbl val="0"/>
      </c:catAx>
      <c:valAx>
        <c:axId val="21004285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05092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0045496274849052"/>
          <c:y val="0.940136939404314"/>
          <c:w val="0.99954503725151"/>
          <c:h val="0.0598630605956864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64490130998199"/>
          <c:y val="0.000170373440162091"/>
          <c:w val="0.959618834080718"/>
          <c:h val="0.62345198078310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Already bought something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500" b="1" i="0" baseline="0">
                        <a:solidFill>
                          <a:schemeClr val="bg1"/>
                        </a:solidFill>
                      </a:rPr>
                      <a:t>26%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26.0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Already bought something &amp; expect to buy something else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500" b="1" i="0" baseline="0">
                        <a:solidFill>
                          <a:schemeClr val="bg1"/>
                        </a:solidFill>
                      </a:rPr>
                      <a:t>30%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30.0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Not bought anything but expect to buy something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102512919241641"/>
                  <c:y val="0.003579547563777"/>
                </c:manualLayout>
              </c:layout>
              <c:tx>
                <c:rich>
                  <a:bodyPr/>
                  <a:lstStyle/>
                  <a:p>
                    <a:r>
                      <a:rPr lang="en-US" sz="1500" b="1" i="0" baseline="0">
                        <a:solidFill>
                          <a:schemeClr val="bg1"/>
                        </a:solidFill>
                      </a:rPr>
                      <a:t>29%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29.0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bought and don't expect to buy anything 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500" b="1" i="0" baseline="0">
                        <a:solidFill>
                          <a:schemeClr val="bg1"/>
                        </a:solidFill>
                      </a:rPr>
                      <a:t>15%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15.0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28408232"/>
        <c:axId val="2104974936"/>
      </c:barChart>
      <c:catAx>
        <c:axId val="20284082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2104974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04974936"/>
        <c:scaling>
          <c:orientation val="minMax"/>
        </c:scaling>
        <c:delete val="0"/>
        <c:axPos val="b"/>
        <c:majorGridlines/>
        <c:numFmt formatCode="0%" sourceLinked="0"/>
        <c:majorTickMark val="none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2028408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"/>
          <c:y val="0.841600158503101"/>
          <c:w val="1.0"/>
          <c:h val="0.14050822315507"/>
        </c:manualLayout>
      </c:layout>
      <c:overlay val="0"/>
      <c:txPr>
        <a:bodyPr rot="0" vert="horz"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7F613-99C4-4702-BB0C-FCBCA975605F}" type="datetimeFigureOut">
              <a:rPr lang="en-GB" smtClean="0"/>
              <a:t>16/09/15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62-59D7-40C0-BDE8-4D826AF3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57262-59D7-40C0-BDE8-4D826AF373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25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“You don’t leave home without your wallet”. That means consumers out of home are always in a position to make a purchase. What is more, the people you see on the street are not just a random cross-section of people. They are more valuable than that: they are people on a mission to spend. This is substantiated by 2006 Clark Chapman findings which show that 85% of people on the street at any time have bought something or intend to buy something on that specific trip out of home.</a:t>
            </a:r>
          </a:p>
        </p:txBody>
      </p:sp>
    </p:spTree>
    <p:extLst>
      <p:ext uri="{BB962C8B-B14F-4D97-AF65-F5344CB8AC3E}">
        <p14:creationId xmlns:p14="http://schemas.microsoft.com/office/powerpoint/2010/main" val="260157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23863" y="25908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50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8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7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588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63552"/>
            <a:ext cx="5666898" cy="1298574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828801"/>
            <a:ext cx="5667628" cy="11525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" y="3086100"/>
            <a:ext cx="5667375" cy="838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+mn-lt"/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26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854" y="360363"/>
            <a:ext cx="10562801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19854" y="1619250"/>
            <a:ext cx="10351079" cy="396081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23918-3565-4F22-893A-6B3C4D6DC35B}" type="datetime1">
              <a:rPr lang="en-GB"/>
              <a:pPr>
                <a:defRPr/>
              </a:pPr>
              <a:t>16/09/15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35AAD-778B-4F67-AD01-7B641CFD80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9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82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EditPoints="1"/>
          </p:cNvSpPr>
          <p:nvPr userDrawn="1"/>
        </p:nvSpPr>
        <p:spPr bwMode="auto">
          <a:xfrm>
            <a:off x="6735763" y="420688"/>
            <a:ext cx="5459412" cy="6438900"/>
          </a:xfrm>
          <a:custGeom>
            <a:avLst/>
            <a:gdLst>
              <a:gd name="T0" fmla="*/ 854 w 14460"/>
              <a:gd name="T1" fmla="*/ 11113 h 17052"/>
              <a:gd name="T2" fmla="*/ 10779 w 14460"/>
              <a:gd name="T3" fmla="*/ 890 h 17052"/>
              <a:gd name="T4" fmla="*/ 14460 w 14460"/>
              <a:gd name="T5" fmla="*/ 1601 h 17052"/>
              <a:gd name="T6" fmla="*/ 14460 w 14460"/>
              <a:gd name="T7" fmla="*/ 111 h 17052"/>
              <a:gd name="T8" fmla="*/ 12988 w 14460"/>
              <a:gd name="T9" fmla="*/ 15 h 17052"/>
              <a:gd name="T10" fmla="*/ 12536 w 14460"/>
              <a:gd name="T11" fmla="*/ 12 h 17052"/>
              <a:gd name="T12" fmla="*/ 10268 w 14460"/>
              <a:gd name="T13" fmla="*/ 49 h 17052"/>
              <a:gd name="T14" fmla="*/ 0 w 14460"/>
              <a:gd name="T15" fmla="*/ 11113 h 17052"/>
              <a:gd name="T16" fmla="*/ 1661 w 14460"/>
              <a:gd name="T17" fmla="*/ 17052 h 17052"/>
              <a:gd name="T18" fmla="*/ 2686 w 14460"/>
              <a:gd name="T19" fmla="*/ 17051 h 17052"/>
              <a:gd name="T20" fmla="*/ 854 w 14460"/>
              <a:gd name="T21" fmla="*/ 11113 h 17052"/>
              <a:gd name="T22" fmla="*/ 11662 w 14460"/>
              <a:gd name="T23" fmla="*/ 3753 h 17052"/>
              <a:gd name="T24" fmla="*/ 14460 w 14460"/>
              <a:gd name="T25" fmla="*/ 4783 h 17052"/>
              <a:gd name="T26" fmla="*/ 14460 w 14460"/>
              <a:gd name="T27" fmla="*/ 3772 h 17052"/>
              <a:gd name="T28" fmla="*/ 10779 w 14460"/>
              <a:gd name="T29" fmla="*/ 2847 h 17052"/>
              <a:gd name="T30" fmla="*/ 4645 w 14460"/>
              <a:gd name="T31" fmla="*/ 5805 h 17052"/>
              <a:gd name="T32" fmla="*/ 2742 w 14460"/>
              <a:gd name="T33" fmla="*/ 11132 h 17052"/>
              <a:gd name="T34" fmla="*/ 4199 w 14460"/>
              <a:gd name="T35" fmla="*/ 17032 h 17052"/>
              <a:gd name="T36" fmla="*/ 5212 w 14460"/>
              <a:gd name="T37" fmla="*/ 17051 h 17052"/>
              <a:gd name="T38" fmla="*/ 3596 w 14460"/>
              <a:gd name="T39" fmla="*/ 11132 h 17052"/>
              <a:gd name="T40" fmla="*/ 5315 w 14460"/>
              <a:gd name="T41" fmla="*/ 6334 h 17052"/>
              <a:gd name="T42" fmla="*/ 9131 w 14460"/>
              <a:gd name="T43" fmla="*/ 3882 h 17052"/>
              <a:gd name="T44" fmla="*/ 5700 w 14460"/>
              <a:gd name="T45" fmla="*/ 11113 h 17052"/>
              <a:gd name="T46" fmla="*/ 7755 w 14460"/>
              <a:gd name="T47" fmla="*/ 17051 h 17052"/>
              <a:gd name="T48" fmla="*/ 8994 w 14460"/>
              <a:gd name="T49" fmla="*/ 17051 h 17052"/>
              <a:gd name="T50" fmla="*/ 6554 w 14460"/>
              <a:gd name="T51" fmla="*/ 11113 h 17052"/>
              <a:gd name="T52" fmla="*/ 11662 w 14460"/>
              <a:gd name="T53" fmla="*/ 3753 h 17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60" h="17052">
                <a:moveTo>
                  <a:pt x="854" y="11113"/>
                </a:moveTo>
                <a:cubicBezTo>
                  <a:pt x="854" y="5285"/>
                  <a:pt x="5121" y="890"/>
                  <a:pt x="10779" y="890"/>
                </a:cubicBezTo>
                <a:cubicBezTo>
                  <a:pt x="12114" y="890"/>
                  <a:pt x="13352" y="1139"/>
                  <a:pt x="14460" y="1601"/>
                </a:cubicBezTo>
                <a:cubicBezTo>
                  <a:pt x="14460" y="111"/>
                  <a:pt x="14460" y="111"/>
                  <a:pt x="14460" y="111"/>
                </a:cubicBezTo>
                <a:cubicBezTo>
                  <a:pt x="13980" y="47"/>
                  <a:pt x="13488" y="15"/>
                  <a:pt x="12988" y="15"/>
                </a:cubicBezTo>
                <a:cubicBezTo>
                  <a:pt x="12891" y="18"/>
                  <a:pt x="12725" y="14"/>
                  <a:pt x="12536" y="12"/>
                </a:cubicBezTo>
                <a:cubicBezTo>
                  <a:pt x="11600" y="4"/>
                  <a:pt x="10656" y="0"/>
                  <a:pt x="10268" y="49"/>
                </a:cubicBezTo>
                <a:cubicBezTo>
                  <a:pt x="4379" y="305"/>
                  <a:pt x="0" y="4974"/>
                  <a:pt x="0" y="11113"/>
                </a:cubicBezTo>
                <a:cubicBezTo>
                  <a:pt x="0" y="13313"/>
                  <a:pt x="605" y="15344"/>
                  <a:pt x="1661" y="17052"/>
                </a:cubicBezTo>
                <a:cubicBezTo>
                  <a:pt x="2686" y="17051"/>
                  <a:pt x="2686" y="17051"/>
                  <a:pt x="2686" y="17051"/>
                </a:cubicBezTo>
                <a:cubicBezTo>
                  <a:pt x="1528" y="15386"/>
                  <a:pt x="854" y="13343"/>
                  <a:pt x="854" y="11113"/>
                </a:cubicBezTo>
                <a:moveTo>
                  <a:pt x="11662" y="3753"/>
                </a:moveTo>
                <a:cubicBezTo>
                  <a:pt x="12713" y="3877"/>
                  <a:pt x="13659" y="4225"/>
                  <a:pt x="14460" y="4783"/>
                </a:cubicBezTo>
                <a:cubicBezTo>
                  <a:pt x="14460" y="3772"/>
                  <a:pt x="14460" y="3772"/>
                  <a:pt x="14460" y="3772"/>
                </a:cubicBezTo>
                <a:cubicBezTo>
                  <a:pt x="13397" y="3163"/>
                  <a:pt x="12151" y="2847"/>
                  <a:pt x="10779" y="2847"/>
                </a:cubicBezTo>
                <a:cubicBezTo>
                  <a:pt x="8295" y="2847"/>
                  <a:pt x="6174" y="3870"/>
                  <a:pt x="4645" y="5805"/>
                </a:cubicBezTo>
                <a:cubicBezTo>
                  <a:pt x="3471" y="7290"/>
                  <a:pt x="2742" y="9332"/>
                  <a:pt x="2742" y="11132"/>
                </a:cubicBezTo>
                <a:cubicBezTo>
                  <a:pt x="2742" y="13350"/>
                  <a:pt x="3265" y="15356"/>
                  <a:pt x="4199" y="17032"/>
                </a:cubicBezTo>
                <a:cubicBezTo>
                  <a:pt x="5212" y="17051"/>
                  <a:pt x="5212" y="17051"/>
                  <a:pt x="5212" y="17051"/>
                </a:cubicBezTo>
                <a:cubicBezTo>
                  <a:pt x="4181" y="15414"/>
                  <a:pt x="3596" y="13392"/>
                  <a:pt x="3596" y="11132"/>
                </a:cubicBezTo>
                <a:cubicBezTo>
                  <a:pt x="3596" y="9515"/>
                  <a:pt x="4254" y="7676"/>
                  <a:pt x="5315" y="6334"/>
                </a:cubicBezTo>
                <a:cubicBezTo>
                  <a:pt x="6324" y="5057"/>
                  <a:pt x="7624" y="4227"/>
                  <a:pt x="9131" y="3882"/>
                </a:cubicBezTo>
                <a:cubicBezTo>
                  <a:pt x="6990" y="5286"/>
                  <a:pt x="5700" y="7900"/>
                  <a:pt x="5700" y="11113"/>
                </a:cubicBezTo>
                <a:cubicBezTo>
                  <a:pt x="5700" y="13535"/>
                  <a:pt x="6456" y="15594"/>
                  <a:pt x="7755" y="17051"/>
                </a:cubicBezTo>
                <a:cubicBezTo>
                  <a:pt x="8994" y="17051"/>
                  <a:pt x="8994" y="17051"/>
                  <a:pt x="8994" y="17051"/>
                </a:cubicBezTo>
                <a:cubicBezTo>
                  <a:pt x="7468" y="15744"/>
                  <a:pt x="6554" y="13651"/>
                  <a:pt x="6554" y="11113"/>
                </a:cubicBezTo>
                <a:cubicBezTo>
                  <a:pt x="6554" y="7274"/>
                  <a:pt x="8557" y="4393"/>
                  <a:pt x="11662" y="375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28" name="Straight Connector 27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ctrTitle" hasCustomPrompt="1"/>
          </p:nvPr>
        </p:nvSpPr>
        <p:spPr>
          <a:xfrm>
            <a:off x="430690" y="482601"/>
            <a:ext cx="5666898" cy="1470025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690" y="1943101"/>
            <a:ext cx="5667628" cy="542924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3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47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7"/>
            <a:ext cx="8286750" cy="2860674"/>
          </a:xfrm>
        </p:spPr>
        <p:txBody>
          <a:bodyPr numCol="3" spcCol="360000"/>
          <a:lstStyle>
            <a:lvl1pPr marL="342900" indent="-342900">
              <a:spcBef>
                <a:spcPts val="1200"/>
              </a:spcBef>
              <a:buFont typeface="+mj-lt"/>
              <a:buAutoNum type="arabicPeriod"/>
              <a:defRPr sz="1400">
                <a:latin typeface="+mn-lt"/>
              </a:defRPr>
            </a:lvl1pPr>
            <a:lvl2pPr marL="355600" indent="0">
              <a:lnSpc>
                <a:spcPct val="100000"/>
              </a:lnSpc>
              <a:spcBef>
                <a:spcPts val="0"/>
              </a:spcBef>
              <a:defRPr sz="1400"/>
            </a:lvl2pPr>
            <a:lvl3pPr marL="536575" indent="-180975">
              <a:defRPr/>
            </a:lvl3pPr>
            <a:lvl4pPr marL="717550" indent="-180975">
              <a:defRPr/>
            </a:lvl4pPr>
            <a:lvl5pPr marL="898525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3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7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495426"/>
            <a:ext cx="9094733" cy="4089399"/>
          </a:xfrm>
        </p:spPr>
        <p:txBody>
          <a:bodyPr numCol="2" spcCol="360000"/>
          <a:lstStyle>
            <a:lvl1pPr marL="179388" indent="-179388">
              <a:spcBef>
                <a:spcPts val="1500"/>
              </a:spcBef>
              <a:buFont typeface="Arial" panose="020B0604020202020204" pitchFamily="34" charset="0"/>
              <a:buChar char="•"/>
              <a:defRPr/>
            </a:lvl1pPr>
            <a:lvl2pPr marL="357188" indent="-177800">
              <a:buFont typeface="Arial" panose="020B0604020202020204" pitchFamily="34" charset="0"/>
              <a:buChar char="•"/>
              <a:defRPr/>
            </a:lvl2pPr>
            <a:lvl3pPr marL="538163" indent="-180975">
              <a:defRPr/>
            </a:lvl3pPr>
            <a:lvl4pPr marL="714375" indent="-177800">
              <a:defRPr/>
            </a:lvl4pPr>
            <a:lvl5pPr marL="890588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1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ic plus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405" y="1495426"/>
            <a:ext cx="7522511" cy="4089399"/>
          </a:xfrm>
        </p:spPr>
        <p:txBody>
          <a:bodyPr numCol="2" spcCol="360000"/>
          <a:lstStyle>
            <a:lvl1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None/>
              <a:defRPr/>
            </a:lvl2pPr>
            <a:lvl3pPr marL="180975" indent="-180975">
              <a:defRPr/>
            </a:lvl3pPr>
            <a:lvl4pPr marL="357188" indent="-177800">
              <a:defRPr/>
            </a:lvl4pPr>
            <a:lvl5pPr marL="533400" indent="-17145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4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496219"/>
            <a:ext cx="5596955" cy="4006056"/>
          </a:xfrm>
        </p:spPr>
        <p:txBody>
          <a:bodyPr/>
          <a:lstStyle>
            <a:lvl1pPr marL="182563" indent="-182563">
              <a:spcBef>
                <a:spcPts val="2400"/>
              </a:spcBef>
              <a:buFont typeface="Arial" panose="020B0604020202020204" pitchFamily="34" charset="0"/>
              <a:buChar char="•"/>
              <a:defRPr sz="2400" b="0"/>
            </a:lvl1pPr>
            <a:lvl2pPr marL="357188" indent="-182563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496219"/>
            <a:ext cx="5596955" cy="4006056"/>
          </a:xfrm>
        </p:spPr>
        <p:txBody>
          <a:bodyPr/>
          <a:lstStyle>
            <a:lvl1pPr marL="182563" indent="-182563">
              <a:buFont typeface="Arial" panose="020B0604020202020204" pitchFamily="34" charset="0"/>
              <a:buChar char="•"/>
              <a:defRPr sz="2400" b="0"/>
            </a:lvl1pPr>
            <a:lvl2pPr marL="357188" indent="-174625">
              <a:buFont typeface="Arial" panose="020B0604020202020204" pitchFamily="34" charset="0"/>
              <a:buChar char="•"/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28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535113"/>
            <a:ext cx="5596953" cy="35083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9594" y="1535113"/>
            <a:ext cx="5596955" cy="350837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Document Title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5849A-DCBB-42F1-AFA6-094BC757D81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38149" y="1981994"/>
            <a:ext cx="5596955" cy="349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6169594" y="1981994"/>
            <a:ext cx="5596955" cy="349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6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8315" y="6308726"/>
            <a:ext cx="4905442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GB" smtClean="0"/>
              <a:t>Document Title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408720"/>
            <a:ext cx="11328400" cy="610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495426"/>
            <a:ext cx="11328400" cy="4006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27572" y="6308726"/>
            <a:ext cx="46910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pPr algn="ctr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32394" y="6308726"/>
            <a:ext cx="243521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DB75849A-DCBB-42F1-AFA6-094BC757D81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8150" y="6153150"/>
            <a:ext cx="113284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>
            <a:grpSpLocks noChangeAspect="1"/>
          </p:cNvGrpSpPr>
          <p:nvPr userDrawn="1"/>
        </p:nvGrpSpPr>
        <p:grpSpPr>
          <a:xfrm>
            <a:off x="431006" y="6329881"/>
            <a:ext cx="1476000" cy="196205"/>
            <a:chOff x="6905625" y="4194175"/>
            <a:chExt cx="3152775" cy="419100"/>
          </a:xfrm>
          <a:solidFill>
            <a:schemeClr val="accent5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2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65" r:id="rId4"/>
    <p:sldLayoutId id="2147483650" r:id="rId5"/>
    <p:sldLayoutId id="2147483666" r:id="rId6"/>
    <p:sldLayoutId id="2147483667" r:id="rId7"/>
    <p:sldLayoutId id="2147483652" r:id="rId8"/>
    <p:sldLayoutId id="2147483653" r:id="rId9"/>
    <p:sldLayoutId id="2147483654" r:id="rId10"/>
    <p:sldLayoutId id="2147483655" r:id="rId11"/>
    <p:sldLayoutId id="2147483668" r:id="rId12"/>
    <p:sldLayoutId id="214748367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b="1" kern="1200">
          <a:solidFill>
            <a:schemeClr val="accent6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542925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714375" indent="-180975" algn="l" defTabSz="895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accent6"/>
          </a:solidFill>
          <a:latin typeface="+mn-lt"/>
          <a:ea typeface="+mn-ea"/>
          <a:cs typeface="+mn-cs"/>
        </a:defRPr>
      </a:lvl6pPr>
      <a:lvl7pPr marL="1076325" marR="0" indent="-180975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accent6"/>
          </a:solidFill>
          <a:latin typeface="+mn-lt"/>
          <a:ea typeface="+mn-ea"/>
          <a:cs typeface="+mn-cs"/>
        </a:defRPr>
      </a:lvl7pPr>
      <a:lvl8pPr marL="1257300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00" kern="1200">
          <a:solidFill>
            <a:schemeClr val="accent6"/>
          </a:solidFill>
          <a:latin typeface="+mn-lt"/>
          <a:ea typeface="+mn-ea"/>
          <a:cs typeface="+mn-cs"/>
        </a:defRPr>
      </a:lvl8pPr>
      <a:lvl9pPr marL="1438275" marR="0" indent="-180975" algn="l" defTabSz="89535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900" kern="1200">
          <a:solidFill>
            <a:schemeClr val="accent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12192000" cy="6858000"/>
          </a:xfrm>
        </p:spPr>
      </p:pic>
      <p:sp>
        <p:nvSpPr>
          <p:cNvPr id="512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Out of Home works </a:t>
            </a:r>
            <a:br>
              <a:rPr lang="en-GB" dirty="0" smtClean="0"/>
            </a:br>
            <a:r>
              <a:rPr lang="en-GB" dirty="0" smtClean="0"/>
              <a:t>for Retail brands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38149" y="6230422"/>
            <a:ext cx="1476000" cy="196205"/>
            <a:chOff x="6905625" y="4194175"/>
            <a:chExt cx="3152775" cy="419100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7824788" y="4200525"/>
              <a:ext cx="295275" cy="406400"/>
            </a:xfrm>
            <a:custGeom>
              <a:avLst/>
              <a:gdLst>
                <a:gd name="T0" fmla="*/ 174 w 186"/>
                <a:gd name="T1" fmla="*/ 11 h 256"/>
                <a:gd name="T2" fmla="*/ 174 w 186"/>
                <a:gd name="T3" fmla="*/ 32 h 256"/>
                <a:gd name="T4" fmla="*/ 118 w 186"/>
                <a:gd name="T5" fmla="*/ 32 h 256"/>
                <a:gd name="T6" fmla="*/ 106 w 186"/>
                <a:gd name="T7" fmla="*/ 32 h 256"/>
                <a:gd name="T8" fmla="*/ 106 w 186"/>
                <a:gd name="T9" fmla="*/ 44 h 256"/>
                <a:gd name="T10" fmla="*/ 106 w 186"/>
                <a:gd name="T11" fmla="*/ 245 h 256"/>
                <a:gd name="T12" fmla="*/ 79 w 186"/>
                <a:gd name="T13" fmla="*/ 245 h 256"/>
                <a:gd name="T14" fmla="*/ 79 w 186"/>
                <a:gd name="T15" fmla="*/ 44 h 256"/>
                <a:gd name="T16" fmla="*/ 79 w 186"/>
                <a:gd name="T17" fmla="*/ 32 h 256"/>
                <a:gd name="T18" fmla="*/ 68 w 186"/>
                <a:gd name="T19" fmla="*/ 32 h 256"/>
                <a:gd name="T20" fmla="*/ 11 w 186"/>
                <a:gd name="T21" fmla="*/ 32 h 256"/>
                <a:gd name="T22" fmla="*/ 11 w 186"/>
                <a:gd name="T23" fmla="*/ 11 h 256"/>
                <a:gd name="T24" fmla="*/ 174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4" y="11"/>
                  </a:moveTo>
                  <a:lnTo>
                    <a:pt x="174" y="32"/>
                  </a:lnTo>
                  <a:lnTo>
                    <a:pt x="118" y="32"/>
                  </a:lnTo>
                  <a:lnTo>
                    <a:pt x="106" y="32"/>
                  </a:lnTo>
                  <a:lnTo>
                    <a:pt x="106" y="44"/>
                  </a:lnTo>
                  <a:lnTo>
                    <a:pt x="106" y="245"/>
                  </a:lnTo>
                  <a:lnTo>
                    <a:pt x="79" y="245"/>
                  </a:lnTo>
                  <a:lnTo>
                    <a:pt x="79" y="44"/>
                  </a:lnTo>
                  <a:lnTo>
                    <a:pt x="79" y="32"/>
                  </a:lnTo>
                  <a:lnTo>
                    <a:pt x="68" y="32"/>
                  </a:lnTo>
                  <a:lnTo>
                    <a:pt x="11" y="32"/>
                  </a:lnTo>
                  <a:lnTo>
                    <a:pt x="11" y="11"/>
                  </a:lnTo>
                  <a:lnTo>
                    <a:pt x="174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close/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close/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close/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7410450" y="4200525"/>
              <a:ext cx="350838" cy="412750"/>
            </a:xfrm>
            <a:custGeom>
              <a:avLst/>
              <a:gdLst>
                <a:gd name="T0" fmla="*/ 2198 w 2316"/>
                <a:gd name="T1" fmla="*/ 117 h 2741"/>
                <a:gd name="T2" fmla="*/ 2198 w 2316"/>
                <a:gd name="T3" fmla="*/ 1563 h 2741"/>
                <a:gd name="T4" fmla="*/ 1890 w 2316"/>
                <a:gd name="T5" fmla="*/ 2375 h 2741"/>
                <a:gd name="T6" fmla="*/ 1158 w 2316"/>
                <a:gd name="T7" fmla="*/ 2624 h 2741"/>
                <a:gd name="T8" fmla="*/ 425 w 2316"/>
                <a:gd name="T9" fmla="*/ 2376 h 2741"/>
                <a:gd name="T10" fmla="*/ 117 w 2316"/>
                <a:gd name="T11" fmla="*/ 1563 h 2741"/>
                <a:gd name="T12" fmla="*/ 117 w 2316"/>
                <a:gd name="T13" fmla="*/ 117 h 2741"/>
                <a:gd name="T14" fmla="*/ 404 w 2316"/>
                <a:gd name="T15" fmla="*/ 117 h 2741"/>
                <a:gd name="T16" fmla="*/ 404 w 2316"/>
                <a:gd name="T17" fmla="*/ 1602 h 2741"/>
                <a:gd name="T18" fmla="*/ 618 w 2316"/>
                <a:gd name="T19" fmla="*/ 2189 h 2741"/>
                <a:gd name="T20" fmla="*/ 1158 w 2316"/>
                <a:gd name="T21" fmla="*/ 2395 h 2741"/>
                <a:gd name="T22" fmla="*/ 1698 w 2316"/>
                <a:gd name="T23" fmla="*/ 2189 h 2741"/>
                <a:gd name="T24" fmla="*/ 1912 w 2316"/>
                <a:gd name="T25" fmla="*/ 1602 h 2741"/>
                <a:gd name="T26" fmla="*/ 1912 w 2316"/>
                <a:gd name="T27" fmla="*/ 117 h 2741"/>
                <a:gd name="T28" fmla="*/ 2198 w 2316"/>
                <a:gd name="T29" fmla="*/ 117 h 2741"/>
                <a:gd name="T30" fmla="*/ 2316 w 2316"/>
                <a:gd name="T31" fmla="*/ 0 h 2741"/>
                <a:gd name="T32" fmla="*/ 1794 w 2316"/>
                <a:gd name="T33" fmla="*/ 0 h 2741"/>
                <a:gd name="T34" fmla="*/ 1794 w 2316"/>
                <a:gd name="T35" fmla="*/ 1602 h 2741"/>
                <a:gd name="T36" fmla="*/ 1617 w 2316"/>
                <a:gd name="T37" fmla="*/ 2104 h 2741"/>
                <a:gd name="T38" fmla="*/ 1158 w 2316"/>
                <a:gd name="T39" fmla="*/ 2277 h 2741"/>
                <a:gd name="T40" fmla="*/ 698 w 2316"/>
                <a:gd name="T41" fmla="*/ 2104 h 2741"/>
                <a:gd name="T42" fmla="*/ 521 w 2316"/>
                <a:gd name="T43" fmla="*/ 1602 h 2741"/>
                <a:gd name="T44" fmla="*/ 521 w 2316"/>
                <a:gd name="T45" fmla="*/ 0 h 2741"/>
                <a:gd name="T46" fmla="*/ 0 w 2316"/>
                <a:gd name="T47" fmla="*/ 0 h 2741"/>
                <a:gd name="T48" fmla="*/ 0 w 2316"/>
                <a:gd name="T49" fmla="*/ 1563 h 2741"/>
                <a:gd name="T50" fmla="*/ 347 w 2316"/>
                <a:gd name="T51" fmla="*/ 2463 h 2741"/>
                <a:gd name="T52" fmla="*/ 1158 w 2316"/>
                <a:gd name="T53" fmla="*/ 2741 h 2741"/>
                <a:gd name="T54" fmla="*/ 1968 w 2316"/>
                <a:gd name="T55" fmla="*/ 2463 h 2741"/>
                <a:gd name="T56" fmla="*/ 2316 w 2316"/>
                <a:gd name="T57" fmla="*/ 1563 h 2741"/>
                <a:gd name="T58" fmla="*/ 2316 w 2316"/>
                <a:gd name="T59" fmla="*/ 0 h 2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6" h="2741">
                  <a:moveTo>
                    <a:pt x="2198" y="117"/>
                  </a:moveTo>
                  <a:cubicBezTo>
                    <a:pt x="2198" y="1563"/>
                    <a:pt x="2198" y="1563"/>
                    <a:pt x="2198" y="1563"/>
                  </a:cubicBezTo>
                  <a:cubicBezTo>
                    <a:pt x="2198" y="1924"/>
                    <a:pt x="2098" y="2189"/>
                    <a:pt x="1890" y="2375"/>
                  </a:cubicBezTo>
                  <a:cubicBezTo>
                    <a:pt x="1713" y="2533"/>
                    <a:pt x="1446" y="2624"/>
                    <a:pt x="1158" y="2624"/>
                  </a:cubicBezTo>
                  <a:cubicBezTo>
                    <a:pt x="870" y="2624"/>
                    <a:pt x="602" y="2533"/>
                    <a:pt x="425" y="2376"/>
                  </a:cubicBezTo>
                  <a:cubicBezTo>
                    <a:pt x="218" y="2190"/>
                    <a:pt x="117" y="1924"/>
                    <a:pt x="117" y="1563"/>
                  </a:cubicBezTo>
                  <a:cubicBezTo>
                    <a:pt x="117" y="117"/>
                    <a:pt x="117" y="117"/>
                    <a:pt x="117" y="117"/>
                  </a:cubicBezTo>
                  <a:cubicBezTo>
                    <a:pt x="404" y="117"/>
                    <a:pt x="404" y="117"/>
                    <a:pt x="404" y="117"/>
                  </a:cubicBezTo>
                  <a:cubicBezTo>
                    <a:pt x="404" y="1602"/>
                    <a:pt x="404" y="1602"/>
                    <a:pt x="404" y="1602"/>
                  </a:cubicBezTo>
                  <a:cubicBezTo>
                    <a:pt x="404" y="1866"/>
                    <a:pt x="472" y="2052"/>
                    <a:pt x="618" y="2189"/>
                  </a:cubicBezTo>
                  <a:cubicBezTo>
                    <a:pt x="756" y="2321"/>
                    <a:pt x="947" y="2395"/>
                    <a:pt x="1158" y="2395"/>
                  </a:cubicBezTo>
                  <a:cubicBezTo>
                    <a:pt x="1368" y="2395"/>
                    <a:pt x="1560" y="2321"/>
                    <a:pt x="1698" y="2189"/>
                  </a:cubicBezTo>
                  <a:cubicBezTo>
                    <a:pt x="1844" y="2052"/>
                    <a:pt x="1912" y="1866"/>
                    <a:pt x="1912" y="1602"/>
                  </a:cubicBezTo>
                  <a:cubicBezTo>
                    <a:pt x="1912" y="117"/>
                    <a:pt x="1912" y="117"/>
                    <a:pt x="1912" y="117"/>
                  </a:cubicBezTo>
                  <a:cubicBezTo>
                    <a:pt x="2198" y="117"/>
                    <a:pt x="2198" y="117"/>
                    <a:pt x="2198" y="117"/>
                  </a:cubicBezTo>
                  <a:moveTo>
                    <a:pt x="2316" y="0"/>
                  </a:moveTo>
                  <a:cubicBezTo>
                    <a:pt x="1794" y="0"/>
                    <a:pt x="1794" y="0"/>
                    <a:pt x="1794" y="0"/>
                  </a:cubicBezTo>
                  <a:cubicBezTo>
                    <a:pt x="1794" y="1602"/>
                    <a:pt x="1794" y="1602"/>
                    <a:pt x="1794" y="1602"/>
                  </a:cubicBezTo>
                  <a:cubicBezTo>
                    <a:pt x="1794" y="1849"/>
                    <a:pt x="1729" y="2000"/>
                    <a:pt x="1617" y="2104"/>
                  </a:cubicBezTo>
                  <a:cubicBezTo>
                    <a:pt x="1501" y="2216"/>
                    <a:pt x="1339" y="2277"/>
                    <a:pt x="1158" y="2277"/>
                  </a:cubicBezTo>
                  <a:cubicBezTo>
                    <a:pt x="976" y="2277"/>
                    <a:pt x="814" y="2216"/>
                    <a:pt x="698" y="2104"/>
                  </a:cubicBezTo>
                  <a:cubicBezTo>
                    <a:pt x="586" y="2000"/>
                    <a:pt x="521" y="1849"/>
                    <a:pt x="521" y="1602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3"/>
                    <a:pt x="0" y="1563"/>
                    <a:pt x="0" y="1563"/>
                  </a:cubicBezTo>
                  <a:cubicBezTo>
                    <a:pt x="0" y="1976"/>
                    <a:pt x="123" y="2262"/>
                    <a:pt x="347" y="2463"/>
                  </a:cubicBezTo>
                  <a:cubicBezTo>
                    <a:pt x="556" y="2648"/>
                    <a:pt x="853" y="2741"/>
                    <a:pt x="1158" y="2741"/>
                  </a:cubicBezTo>
                  <a:cubicBezTo>
                    <a:pt x="1463" y="2741"/>
                    <a:pt x="1760" y="2648"/>
                    <a:pt x="1968" y="2463"/>
                  </a:cubicBezTo>
                  <a:cubicBezTo>
                    <a:pt x="2192" y="2262"/>
                    <a:pt x="2316" y="1976"/>
                    <a:pt x="2316" y="1563"/>
                  </a:cubicBezTo>
                  <a:lnTo>
                    <a:pt x="23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 noEditPoints="1"/>
            </p:cNvSpPr>
            <p:nvPr userDrawn="1"/>
          </p:nvSpPr>
          <p:spPr bwMode="auto">
            <a:xfrm>
              <a:off x="8145463" y="4194175"/>
              <a:ext cx="285750" cy="419100"/>
            </a:xfrm>
            <a:custGeom>
              <a:avLst/>
              <a:gdLst>
                <a:gd name="T0" fmla="*/ 1016 w 1892"/>
                <a:gd name="T1" fmla="*/ 117 h 2779"/>
                <a:gd name="T2" fmla="*/ 1635 w 1892"/>
                <a:gd name="T3" fmla="*/ 284 h 2779"/>
                <a:gd name="T4" fmla="*/ 1502 w 1892"/>
                <a:gd name="T5" fmla="*/ 474 h 2779"/>
                <a:gd name="T6" fmla="*/ 1062 w 1892"/>
                <a:gd name="T7" fmla="*/ 346 h 2779"/>
                <a:gd name="T8" fmla="*/ 528 w 1892"/>
                <a:gd name="T9" fmla="*/ 756 h 2779"/>
                <a:gd name="T10" fmla="*/ 1057 w 1892"/>
                <a:gd name="T11" fmla="*/ 1224 h 2779"/>
                <a:gd name="T12" fmla="*/ 1775 w 1892"/>
                <a:gd name="T13" fmla="*/ 1968 h 2779"/>
                <a:gd name="T14" fmla="*/ 977 w 1892"/>
                <a:gd name="T15" fmla="*/ 2662 h 2779"/>
                <a:gd name="T16" fmla="*/ 171 w 1892"/>
                <a:gd name="T17" fmla="*/ 2365 h 2779"/>
                <a:gd name="T18" fmla="*/ 343 w 1892"/>
                <a:gd name="T19" fmla="*/ 2185 h 2779"/>
                <a:gd name="T20" fmla="*/ 977 w 1892"/>
                <a:gd name="T21" fmla="*/ 2433 h 2779"/>
                <a:gd name="T22" fmla="*/ 1488 w 1892"/>
                <a:gd name="T23" fmla="*/ 1976 h 2779"/>
                <a:gd name="T24" fmla="*/ 906 w 1892"/>
                <a:gd name="T25" fmla="*/ 1427 h 2779"/>
                <a:gd name="T26" fmla="*/ 565 w 1892"/>
                <a:gd name="T27" fmla="*/ 1272 h 2779"/>
                <a:gd name="T28" fmla="*/ 241 w 1892"/>
                <a:gd name="T29" fmla="*/ 760 h 2779"/>
                <a:gd name="T30" fmla="*/ 1016 w 1892"/>
                <a:gd name="T31" fmla="*/ 117 h 2779"/>
                <a:gd name="T32" fmla="*/ 1016 w 1892"/>
                <a:gd name="T33" fmla="*/ 0 h 2779"/>
                <a:gd name="T34" fmla="*/ 124 w 1892"/>
                <a:gd name="T35" fmla="*/ 760 h 2779"/>
                <a:gd name="T36" fmla="*/ 506 w 1892"/>
                <a:gd name="T37" fmla="*/ 1374 h 2779"/>
                <a:gd name="T38" fmla="*/ 1371 w 1892"/>
                <a:gd name="T39" fmla="*/ 1976 h 2779"/>
                <a:gd name="T40" fmla="*/ 977 w 1892"/>
                <a:gd name="T41" fmla="*/ 2315 h 2779"/>
                <a:gd name="T42" fmla="*/ 340 w 1892"/>
                <a:gd name="T43" fmla="*/ 2018 h 2779"/>
                <a:gd name="T44" fmla="*/ 0 w 1892"/>
                <a:gd name="T45" fmla="*/ 2373 h 2779"/>
                <a:gd name="T46" fmla="*/ 977 w 1892"/>
                <a:gd name="T47" fmla="*/ 2779 h 2779"/>
                <a:gd name="T48" fmla="*/ 1892 w 1892"/>
                <a:gd name="T49" fmla="*/ 1968 h 2779"/>
                <a:gd name="T50" fmla="*/ 645 w 1892"/>
                <a:gd name="T51" fmla="*/ 756 h 2779"/>
                <a:gd name="T52" fmla="*/ 1062 w 1892"/>
                <a:gd name="T53" fmla="*/ 463 h 2779"/>
                <a:gd name="T54" fmla="*/ 1529 w 1892"/>
                <a:gd name="T55" fmla="*/ 640 h 2779"/>
                <a:gd name="T56" fmla="*/ 1799 w 1892"/>
                <a:gd name="T57" fmla="*/ 254 h 2779"/>
                <a:gd name="T58" fmla="*/ 1016 w 1892"/>
                <a:gd name="T59" fmla="*/ 0 h 2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92" h="2779">
                  <a:moveTo>
                    <a:pt x="1016" y="117"/>
                  </a:moveTo>
                  <a:cubicBezTo>
                    <a:pt x="1253" y="117"/>
                    <a:pt x="1449" y="169"/>
                    <a:pt x="1635" y="284"/>
                  </a:cubicBezTo>
                  <a:cubicBezTo>
                    <a:pt x="1502" y="474"/>
                    <a:pt x="1502" y="474"/>
                    <a:pt x="1502" y="474"/>
                  </a:cubicBezTo>
                  <a:cubicBezTo>
                    <a:pt x="1374" y="394"/>
                    <a:pt x="1212" y="346"/>
                    <a:pt x="1062" y="346"/>
                  </a:cubicBezTo>
                  <a:cubicBezTo>
                    <a:pt x="748" y="346"/>
                    <a:pt x="528" y="515"/>
                    <a:pt x="528" y="756"/>
                  </a:cubicBezTo>
                  <a:cubicBezTo>
                    <a:pt x="528" y="1014"/>
                    <a:pt x="785" y="1116"/>
                    <a:pt x="1057" y="1224"/>
                  </a:cubicBezTo>
                  <a:cubicBezTo>
                    <a:pt x="1410" y="1364"/>
                    <a:pt x="1775" y="1509"/>
                    <a:pt x="1775" y="1968"/>
                  </a:cubicBezTo>
                  <a:cubicBezTo>
                    <a:pt x="1775" y="2402"/>
                    <a:pt x="1369" y="2662"/>
                    <a:pt x="977" y="2662"/>
                  </a:cubicBezTo>
                  <a:cubicBezTo>
                    <a:pt x="693" y="2662"/>
                    <a:pt x="416" y="2559"/>
                    <a:pt x="171" y="2365"/>
                  </a:cubicBezTo>
                  <a:cubicBezTo>
                    <a:pt x="343" y="2185"/>
                    <a:pt x="343" y="2185"/>
                    <a:pt x="343" y="2185"/>
                  </a:cubicBezTo>
                  <a:cubicBezTo>
                    <a:pt x="524" y="2341"/>
                    <a:pt x="754" y="2433"/>
                    <a:pt x="977" y="2433"/>
                  </a:cubicBezTo>
                  <a:cubicBezTo>
                    <a:pt x="1273" y="2433"/>
                    <a:pt x="1488" y="2240"/>
                    <a:pt x="1488" y="1976"/>
                  </a:cubicBezTo>
                  <a:cubicBezTo>
                    <a:pt x="1488" y="1656"/>
                    <a:pt x="1192" y="1539"/>
                    <a:pt x="906" y="1427"/>
                  </a:cubicBezTo>
                  <a:cubicBezTo>
                    <a:pt x="790" y="1381"/>
                    <a:pt x="669" y="1334"/>
                    <a:pt x="565" y="1272"/>
                  </a:cubicBezTo>
                  <a:cubicBezTo>
                    <a:pt x="344" y="1144"/>
                    <a:pt x="241" y="981"/>
                    <a:pt x="241" y="760"/>
                  </a:cubicBezTo>
                  <a:cubicBezTo>
                    <a:pt x="241" y="342"/>
                    <a:pt x="640" y="117"/>
                    <a:pt x="1016" y="117"/>
                  </a:cubicBezTo>
                  <a:moveTo>
                    <a:pt x="1016" y="0"/>
                  </a:moveTo>
                  <a:cubicBezTo>
                    <a:pt x="568" y="0"/>
                    <a:pt x="124" y="278"/>
                    <a:pt x="124" y="760"/>
                  </a:cubicBezTo>
                  <a:cubicBezTo>
                    <a:pt x="124" y="1065"/>
                    <a:pt x="294" y="1250"/>
                    <a:pt x="506" y="1374"/>
                  </a:cubicBezTo>
                  <a:cubicBezTo>
                    <a:pt x="869" y="1586"/>
                    <a:pt x="1371" y="1628"/>
                    <a:pt x="1371" y="1976"/>
                  </a:cubicBezTo>
                  <a:cubicBezTo>
                    <a:pt x="1371" y="2173"/>
                    <a:pt x="1209" y="2315"/>
                    <a:pt x="977" y="2315"/>
                  </a:cubicBezTo>
                  <a:cubicBezTo>
                    <a:pt x="730" y="2315"/>
                    <a:pt x="494" y="2188"/>
                    <a:pt x="340" y="2018"/>
                  </a:cubicBezTo>
                  <a:cubicBezTo>
                    <a:pt x="0" y="2373"/>
                    <a:pt x="0" y="2373"/>
                    <a:pt x="0" y="2373"/>
                  </a:cubicBezTo>
                  <a:cubicBezTo>
                    <a:pt x="278" y="2628"/>
                    <a:pt x="614" y="2779"/>
                    <a:pt x="977" y="2779"/>
                  </a:cubicBezTo>
                  <a:cubicBezTo>
                    <a:pt x="1463" y="2779"/>
                    <a:pt x="1892" y="2447"/>
                    <a:pt x="1892" y="1968"/>
                  </a:cubicBezTo>
                  <a:cubicBezTo>
                    <a:pt x="1892" y="1057"/>
                    <a:pt x="645" y="1192"/>
                    <a:pt x="645" y="756"/>
                  </a:cubicBezTo>
                  <a:cubicBezTo>
                    <a:pt x="645" y="548"/>
                    <a:pt x="865" y="463"/>
                    <a:pt x="1062" y="463"/>
                  </a:cubicBezTo>
                  <a:cubicBezTo>
                    <a:pt x="1239" y="463"/>
                    <a:pt x="1421" y="540"/>
                    <a:pt x="1529" y="640"/>
                  </a:cubicBezTo>
                  <a:cubicBezTo>
                    <a:pt x="1799" y="254"/>
                    <a:pt x="1799" y="254"/>
                    <a:pt x="1799" y="254"/>
                  </a:cubicBezTo>
                  <a:cubicBezTo>
                    <a:pt x="1544" y="65"/>
                    <a:pt x="1290" y="0"/>
                    <a:pt x="10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8497888" y="4200525"/>
              <a:ext cx="407988" cy="406400"/>
            </a:xfrm>
            <a:custGeom>
              <a:avLst/>
              <a:gdLst>
                <a:gd name="T0" fmla="*/ 246 w 257"/>
                <a:gd name="T1" fmla="*/ 11 h 256"/>
                <a:gd name="T2" fmla="*/ 246 w 257"/>
                <a:gd name="T3" fmla="*/ 245 h 256"/>
                <a:gd name="T4" fmla="*/ 219 w 257"/>
                <a:gd name="T5" fmla="*/ 245 h 256"/>
                <a:gd name="T6" fmla="*/ 219 w 257"/>
                <a:gd name="T7" fmla="*/ 113 h 256"/>
                <a:gd name="T8" fmla="*/ 219 w 257"/>
                <a:gd name="T9" fmla="*/ 74 h 256"/>
                <a:gd name="T10" fmla="*/ 198 w 257"/>
                <a:gd name="T11" fmla="*/ 108 h 256"/>
                <a:gd name="T12" fmla="*/ 140 w 257"/>
                <a:gd name="T13" fmla="*/ 203 h 256"/>
                <a:gd name="T14" fmla="*/ 118 w 257"/>
                <a:gd name="T15" fmla="*/ 203 h 256"/>
                <a:gd name="T16" fmla="*/ 59 w 257"/>
                <a:gd name="T17" fmla="*/ 108 h 256"/>
                <a:gd name="T18" fmla="*/ 39 w 257"/>
                <a:gd name="T19" fmla="*/ 74 h 256"/>
                <a:gd name="T20" fmla="*/ 39 w 257"/>
                <a:gd name="T21" fmla="*/ 113 h 256"/>
                <a:gd name="T22" fmla="*/ 39 w 257"/>
                <a:gd name="T23" fmla="*/ 245 h 256"/>
                <a:gd name="T24" fmla="*/ 11 w 257"/>
                <a:gd name="T25" fmla="*/ 245 h 256"/>
                <a:gd name="T26" fmla="*/ 11 w 257"/>
                <a:gd name="T27" fmla="*/ 11 h 256"/>
                <a:gd name="T28" fmla="*/ 29 w 257"/>
                <a:gd name="T29" fmla="*/ 11 h 256"/>
                <a:gd name="T30" fmla="*/ 119 w 257"/>
                <a:gd name="T31" fmla="*/ 159 h 256"/>
                <a:gd name="T32" fmla="*/ 129 w 257"/>
                <a:gd name="T33" fmla="*/ 175 h 256"/>
                <a:gd name="T34" fmla="*/ 138 w 257"/>
                <a:gd name="T35" fmla="*/ 159 h 256"/>
                <a:gd name="T36" fmla="*/ 229 w 257"/>
                <a:gd name="T37" fmla="*/ 11 h 256"/>
                <a:gd name="T38" fmla="*/ 246 w 257"/>
                <a:gd name="T39" fmla="*/ 11 h 256"/>
                <a:gd name="T40" fmla="*/ 257 w 257"/>
                <a:gd name="T41" fmla="*/ 0 h 256"/>
                <a:gd name="T42" fmla="*/ 223 w 257"/>
                <a:gd name="T43" fmla="*/ 0 h 256"/>
                <a:gd name="T44" fmla="*/ 129 w 257"/>
                <a:gd name="T45" fmla="*/ 153 h 256"/>
                <a:gd name="T46" fmla="*/ 35 w 257"/>
                <a:gd name="T47" fmla="*/ 0 h 256"/>
                <a:gd name="T48" fmla="*/ 0 w 257"/>
                <a:gd name="T49" fmla="*/ 0 h 256"/>
                <a:gd name="T50" fmla="*/ 0 w 257"/>
                <a:gd name="T51" fmla="*/ 256 h 256"/>
                <a:gd name="T52" fmla="*/ 50 w 257"/>
                <a:gd name="T53" fmla="*/ 256 h 256"/>
                <a:gd name="T54" fmla="*/ 50 w 257"/>
                <a:gd name="T55" fmla="*/ 113 h 256"/>
                <a:gd name="T56" fmla="*/ 112 w 257"/>
                <a:gd name="T57" fmla="*/ 214 h 256"/>
                <a:gd name="T58" fmla="*/ 146 w 257"/>
                <a:gd name="T59" fmla="*/ 214 h 256"/>
                <a:gd name="T60" fmla="*/ 208 w 257"/>
                <a:gd name="T61" fmla="*/ 113 h 256"/>
                <a:gd name="T62" fmla="*/ 208 w 257"/>
                <a:gd name="T63" fmla="*/ 256 h 256"/>
                <a:gd name="T64" fmla="*/ 257 w 257"/>
                <a:gd name="T65" fmla="*/ 256 h 256"/>
                <a:gd name="T66" fmla="*/ 257 w 257"/>
                <a:gd name="T6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7" h="256">
                  <a:moveTo>
                    <a:pt x="246" y="11"/>
                  </a:moveTo>
                  <a:lnTo>
                    <a:pt x="246" y="245"/>
                  </a:lnTo>
                  <a:lnTo>
                    <a:pt x="219" y="245"/>
                  </a:lnTo>
                  <a:lnTo>
                    <a:pt x="219" y="113"/>
                  </a:lnTo>
                  <a:lnTo>
                    <a:pt x="219" y="74"/>
                  </a:lnTo>
                  <a:lnTo>
                    <a:pt x="198" y="108"/>
                  </a:lnTo>
                  <a:lnTo>
                    <a:pt x="140" y="203"/>
                  </a:lnTo>
                  <a:lnTo>
                    <a:pt x="118" y="203"/>
                  </a:lnTo>
                  <a:lnTo>
                    <a:pt x="59" y="108"/>
                  </a:lnTo>
                  <a:lnTo>
                    <a:pt x="39" y="74"/>
                  </a:lnTo>
                  <a:lnTo>
                    <a:pt x="39" y="113"/>
                  </a:lnTo>
                  <a:lnTo>
                    <a:pt x="39" y="245"/>
                  </a:lnTo>
                  <a:lnTo>
                    <a:pt x="11" y="245"/>
                  </a:lnTo>
                  <a:lnTo>
                    <a:pt x="11" y="11"/>
                  </a:lnTo>
                  <a:lnTo>
                    <a:pt x="29" y="11"/>
                  </a:lnTo>
                  <a:lnTo>
                    <a:pt x="119" y="159"/>
                  </a:lnTo>
                  <a:lnTo>
                    <a:pt x="129" y="175"/>
                  </a:lnTo>
                  <a:lnTo>
                    <a:pt x="138" y="159"/>
                  </a:lnTo>
                  <a:lnTo>
                    <a:pt x="229" y="11"/>
                  </a:lnTo>
                  <a:lnTo>
                    <a:pt x="246" y="11"/>
                  </a:lnTo>
                  <a:close/>
                  <a:moveTo>
                    <a:pt x="257" y="0"/>
                  </a:moveTo>
                  <a:lnTo>
                    <a:pt x="223" y="0"/>
                  </a:lnTo>
                  <a:lnTo>
                    <a:pt x="129" y="15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56"/>
                  </a:lnTo>
                  <a:lnTo>
                    <a:pt x="50" y="256"/>
                  </a:lnTo>
                  <a:lnTo>
                    <a:pt x="50" y="113"/>
                  </a:lnTo>
                  <a:lnTo>
                    <a:pt x="112" y="214"/>
                  </a:lnTo>
                  <a:lnTo>
                    <a:pt x="146" y="214"/>
                  </a:lnTo>
                  <a:lnTo>
                    <a:pt x="208" y="113"/>
                  </a:lnTo>
                  <a:lnTo>
                    <a:pt x="208" y="256"/>
                  </a:lnTo>
                  <a:lnTo>
                    <a:pt x="257" y="256"/>
                  </a:lnTo>
                  <a:lnTo>
                    <a:pt x="2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8953500" y="4200525"/>
              <a:ext cx="404813" cy="406400"/>
            </a:xfrm>
            <a:custGeom>
              <a:avLst/>
              <a:gdLst>
                <a:gd name="T0" fmla="*/ 138 w 255"/>
                <a:gd name="T1" fmla="*/ 11 h 256"/>
                <a:gd name="T2" fmla="*/ 238 w 255"/>
                <a:gd name="T3" fmla="*/ 245 h 256"/>
                <a:gd name="T4" fmla="*/ 211 w 255"/>
                <a:gd name="T5" fmla="*/ 245 h 256"/>
                <a:gd name="T6" fmla="*/ 189 w 255"/>
                <a:gd name="T7" fmla="*/ 195 h 256"/>
                <a:gd name="T8" fmla="*/ 187 w 255"/>
                <a:gd name="T9" fmla="*/ 188 h 256"/>
                <a:gd name="T10" fmla="*/ 179 w 255"/>
                <a:gd name="T11" fmla="*/ 188 h 256"/>
                <a:gd name="T12" fmla="*/ 76 w 255"/>
                <a:gd name="T13" fmla="*/ 188 h 256"/>
                <a:gd name="T14" fmla="*/ 69 w 255"/>
                <a:gd name="T15" fmla="*/ 188 h 256"/>
                <a:gd name="T16" fmla="*/ 66 w 255"/>
                <a:gd name="T17" fmla="*/ 195 h 256"/>
                <a:gd name="T18" fmla="*/ 44 w 255"/>
                <a:gd name="T19" fmla="*/ 245 h 256"/>
                <a:gd name="T20" fmla="*/ 17 w 255"/>
                <a:gd name="T21" fmla="*/ 245 h 256"/>
                <a:gd name="T22" fmla="*/ 117 w 255"/>
                <a:gd name="T23" fmla="*/ 11 h 256"/>
                <a:gd name="T24" fmla="*/ 138 w 255"/>
                <a:gd name="T25" fmla="*/ 11 h 256"/>
                <a:gd name="T26" fmla="*/ 78 w 255"/>
                <a:gd name="T27" fmla="*/ 167 h 256"/>
                <a:gd name="T28" fmla="*/ 95 w 255"/>
                <a:gd name="T29" fmla="*/ 167 h 256"/>
                <a:gd name="T30" fmla="*/ 160 w 255"/>
                <a:gd name="T31" fmla="*/ 167 h 256"/>
                <a:gd name="T32" fmla="*/ 177 w 255"/>
                <a:gd name="T33" fmla="*/ 167 h 256"/>
                <a:gd name="T34" fmla="*/ 170 w 255"/>
                <a:gd name="T35" fmla="*/ 151 h 256"/>
                <a:gd name="T36" fmla="*/ 138 w 255"/>
                <a:gd name="T37" fmla="*/ 75 h 256"/>
                <a:gd name="T38" fmla="*/ 127 w 255"/>
                <a:gd name="T39" fmla="*/ 51 h 256"/>
                <a:gd name="T40" fmla="*/ 117 w 255"/>
                <a:gd name="T41" fmla="*/ 75 h 256"/>
                <a:gd name="T42" fmla="*/ 84 w 255"/>
                <a:gd name="T43" fmla="*/ 151 h 256"/>
                <a:gd name="T44" fmla="*/ 78 w 255"/>
                <a:gd name="T45" fmla="*/ 167 h 256"/>
                <a:gd name="T46" fmla="*/ 145 w 255"/>
                <a:gd name="T47" fmla="*/ 0 h 256"/>
                <a:gd name="T48" fmla="*/ 110 w 255"/>
                <a:gd name="T49" fmla="*/ 0 h 256"/>
                <a:gd name="T50" fmla="*/ 0 w 255"/>
                <a:gd name="T51" fmla="*/ 256 h 256"/>
                <a:gd name="T52" fmla="*/ 52 w 255"/>
                <a:gd name="T53" fmla="*/ 256 h 256"/>
                <a:gd name="T54" fmla="*/ 76 w 255"/>
                <a:gd name="T55" fmla="*/ 199 h 256"/>
                <a:gd name="T56" fmla="*/ 179 w 255"/>
                <a:gd name="T57" fmla="*/ 199 h 256"/>
                <a:gd name="T58" fmla="*/ 203 w 255"/>
                <a:gd name="T59" fmla="*/ 256 h 256"/>
                <a:gd name="T60" fmla="*/ 255 w 255"/>
                <a:gd name="T61" fmla="*/ 256 h 256"/>
                <a:gd name="T62" fmla="*/ 145 w 255"/>
                <a:gd name="T63" fmla="*/ 0 h 256"/>
                <a:gd name="T64" fmla="*/ 95 w 255"/>
                <a:gd name="T65" fmla="*/ 156 h 256"/>
                <a:gd name="T66" fmla="*/ 127 w 255"/>
                <a:gd name="T67" fmla="*/ 80 h 256"/>
                <a:gd name="T68" fmla="*/ 160 w 255"/>
                <a:gd name="T69" fmla="*/ 156 h 256"/>
                <a:gd name="T70" fmla="*/ 95 w 255"/>
                <a:gd name="T71" fmla="*/ 1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5" h="256">
                  <a:moveTo>
                    <a:pt x="138" y="11"/>
                  </a:moveTo>
                  <a:lnTo>
                    <a:pt x="238" y="245"/>
                  </a:lnTo>
                  <a:lnTo>
                    <a:pt x="211" y="245"/>
                  </a:lnTo>
                  <a:lnTo>
                    <a:pt x="189" y="195"/>
                  </a:lnTo>
                  <a:lnTo>
                    <a:pt x="187" y="188"/>
                  </a:lnTo>
                  <a:lnTo>
                    <a:pt x="179" y="188"/>
                  </a:lnTo>
                  <a:lnTo>
                    <a:pt x="76" y="188"/>
                  </a:lnTo>
                  <a:lnTo>
                    <a:pt x="69" y="188"/>
                  </a:lnTo>
                  <a:lnTo>
                    <a:pt x="66" y="195"/>
                  </a:lnTo>
                  <a:lnTo>
                    <a:pt x="44" y="245"/>
                  </a:lnTo>
                  <a:lnTo>
                    <a:pt x="17" y="245"/>
                  </a:lnTo>
                  <a:lnTo>
                    <a:pt x="117" y="11"/>
                  </a:lnTo>
                  <a:lnTo>
                    <a:pt x="138" y="11"/>
                  </a:lnTo>
                  <a:moveTo>
                    <a:pt x="78" y="167"/>
                  </a:moveTo>
                  <a:lnTo>
                    <a:pt x="95" y="167"/>
                  </a:lnTo>
                  <a:lnTo>
                    <a:pt x="160" y="167"/>
                  </a:lnTo>
                  <a:lnTo>
                    <a:pt x="177" y="167"/>
                  </a:lnTo>
                  <a:lnTo>
                    <a:pt x="170" y="151"/>
                  </a:lnTo>
                  <a:lnTo>
                    <a:pt x="138" y="75"/>
                  </a:lnTo>
                  <a:lnTo>
                    <a:pt x="127" y="51"/>
                  </a:lnTo>
                  <a:lnTo>
                    <a:pt x="117" y="75"/>
                  </a:lnTo>
                  <a:lnTo>
                    <a:pt x="84" y="151"/>
                  </a:lnTo>
                  <a:lnTo>
                    <a:pt x="78" y="167"/>
                  </a:lnTo>
                  <a:moveTo>
                    <a:pt x="145" y="0"/>
                  </a:moveTo>
                  <a:lnTo>
                    <a:pt x="110" y="0"/>
                  </a:lnTo>
                  <a:lnTo>
                    <a:pt x="0" y="256"/>
                  </a:lnTo>
                  <a:lnTo>
                    <a:pt x="52" y="256"/>
                  </a:lnTo>
                  <a:lnTo>
                    <a:pt x="76" y="199"/>
                  </a:lnTo>
                  <a:lnTo>
                    <a:pt x="179" y="199"/>
                  </a:lnTo>
                  <a:lnTo>
                    <a:pt x="203" y="256"/>
                  </a:lnTo>
                  <a:lnTo>
                    <a:pt x="255" y="256"/>
                  </a:lnTo>
                  <a:lnTo>
                    <a:pt x="145" y="0"/>
                  </a:lnTo>
                  <a:moveTo>
                    <a:pt x="95" y="156"/>
                  </a:moveTo>
                  <a:lnTo>
                    <a:pt x="127" y="80"/>
                  </a:lnTo>
                  <a:lnTo>
                    <a:pt x="160" y="156"/>
                  </a:lnTo>
                  <a:lnTo>
                    <a:pt x="95" y="1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/>
            <p:cNvSpPr>
              <a:spLocks noEditPoints="1"/>
            </p:cNvSpPr>
            <p:nvPr userDrawn="1"/>
          </p:nvSpPr>
          <p:spPr bwMode="auto">
            <a:xfrm>
              <a:off x="9763125" y="4200525"/>
              <a:ext cx="295275" cy="406400"/>
            </a:xfrm>
            <a:custGeom>
              <a:avLst/>
              <a:gdLst>
                <a:gd name="T0" fmla="*/ 175 w 186"/>
                <a:gd name="T1" fmla="*/ 11 h 256"/>
                <a:gd name="T2" fmla="*/ 175 w 186"/>
                <a:gd name="T3" fmla="*/ 32 h 256"/>
                <a:gd name="T4" fmla="*/ 118 w 186"/>
                <a:gd name="T5" fmla="*/ 32 h 256"/>
                <a:gd name="T6" fmla="*/ 107 w 186"/>
                <a:gd name="T7" fmla="*/ 32 h 256"/>
                <a:gd name="T8" fmla="*/ 107 w 186"/>
                <a:gd name="T9" fmla="*/ 44 h 256"/>
                <a:gd name="T10" fmla="*/ 107 w 186"/>
                <a:gd name="T11" fmla="*/ 245 h 256"/>
                <a:gd name="T12" fmla="*/ 80 w 186"/>
                <a:gd name="T13" fmla="*/ 245 h 256"/>
                <a:gd name="T14" fmla="*/ 80 w 186"/>
                <a:gd name="T15" fmla="*/ 44 h 256"/>
                <a:gd name="T16" fmla="*/ 80 w 186"/>
                <a:gd name="T17" fmla="*/ 32 h 256"/>
                <a:gd name="T18" fmla="*/ 68 w 186"/>
                <a:gd name="T19" fmla="*/ 32 h 256"/>
                <a:gd name="T20" fmla="*/ 12 w 186"/>
                <a:gd name="T21" fmla="*/ 32 h 256"/>
                <a:gd name="T22" fmla="*/ 12 w 186"/>
                <a:gd name="T23" fmla="*/ 11 h 256"/>
                <a:gd name="T24" fmla="*/ 175 w 186"/>
                <a:gd name="T25" fmla="*/ 11 h 256"/>
                <a:gd name="T26" fmla="*/ 186 w 186"/>
                <a:gd name="T27" fmla="*/ 0 h 256"/>
                <a:gd name="T28" fmla="*/ 0 w 186"/>
                <a:gd name="T29" fmla="*/ 0 h 256"/>
                <a:gd name="T30" fmla="*/ 0 w 186"/>
                <a:gd name="T31" fmla="*/ 44 h 256"/>
                <a:gd name="T32" fmla="*/ 68 w 186"/>
                <a:gd name="T33" fmla="*/ 44 h 256"/>
                <a:gd name="T34" fmla="*/ 68 w 186"/>
                <a:gd name="T35" fmla="*/ 256 h 256"/>
                <a:gd name="T36" fmla="*/ 118 w 186"/>
                <a:gd name="T37" fmla="*/ 256 h 256"/>
                <a:gd name="T38" fmla="*/ 118 w 186"/>
                <a:gd name="T39" fmla="*/ 44 h 256"/>
                <a:gd name="T40" fmla="*/ 186 w 186"/>
                <a:gd name="T41" fmla="*/ 44 h 256"/>
                <a:gd name="T42" fmla="*/ 186 w 186"/>
                <a:gd name="T4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56">
                  <a:moveTo>
                    <a:pt x="175" y="11"/>
                  </a:moveTo>
                  <a:lnTo>
                    <a:pt x="175" y="32"/>
                  </a:lnTo>
                  <a:lnTo>
                    <a:pt x="118" y="32"/>
                  </a:lnTo>
                  <a:lnTo>
                    <a:pt x="107" y="32"/>
                  </a:lnTo>
                  <a:lnTo>
                    <a:pt x="107" y="44"/>
                  </a:lnTo>
                  <a:lnTo>
                    <a:pt x="107" y="245"/>
                  </a:lnTo>
                  <a:lnTo>
                    <a:pt x="80" y="245"/>
                  </a:lnTo>
                  <a:lnTo>
                    <a:pt x="80" y="44"/>
                  </a:lnTo>
                  <a:lnTo>
                    <a:pt x="80" y="32"/>
                  </a:lnTo>
                  <a:lnTo>
                    <a:pt x="68" y="32"/>
                  </a:lnTo>
                  <a:lnTo>
                    <a:pt x="12" y="32"/>
                  </a:lnTo>
                  <a:lnTo>
                    <a:pt x="12" y="11"/>
                  </a:lnTo>
                  <a:lnTo>
                    <a:pt x="175" y="11"/>
                  </a:lnTo>
                  <a:close/>
                  <a:moveTo>
                    <a:pt x="186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68" y="44"/>
                  </a:lnTo>
                  <a:lnTo>
                    <a:pt x="68" y="256"/>
                  </a:lnTo>
                  <a:lnTo>
                    <a:pt x="118" y="256"/>
                  </a:lnTo>
                  <a:lnTo>
                    <a:pt x="118" y="44"/>
                  </a:lnTo>
                  <a:lnTo>
                    <a:pt x="186" y="44"/>
                  </a:lnTo>
                  <a:lnTo>
                    <a:pt x="1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/>
            <p:cNvSpPr>
              <a:spLocks noEditPoints="1"/>
            </p:cNvSpPr>
            <p:nvPr userDrawn="1"/>
          </p:nvSpPr>
          <p:spPr bwMode="auto">
            <a:xfrm>
              <a:off x="9407525" y="4198938"/>
              <a:ext cx="338138" cy="407988"/>
            </a:xfrm>
            <a:custGeom>
              <a:avLst/>
              <a:gdLst>
                <a:gd name="T0" fmla="*/ 1027 w 2239"/>
                <a:gd name="T1" fmla="*/ 113 h 2704"/>
                <a:gd name="T2" fmla="*/ 1731 w 2239"/>
                <a:gd name="T3" fmla="*/ 361 h 2704"/>
                <a:gd name="T4" fmla="*/ 1923 w 2239"/>
                <a:gd name="T5" fmla="*/ 849 h 2704"/>
                <a:gd name="T6" fmla="*/ 1923 w 2239"/>
                <a:gd name="T7" fmla="*/ 856 h 2704"/>
                <a:gd name="T8" fmla="*/ 1250 w 2239"/>
                <a:gd name="T9" fmla="*/ 1578 h 2704"/>
                <a:gd name="T10" fmla="*/ 2011 w 2239"/>
                <a:gd name="T11" fmla="*/ 2590 h 2704"/>
                <a:gd name="T12" fmla="*/ 1668 w 2239"/>
                <a:gd name="T13" fmla="*/ 2590 h 2704"/>
                <a:gd name="T14" fmla="*/ 949 w 2239"/>
                <a:gd name="T15" fmla="*/ 1628 h 2704"/>
                <a:gd name="T16" fmla="*/ 393 w 2239"/>
                <a:gd name="T17" fmla="*/ 1628 h 2704"/>
                <a:gd name="T18" fmla="*/ 393 w 2239"/>
                <a:gd name="T19" fmla="*/ 2590 h 2704"/>
                <a:gd name="T20" fmla="*/ 114 w 2239"/>
                <a:gd name="T21" fmla="*/ 2590 h 2704"/>
                <a:gd name="T22" fmla="*/ 114 w 2239"/>
                <a:gd name="T23" fmla="*/ 113 h 2704"/>
                <a:gd name="T24" fmla="*/ 1027 w 2239"/>
                <a:gd name="T25" fmla="*/ 113 h 2704"/>
                <a:gd name="T26" fmla="*/ 393 w 2239"/>
                <a:gd name="T27" fmla="*/ 1377 h 2704"/>
                <a:gd name="T28" fmla="*/ 1003 w 2239"/>
                <a:gd name="T29" fmla="*/ 1377 h 2704"/>
                <a:gd name="T30" fmla="*/ 1639 w 2239"/>
                <a:gd name="T31" fmla="*/ 867 h 2704"/>
                <a:gd name="T32" fmla="*/ 1639 w 2239"/>
                <a:gd name="T33" fmla="*/ 860 h 2704"/>
                <a:gd name="T34" fmla="*/ 1006 w 2239"/>
                <a:gd name="T35" fmla="*/ 372 h 2704"/>
                <a:gd name="T36" fmla="*/ 393 w 2239"/>
                <a:gd name="T37" fmla="*/ 372 h 2704"/>
                <a:gd name="T38" fmla="*/ 393 w 2239"/>
                <a:gd name="T39" fmla="*/ 1377 h 2704"/>
                <a:gd name="T40" fmla="*/ 1027 w 2239"/>
                <a:gd name="T41" fmla="*/ 0 h 2704"/>
                <a:gd name="T42" fmla="*/ 114 w 2239"/>
                <a:gd name="T43" fmla="*/ 0 h 2704"/>
                <a:gd name="T44" fmla="*/ 0 w 2239"/>
                <a:gd name="T45" fmla="*/ 0 h 2704"/>
                <a:gd name="T46" fmla="*/ 0 w 2239"/>
                <a:gd name="T47" fmla="*/ 113 h 2704"/>
                <a:gd name="T48" fmla="*/ 0 w 2239"/>
                <a:gd name="T49" fmla="*/ 2590 h 2704"/>
                <a:gd name="T50" fmla="*/ 0 w 2239"/>
                <a:gd name="T51" fmla="*/ 2704 h 2704"/>
                <a:gd name="T52" fmla="*/ 114 w 2239"/>
                <a:gd name="T53" fmla="*/ 2704 h 2704"/>
                <a:gd name="T54" fmla="*/ 393 w 2239"/>
                <a:gd name="T55" fmla="*/ 2704 h 2704"/>
                <a:gd name="T56" fmla="*/ 507 w 2239"/>
                <a:gd name="T57" fmla="*/ 2704 h 2704"/>
                <a:gd name="T58" fmla="*/ 507 w 2239"/>
                <a:gd name="T59" fmla="*/ 2590 h 2704"/>
                <a:gd name="T60" fmla="*/ 507 w 2239"/>
                <a:gd name="T61" fmla="*/ 1742 h 2704"/>
                <a:gd name="T62" fmla="*/ 892 w 2239"/>
                <a:gd name="T63" fmla="*/ 1742 h 2704"/>
                <a:gd name="T64" fmla="*/ 1577 w 2239"/>
                <a:gd name="T65" fmla="*/ 2658 h 2704"/>
                <a:gd name="T66" fmla="*/ 1611 w 2239"/>
                <a:gd name="T67" fmla="*/ 2704 h 2704"/>
                <a:gd name="T68" fmla="*/ 1668 w 2239"/>
                <a:gd name="T69" fmla="*/ 2704 h 2704"/>
                <a:gd name="T70" fmla="*/ 2011 w 2239"/>
                <a:gd name="T71" fmla="*/ 2704 h 2704"/>
                <a:gd name="T72" fmla="*/ 2239 w 2239"/>
                <a:gd name="T73" fmla="*/ 2704 h 2704"/>
                <a:gd name="T74" fmla="*/ 2102 w 2239"/>
                <a:gd name="T75" fmla="*/ 2522 h 2704"/>
                <a:gd name="T76" fmla="*/ 1443 w 2239"/>
                <a:gd name="T77" fmla="*/ 1646 h 2704"/>
                <a:gd name="T78" fmla="*/ 2036 w 2239"/>
                <a:gd name="T79" fmla="*/ 856 h 2704"/>
                <a:gd name="T80" fmla="*/ 2036 w 2239"/>
                <a:gd name="T81" fmla="*/ 849 h 2704"/>
                <a:gd name="T82" fmla="*/ 1812 w 2239"/>
                <a:gd name="T83" fmla="*/ 281 h 2704"/>
                <a:gd name="T84" fmla="*/ 1027 w 2239"/>
                <a:gd name="T85" fmla="*/ 0 h 2704"/>
                <a:gd name="T86" fmla="*/ 507 w 2239"/>
                <a:gd name="T87" fmla="*/ 485 h 2704"/>
                <a:gd name="T88" fmla="*/ 1006 w 2239"/>
                <a:gd name="T89" fmla="*/ 485 h 2704"/>
                <a:gd name="T90" fmla="*/ 1526 w 2239"/>
                <a:gd name="T91" fmla="*/ 860 h 2704"/>
                <a:gd name="T92" fmla="*/ 1526 w 2239"/>
                <a:gd name="T93" fmla="*/ 867 h 2704"/>
                <a:gd name="T94" fmla="*/ 1003 w 2239"/>
                <a:gd name="T95" fmla="*/ 1263 h 2704"/>
                <a:gd name="T96" fmla="*/ 507 w 2239"/>
                <a:gd name="T97" fmla="*/ 1263 h 2704"/>
                <a:gd name="T98" fmla="*/ 507 w 2239"/>
                <a:gd name="T99" fmla="*/ 48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9" h="2704">
                  <a:moveTo>
                    <a:pt x="1027" y="113"/>
                  </a:moveTo>
                  <a:cubicBezTo>
                    <a:pt x="1332" y="113"/>
                    <a:pt x="1576" y="205"/>
                    <a:pt x="1731" y="361"/>
                  </a:cubicBezTo>
                  <a:cubicBezTo>
                    <a:pt x="1852" y="481"/>
                    <a:pt x="1923" y="655"/>
                    <a:pt x="1923" y="849"/>
                  </a:cubicBezTo>
                  <a:cubicBezTo>
                    <a:pt x="1923" y="856"/>
                    <a:pt x="1923" y="856"/>
                    <a:pt x="1923" y="856"/>
                  </a:cubicBezTo>
                  <a:cubicBezTo>
                    <a:pt x="1923" y="1267"/>
                    <a:pt x="1639" y="1508"/>
                    <a:pt x="1250" y="1578"/>
                  </a:cubicBezTo>
                  <a:cubicBezTo>
                    <a:pt x="2011" y="2590"/>
                    <a:pt x="2011" y="2590"/>
                    <a:pt x="2011" y="2590"/>
                  </a:cubicBezTo>
                  <a:cubicBezTo>
                    <a:pt x="1668" y="2590"/>
                    <a:pt x="1668" y="2590"/>
                    <a:pt x="1668" y="2590"/>
                  </a:cubicBezTo>
                  <a:cubicBezTo>
                    <a:pt x="949" y="1628"/>
                    <a:pt x="949" y="1628"/>
                    <a:pt x="949" y="1628"/>
                  </a:cubicBezTo>
                  <a:cubicBezTo>
                    <a:pt x="393" y="1628"/>
                    <a:pt x="393" y="1628"/>
                    <a:pt x="393" y="1628"/>
                  </a:cubicBezTo>
                  <a:cubicBezTo>
                    <a:pt x="393" y="2590"/>
                    <a:pt x="393" y="2590"/>
                    <a:pt x="393" y="2590"/>
                  </a:cubicBezTo>
                  <a:cubicBezTo>
                    <a:pt x="114" y="2590"/>
                    <a:pt x="114" y="2590"/>
                    <a:pt x="114" y="2590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027" y="113"/>
                    <a:pt x="1027" y="113"/>
                    <a:pt x="1027" y="113"/>
                  </a:cubicBezTo>
                  <a:moveTo>
                    <a:pt x="393" y="1377"/>
                  </a:moveTo>
                  <a:cubicBezTo>
                    <a:pt x="1003" y="1377"/>
                    <a:pt x="1003" y="1377"/>
                    <a:pt x="1003" y="1377"/>
                  </a:cubicBezTo>
                  <a:cubicBezTo>
                    <a:pt x="1374" y="1377"/>
                    <a:pt x="1639" y="1186"/>
                    <a:pt x="1639" y="867"/>
                  </a:cubicBezTo>
                  <a:cubicBezTo>
                    <a:pt x="1639" y="860"/>
                    <a:pt x="1639" y="860"/>
                    <a:pt x="1639" y="860"/>
                  </a:cubicBezTo>
                  <a:cubicBezTo>
                    <a:pt x="1639" y="556"/>
                    <a:pt x="1406" y="372"/>
                    <a:pt x="1006" y="372"/>
                  </a:cubicBezTo>
                  <a:cubicBezTo>
                    <a:pt x="393" y="372"/>
                    <a:pt x="393" y="372"/>
                    <a:pt x="393" y="372"/>
                  </a:cubicBezTo>
                  <a:cubicBezTo>
                    <a:pt x="393" y="1377"/>
                    <a:pt x="393" y="1377"/>
                    <a:pt x="393" y="1377"/>
                  </a:cubicBezTo>
                  <a:moveTo>
                    <a:pt x="1027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2590"/>
                    <a:pt x="0" y="2590"/>
                    <a:pt x="0" y="2590"/>
                  </a:cubicBezTo>
                  <a:cubicBezTo>
                    <a:pt x="0" y="2704"/>
                    <a:pt x="0" y="2704"/>
                    <a:pt x="0" y="2704"/>
                  </a:cubicBezTo>
                  <a:cubicBezTo>
                    <a:pt x="114" y="2704"/>
                    <a:pt x="114" y="2704"/>
                    <a:pt x="114" y="2704"/>
                  </a:cubicBezTo>
                  <a:cubicBezTo>
                    <a:pt x="393" y="2704"/>
                    <a:pt x="393" y="2704"/>
                    <a:pt x="393" y="2704"/>
                  </a:cubicBezTo>
                  <a:cubicBezTo>
                    <a:pt x="507" y="2704"/>
                    <a:pt x="507" y="2704"/>
                    <a:pt x="507" y="2704"/>
                  </a:cubicBezTo>
                  <a:cubicBezTo>
                    <a:pt x="507" y="2590"/>
                    <a:pt x="507" y="2590"/>
                    <a:pt x="507" y="2590"/>
                  </a:cubicBezTo>
                  <a:cubicBezTo>
                    <a:pt x="507" y="1742"/>
                    <a:pt x="507" y="1742"/>
                    <a:pt x="507" y="1742"/>
                  </a:cubicBezTo>
                  <a:cubicBezTo>
                    <a:pt x="892" y="1742"/>
                    <a:pt x="892" y="1742"/>
                    <a:pt x="892" y="1742"/>
                  </a:cubicBezTo>
                  <a:cubicBezTo>
                    <a:pt x="1577" y="2658"/>
                    <a:pt x="1577" y="2658"/>
                    <a:pt x="1577" y="2658"/>
                  </a:cubicBezTo>
                  <a:cubicBezTo>
                    <a:pt x="1611" y="2704"/>
                    <a:pt x="1611" y="2704"/>
                    <a:pt x="1611" y="2704"/>
                  </a:cubicBezTo>
                  <a:cubicBezTo>
                    <a:pt x="1668" y="2704"/>
                    <a:pt x="1668" y="2704"/>
                    <a:pt x="1668" y="2704"/>
                  </a:cubicBezTo>
                  <a:cubicBezTo>
                    <a:pt x="2011" y="2704"/>
                    <a:pt x="2011" y="2704"/>
                    <a:pt x="2011" y="2704"/>
                  </a:cubicBezTo>
                  <a:cubicBezTo>
                    <a:pt x="2239" y="2704"/>
                    <a:pt x="2239" y="2704"/>
                    <a:pt x="2239" y="2704"/>
                  </a:cubicBezTo>
                  <a:cubicBezTo>
                    <a:pt x="2102" y="2522"/>
                    <a:pt x="2102" y="2522"/>
                    <a:pt x="2102" y="2522"/>
                  </a:cubicBezTo>
                  <a:cubicBezTo>
                    <a:pt x="1443" y="1646"/>
                    <a:pt x="1443" y="1646"/>
                    <a:pt x="1443" y="1646"/>
                  </a:cubicBezTo>
                  <a:cubicBezTo>
                    <a:pt x="1818" y="1522"/>
                    <a:pt x="2036" y="1236"/>
                    <a:pt x="2036" y="856"/>
                  </a:cubicBezTo>
                  <a:cubicBezTo>
                    <a:pt x="2036" y="849"/>
                    <a:pt x="2036" y="849"/>
                    <a:pt x="2036" y="849"/>
                  </a:cubicBezTo>
                  <a:cubicBezTo>
                    <a:pt x="2036" y="627"/>
                    <a:pt x="1956" y="426"/>
                    <a:pt x="1812" y="281"/>
                  </a:cubicBezTo>
                  <a:cubicBezTo>
                    <a:pt x="1631" y="100"/>
                    <a:pt x="1352" y="0"/>
                    <a:pt x="1027" y="0"/>
                  </a:cubicBezTo>
                  <a:moveTo>
                    <a:pt x="507" y="485"/>
                  </a:moveTo>
                  <a:cubicBezTo>
                    <a:pt x="1006" y="485"/>
                    <a:pt x="1006" y="485"/>
                    <a:pt x="1006" y="485"/>
                  </a:cubicBezTo>
                  <a:cubicBezTo>
                    <a:pt x="1458" y="485"/>
                    <a:pt x="1526" y="720"/>
                    <a:pt x="1526" y="860"/>
                  </a:cubicBezTo>
                  <a:cubicBezTo>
                    <a:pt x="1526" y="867"/>
                    <a:pt x="1526" y="867"/>
                    <a:pt x="1526" y="867"/>
                  </a:cubicBezTo>
                  <a:cubicBezTo>
                    <a:pt x="1526" y="1059"/>
                    <a:pt x="1388" y="1263"/>
                    <a:pt x="1003" y="1263"/>
                  </a:cubicBezTo>
                  <a:cubicBezTo>
                    <a:pt x="507" y="1263"/>
                    <a:pt x="507" y="1263"/>
                    <a:pt x="507" y="1263"/>
                  </a:cubicBezTo>
                  <a:lnTo>
                    <a:pt x="507" y="4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6905625" y="4194175"/>
              <a:ext cx="450850" cy="419100"/>
            </a:xfrm>
            <a:custGeom>
              <a:avLst/>
              <a:gdLst>
                <a:gd name="T0" fmla="*/ 2979 w 2979"/>
                <a:gd name="T1" fmla="*/ 1386 h 2771"/>
                <a:gd name="T2" fmla="*/ 1619 w 2979"/>
                <a:gd name="T3" fmla="*/ 2 h 2771"/>
                <a:gd name="T4" fmla="*/ 1562 w 2979"/>
                <a:gd name="T5" fmla="*/ 2 h 2771"/>
                <a:gd name="T6" fmla="*/ 1279 w 2979"/>
                <a:gd name="T7" fmla="*/ 6 h 2771"/>
                <a:gd name="T8" fmla="*/ 0 w 2979"/>
                <a:gd name="T9" fmla="*/ 1386 h 2771"/>
                <a:gd name="T10" fmla="*/ 1375 w 2979"/>
                <a:gd name="T11" fmla="*/ 2770 h 2771"/>
                <a:gd name="T12" fmla="*/ 1429 w 2979"/>
                <a:gd name="T13" fmla="*/ 2770 h 2771"/>
                <a:gd name="T14" fmla="*/ 1516 w 2979"/>
                <a:gd name="T15" fmla="*/ 2771 h 2771"/>
                <a:gd name="T16" fmla="*/ 1639 w 2979"/>
                <a:gd name="T17" fmla="*/ 2766 h 2771"/>
                <a:gd name="T18" fmla="*/ 2979 w 2979"/>
                <a:gd name="T19" fmla="*/ 1386 h 2771"/>
                <a:gd name="T20" fmla="*/ 106 w 2979"/>
                <a:gd name="T21" fmla="*/ 1386 h 2771"/>
                <a:gd name="T22" fmla="*/ 1343 w 2979"/>
                <a:gd name="T23" fmla="*/ 111 h 2771"/>
                <a:gd name="T24" fmla="*/ 2506 w 2979"/>
                <a:gd name="T25" fmla="*/ 1386 h 2771"/>
                <a:gd name="T26" fmla="*/ 2504 w 2979"/>
                <a:gd name="T27" fmla="*/ 1386 h 2771"/>
                <a:gd name="T28" fmla="*/ 1768 w 2979"/>
                <a:gd name="T29" fmla="*/ 2300 h 2771"/>
                <a:gd name="T30" fmla="*/ 2244 w 2979"/>
                <a:gd name="T31" fmla="*/ 1362 h 2771"/>
                <a:gd name="T32" fmla="*/ 1981 w 2979"/>
                <a:gd name="T33" fmla="*/ 609 h 2771"/>
                <a:gd name="T34" fmla="*/ 1343 w 2979"/>
                <a:gd name="T35" fmla="*/ 355 h 2771"/>
                <a:gd name="T36" fmla="*/ 579 w 2979"/>
                <a:gd name="T37" fmla="*/ 724 h 2771"/>
                <a:gd name="T38" fmla="*/ 341 w 2979"/>
                <a:gd name="T39" fmla="*/ 1388 h 2771"/>
                <a:gd name="T40" fmla="*/ 1011 w 2979"/>
                <a:gd name="T41" fmla="*/ 2612 h 2771"/>
                <a:gd name="T42" fmla="*/ 106 w 2979"/>
                <a:gd name="T43" fmla="*/ 1386 h 2771"/>
                <a:gd name="T44" fmla="*/ 1453 w 2979"/>
                <a:gd name="T45" fmla="*/ 468 h 2771"/>
                <a:gd name="T46" fmla="*/ 1904 w 2979"/>
                <a:gd name="T47" fmla="*/ 683 h 2771"/>
                <a:gd name="T48" fmla="*/ 2138 w 2979"/>
                <a:gd name="T49" fmla="*/ 1359 h 2771"/>
                <a:gd name="T50" fmla="*/ 1500 w 2979"/>
                <a:gd name="T51" fmla="*/ 2299 h 2771"/>
                <a:gd name="T52" fmla="*/ 817 w 2979"/>
                <a:gd name="T53" fmla="*/ 1386 h 2771"/>
                <a:gd name="T54" fmla="*/ 1453 w 2979"/>
                <a:gd name="T55" fmla="*/ 468 h 2771"/>
                <a:gd name="T56" fmla="*/ 1636 w 2979"/>
                <a:gd name="T57" fmla="*/ 2660 h 2771"/>
                <a:gd name="T58" fmla="*/ 448 w 2979"/>
                <a:gd name="T59" fmla="*/ 1388 h 2771"/>
                <a:gd name="T60" fmla="*/ 662 w 2979"/>
                <a:gd name="T61" fmla="*/ 790 h 2771"/>
                <a:gd name="T62" fmla="*/ 1138 w 2979"/>
                <a:gd name="T63" fmla="*/ 484 h 2771"/>
                <a:gd name="T64" fmla="*/ 710 w 2979"/>
                <a:gd name="T65" fmla="*/ 1386 h 2771"/>
                <a:gd name="T66" fmla="*/ 1636 w 2979"/>
                <a:gd name="T67" fmla="*/ 2416 h 2771"/>
                <a:gd name="T68" fmla="*/ 2611 w 2979"/>
                <a:gd name="T69" fmla="*/ 1386 h 2771"/>
                <a:gd name="T70" fmla="*/ 2613 w 2979"/>
                <a:gd name="T71" fmla="*/ 1386 h 2771"/>
                <a:gd name="T72" fmla="*/ 1933 w 2979"/>
                <a:gd name="T73" fmla="*/ 147 h 2771"/>
                <a:gd name="T74" fmla="*/ 2873 w 2979"/>
                <a:gd name="T75" fmla="*/ 1386 h 2771"/>
                <a:gd name="T76" fmla="*/ 1636 w 2979"/>
                <a:gd name="T77" fmla="*/ 2660 h 2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9" h="2771">
                  <a:moveTo>
                    <a:pt x="2979" y="1386"/>
                  </a:moveTo>
                  <a:cubicBezTo>
                    <a:pt x="2979" y="610"/>
                    <a:pt x="2382" y="2"/>
                    <a:pt x="1619" y="2"/>
                  </a:cubicBezTo>
                  <a:cubicBezTo>
                    <a:pt x="1606" y="3"/>
                    <a:pt x="1586" y="2"/>
                    <a:pt x="1562" y="2"/>
                  </a:cubicBezTo>
                  <a:cubicBezTo>
                    <a:pt x="1446" y="1"/>
                    <a:pt x="1328" y="0"/>
                    <a:pt x="1279" y="6"/>
                  </a:cubicBezTo>
                  <a:cubicBezTo>
                    <a:pt x="545" y="38"/>
                    <a:pt x="0" y="620"/>
                    <a:pt x="0" y="1386"/>
                  </a:cubicBezTo>
                  <a:cubicBezTo>
                    <a:pt x="0" y="2162"/>
                    <a:pt x="604" y="2770"/>
                    <a:pt x="1375" y="2770"/>
                  </a:cubicBezTo>
                  <a:cubicBezTo>
                    <a:pt x="1390" y="2770"/>
                    <a:pt x="1408" y="2770"/>
                    <a:pt x="1429" y="2770"/>
                  </a:cubicBezTo>
                  <a:cubicBezTo>
                    <a:pt x="1456" y="2771"/>
                    <a:pt x="1486" y="2771"/>
                    <a:pt x="1516" y="2771"/>
                  </a:cubicBezTo>
                  <a:cubicBezTo>
                    <a:pt x="1563" y="2771"/>
                    <a:pt x="1608" y="2770"/>
                    <a:pt x="1639" y="2766"/>
                  </a:cubicBezTo>
                  <a:cubicBezTo>
                    <a:pt x="2403" y="2765"/>
                    <a:pt x="2979" y="2172"/>
                    <a:pt x="2979" y="1386"/>
                  </a:cubicBezTo>
                  <a:moveTo>
                    <a:pt x="106" y="1386"/>
                  </a:moveTo>
                  <a:cubicBezTo>
                    <a:pt x="106" y="659"/>
                    <a:pt x="638" y="111"/>
                    <a:pt x="1343" y="111"/>
                  </a:cubicBezTo>
                  <a:cubicBezTo>
                    <a:pt x="2028" y="111"/>
                    <a:pt x="2506" y="635"/>
                    <a:pt x="2506" y="1386"/>
                  </a:cubicBezTo>
                  <a:cubicBezTo>
                    <a:pt x="2504" y="1386"/>
                    <a:pt x="2504" y="1386"/>
                    <a:pt x="2504" y="1386"/>
                  </a:cubicBezTo>
                  <a:cubicBezTo>
                    <a:pt x="2504" y="1864"/>
                    <a:pt x="2196" y="2236"/>
                    <a:pt x="1768" y="2300"/>
                  </a:cubicBezTo>
                  <a:cubicBezTo>
                    <a:pt x="2022" y="2137"/>
                    <a:pt x="2232" y="1810"/>
                    <a:pt x="2244" y="1362"/>
                  </a:cubicBezTo>
                  <a:cubicBezTo>
                    <a:pt x="2252" y="1059"/>
                    <a:pt x="2158" y="791"/>
                    <a:pt x="1981" y="609"/>
                  </a:cubicBezTo>
                  <a:cubicBezTo>
                    <a:pt x="1819" y="443"/>
                    <a:pt x="1598" y="355"/>
                    <a:pt x="1343" y="355"/>
                  </a:cubicBezTo>
                  <a:cubicBezTo>
                    <a:pt x="1034" y="355"/>
                    <a:pt x="769" y="483"/>
                    <a:pt x="579" y="724"/>
                  </a:cubicBezTo>
                  <a:cubicBezTo>
                    <a:pt x="432" y="909"/>
                    <a:pt x="341" y="1164"/>
                    <a:pt x="341" y="1388"/>
                  </a:cubicBezTo>
                  <a:cubicBezTo>
                    <a:pt x="341" y="1941"/>
                    <a:pt x="602" y="2388"/>
                    <a:pt x="1011" y="2612"/>
                  </a:cubicBezTo>
                  <a:cubicBezTo>
                    <a:pt x="482" y="2458"/>
                    <a:pt x="106" y="1974"/>
                    <a:pt x="106" y="1386"/>
                  </a:cubicBezTo>
                  <a:moveTo>
                    <a:pt x="1453" y="468"/>
                  </a:moveTo>
                  <a:cubicBezTo>
                    <a:pt x="1632" y="489"/>
                    <a:pt x="1787" y="562"/>
                    <a:pt x="1904" y="683"/>
                  </a:cubicBezTo>
                  <a:cubicBezTo>
                    <a:pt x="2062" y="845"/>
                    <a:pt x="2145" y="1085"/>
                    <a:pt x="2138" y="1359"/>
                  </a:cubicBezTo>
                  <a:cubicBezTo>
                    <a:pt x="2127" y="1754"/>
                    <a:pt x="1901" y="2215"/>
                    <a:pt x="1500" y="2299"/>
                  </a:cubicBezTo>
                  <a:cubicBezTo>
                    <a:pt x="1091" y="2234"/>
                    <a:pt x="817" y="1877"/>
                    <a:pt x="817" y="1386"/>
                  </a:cubicBezTo>
                  <a:cubicBezTo>
                    <a:pt x="817" y="907"/>
                    <a:pt x="1066" y="548"/>
                    <a:pt x="1453" y="468"/>
                  </a:cubicBezTo>
                  <a:moveTo>
                    <a:pt x="1636" y="2660"/>
                  </a:moveTo>
                  <a:cubicBezTo>
                    <a:pt x="947" y="2660"/>
                    <a:pt x="448" y="2125"/>
                    <a:pt x="448" y="1388"/>
                  </a:cubicBezTo>
                  <a:cubicBezTo>
                    <a:pt x="448" y="1186"/>
                    <a:pt x="530" y="957"/>
                    <a:pt x="662" y="790"/>
                  </a:cubicBezTo>
                  <a:cubicBezTo>
                    <a:pt x="788" y="631"/>
                    <a:pt x="950" y="527"/>
                    <a:pt x="1138" y="484"/>
                  </a:cubicBezTo>
                  <a:cubicBezTo>
                    <a:pt x="871" y="659"/>
                    <a:pt x="710" y="985"/>
                    <a:pt x="710" y="1386"/>
                  </a:cubicBezTo>
                  <a:cubicBezTo>
                    <a:pt x="710" y="1992"/>
                    <a:pt x="1091" y="2416"/>
                    <a:pt x="1636" y="2416"/>
                  </a:cubicBezTo>
                  <a:cubicBezTo>
                    <a:pt x="2191" y="2416"/>
                    <a:pt x="2611" y="1973"/>
                    <a:pt x="2611" y="1386"/>
                  </a:cubicBezTo>
                  <a:cubicBezTo>
                    <a:pt x="2613" y="1386"/>
                    <a:pt x="2613" y="1386"/>
                    <a:pt x="2613" y="1386"/>
                  </a:cubicBezTo>
                  <a:cubicBezTo>
                    <a:pt x="2613" y="821"/>
                    <a:pt x="2347" y="367"/>
                    <a:pt x="1933" y="147"/>
                  </a:cubicBezTo>
                  <a:cubicBezTo>
                    <a:pt x="2479" y="286"/>
                    <a:pt x="2873" y="780"/>
                    <a:pt x="2873" y="1386"/>
                  </a:cubicBezTo>
                  <a:cubicBezTo>
                    <a:pt x="2873" y="2112"/>
                    <a:pt x="2341" y="2660"/>
                    <a:pt x="1636" y="266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2110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Leading Retail brands trust Out of Home</a:t>
            </a:r>
            <a:br>
              <a:rPr lang="en-GB" smtClean="0"/>
            </a:b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438149" y="1294351"/>
            <a:ext cx="11328401" cy="4374612"/>
            <a:chOff x="438149" y="1294351"/>
            <a:chExt cx="7864967" cy="4374612"/>
          </a:xfrm>
        </p:grpSpPr>
        <p:sp>
          <p:nvSpPr>
            <p:cNvPr id="49" name="Rectangle 48"/>
            <p:cNvSpPr/>
            <p:nvPr/>
          </p:nvSpPr>
          <p:spPr>
            <a:xfrm>
              <a:off x="438149" y="1294351"/>
              <a:ext cx="1572993" cy="145820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£3.8m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011142" y="1294351"/>
              <a:ext cx="1572993" cy="145820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EE</a:t>
              </a: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£1.9m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584136" y="1294351"/>
              <a:ext cx="1572993" cy="145820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£1.8m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157129" y="1294351"/>
              <a:ext cx="1572993" cy="145820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£1.8m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30123" y="1294351"/>
              <a:ext cx="1572993" cy="145820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£1.7m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8149" y="2752555"/>
              <a:ext cx="1572993" cy="145820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  </a:t>
              </a:r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£1.4m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011142" y="2752555"/>
              <a:ext cx="1572993" cy="145820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£1.4m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84136" y="2752555"/>
              <a:ext cx="1572993" cy="145820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£1.0m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157129" y="2752555"/>
              <a:ext cx="1572993" cy="145820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£0.7m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730123" y="2752555"/>
              <a:ext cx="1572993" cy="145820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£0.7m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38149" y="4210759"/>
              <a:ext cx="1572993" cy="145820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  </a:t>
              </a:r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£0.7m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011142" y="4210759"/>
              <a:ext cx="1572993" cy="145820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£0.6m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84136" y="4210759"/>
              <a:ext cx="1572993" cy="145820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£0.6m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157129" y="4210759"/>
              <a:ext cx="1572993" cy="145820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£0.6m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730123" y="4210759"/>
              <a:ext cx="1572993" cy="145820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en-GB" sz="1600" b="1" dirty="0">
                <a:solidFill>
                  <a:schemeClr val="tx1"/>
                </a:solidFill>
              </a:endParaRPr>
            </a:p>
            <a:p>
              <a:pPr algn="ctr"/>
              <a:endParaRPr lang="en-GB" sz="16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£0.5m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27" y="1455204"/>
            <a:ext cx="1466240" cy="81080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199" y="1777822"/>
            <a:ext cx="1404790" cy="32697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107" y="1510672"/>
            <a:ext cx="799844" cy="69986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505" y="3165926"/>
            <a:ext cx="1482685" cy="50972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546" y="3061496"/>
            <a:ext cx="1298777" cy="64938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1341" y="1594028"/>
            <a:ext cx="998089" cy="65578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1915" y="3162760"/>
            <a:ext cx="1234661" cy="44686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2735" y="1480337"/>
            <a:ext cx="733831" cy="73710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6439" y="3115808"/>
            <a:ext cx="1389841" cy="44686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60013" y="3248796"/>
            <a:ext cx="1318064" cy="21808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546" y="4561119"/>
            <a:ext cx="1304885" cy="46627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8505" y="4504777"/>
            <a:ext cx="1456328" cy="58253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4"/>
          <a:srcRect l="8933" t="659" r="13009"/>
          <a:stretch/>
        </p:blipFill>
        <p:spPr>
          <a:xfrm>
            <a:off x="9908117" y="4694751"/>
            <a:ext cx="1451185" cy="24186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53627" y="4645015"/>
            <a:ext cx="1287921" cy="34344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8591" y="4682154"/>
            <a:ext cx="1384339" cy="3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9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https://encrypted-tbn3.gstatic.com/images?q=tbn:ANd9GcQhb6_FXXWJYKBkLbueAjgTCuX3NWDdJISKql1yCtuiqDidNDJ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t="8426" r="5739" b="11019"/>
          <a:stretch/>
        </p:blipFill>
        <p:spPr bwMode="auto">
          <a:xfrm>
            <a:off x="5066483" y="2430579"/>
            <a:ext cx="2038724" cy="15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People who see a lot of Out of Home are also dedicated shoppers</a:t>
            </a:r>
          </a:p>
        </p:txBody>
      </p:sp>
      <p:pic>
        <p:nvPicPr>
          <p:cNvPr id="23" name="Picture 2" descr="http://i.dailymail.co.uk/i/pix/2013/07/03/article-2354592-1AA3BA94000005DC-264_634x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09" y="1238599"/>
            <a:ext cx="1436463" cy="12665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bloggingkeys.com/wp-content/uploads/2013/05/Full-Time-Blogg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56" y="2430580"/>
            <a:ext cx="1509239" cy="10011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houseandleisure.co.za/wp-content/themes/toolbox/scripts/timthumb.php?src=http://www.houseandleisure.co.za/wp-content/uploads/2013/12/FI-UpMarket.jpg&amp;h=375&amp;w=640&amp;zc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42" y="2015690"/>
            <a:ext cx="1199948" cy="7030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6" descr="https://corporate.nh-hoteles.es/library/PHPThumb/thumb.php?width=483&amp;height=226&amp;file=/upload/files/RSC/SuOpinionCuenta483x22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/>
          <a:stretch/>
        </p:blipFill>
        <p:spPr bwMode="auto">
          <a:xfrm>
            <a:off x="5118140" y="1183287"/>
            <a:ext cx="1935410" cy="9773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310813" y="2810503"/>
            <a:ext cx="17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GB" sz="1200" dirty="0"/>
              <a:t>Young, in full time</a:t>
            </a:r>
          </a:p>
          <a:p>
            <a:pPr>
              <a:buSzPct val="150000"/>
            </a:pPr>
            <a:r>
              <a:rPr lang="en-GB" sz="1200" dirty="0"/>
              <a:t>employment, upscale,</a:t>
            </a:r>
          </a:p>
          <a:p>
            <a:pPr>
              <a:buSzPct val="150000"/>
            </a:pPr>
            <a:r>
              <a:rPr lang="en-GB" sz="1200" dirty="0"/>
              <a:t>high income, active</a:t>
            </a:r>
          </a:p>
          <a:p>
            <a:pPr>
              <a:buSzPct val="150000"/>
            </a:pPr>
            <a:r>
              <a:rPr lang="en-GB" sz="1200" dirty="0"/>
              <a:t>and highly mobile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106677" y="4243902"/>
            <a:ext cx="2464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SzPct val="150000"/>
            </a:pPr>
            <a:r>
              <a:rPr lang="en-GB" sz="1100" dirty="0"/>
              <a:t>Ad aware, tend to enjoy the shopping experience in store and online too, see online retail as a way to make life easier.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05206" y="1164645"/>
            <a:ext cx="2253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GB" sz="1200" dirty="0"/>
              <a:t>Actively interested in retail and happy to share their views with others, both off and online (particularly ‘male shoppers’)</a:t>
            </a:r>
          </a:p>
        </p:txBody>
      </p:sp>
      <p:cxnSp>
        <p:nvCxnSpPr>
          <p:cNvPr id="32" name="Straight Arrow Connector 31"/>
          <p:cNvCxnSpPr>
            <a:stCxn id="27" idx="1"/>
          </p:cNvCxnSpPr>
          <p:nvPr/>
        </p:nvCxnSpPr>
        <p:spPr>
          <a:xfrm flipH="1" flipV="1">
            <a:off x="4161453" y="3165148"/>
            <a:ext cx="9050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8" idx="2"/>
          </p:cNvCxnSpPr>
          <p:nvPr/>
        </p:nvCxnSpPr>
        <p:spPr>
          <a:xfrm flipH="1" flipV="1">
            <a:off x="6085845" y="2160657"/>
            <a:ext cx="5134" cy="26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</p:cNvCxnSpPr>
          <p:nvPr/>
        </p:nvCxnSpPr>
        <p:spPr>
          <a:xfrm flipV="1">
            <a:off x="7105207" y="3191355"/>
            <a:ext cx="10678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02924" y="2828407"/>
            <a:ext cx="20741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265113" algn="ctr" eaLnBrk="1" hangingPunct="1">
              <a:buSzPct val="150000"/>
            </a:pPr>
            <a:r>
              <a:rPr lang="en-GB" sz="1050" b="1" dirty="0" smtClean="0">
                <a:solidFill>
                  <a:schemeClr val="bg1"/>
                </a:solidFill>
              </a:rPr>
              <a:t>HEAVY</a:t>
            </a:r>
          </a:p>
          <a:p>
            <a:pPr marL="447675" indent="-265113" algn="ctr" eaLnBrk="1" hangingPunct="1">
              <a:buSzPct val="150000"/>
            </a:pPr>
            <a:r>
              <a:rPr lang="en-GB" sz="1050" b="1" dirty="0" smtClean="0">
                <a:solidFill>
                  <a:schemeClr val="bg1"/>
                </a:solidFill>
              </a:rPr>
              <a:t>OOH CONSUMPTION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31059" y="4538810"/>
            <a:ext cx="1726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  <a:buSzPct val="150000"/>
            </a:pPr>
            <a:r>
              <a:rPr lang="en-GB" sz="1200" dirty="0"/>
              <a:t>Dedicated and </a:t>
            </a:r>
            <a:r>
              <a:rPr lang="en-GB" sz="1200" dirty="0" smtClean="0"/>
              <a:t>frequent shoppers</a:t>
            </a:r>
            <a:r>
              <a:rPr lang="en-GB" sz="1200" dirty="0"/>
              <a:t>. Out </a:t>
            </a:r>
            <a:r>
              <a:rPr lang="en-GB" sz="1200" dirty="0" smtClean="0"/>
              <a:t>and about</a:t>
            </a:r>
            <a:r>
              <a:rPr lang="en-GB" sz="1200" dirty="0"/>
              <a:t>, in an </a:t>
            </a:r>
            <a:r>
              <a:rPr lang="en-GB" sz="1200" dirty="0" smtClean="0"/>
              <a:t>active </a:t>
            </a:r>
            <a:r>
              <a:rPr lang="en-GB" sz="1200" dirty="0" err="1" smtClean="0"/>
              <a:t>mindset</a:t>
            </a:r>
            <a:r>
              <a:rPr lang="en-GB" sz="1200" dirty="0" smtClean="0"/>
              <a:t> </a:t>
            </a:r>
            <a:r>
              <a:rPr lang="en-GB" sz="1200" dirty="0"/>
              <a:t>for </a:t>
            </a:r>
            <a:r>
              <a:rPr lang="en-GB" sz="1200" dirty="0" smtClean="0"/>
              <a:t>product messaging</a:t>
            </a:r>
            <a:r>
              <a:rPr lang="en-GB" sz="1200" dirty="0"/>
              <a:t>, </a:t>
            </a:r>
            <a:r>
              <a:rPr lang="en-GB" sz="1200" dirty="0" smtClean="0"/>
              <a:t>high propensity </a:t>
            </a:r>
            <a:r>
              <a:rPr lang="en-GB" sz="1200" dirty="0"/>
              <a:t>for </a:t>
            </a:r>
            <a:r>
              <a:rPr lang="en-GB" sz="1200" dirty="0" smtClean="0"/>
              <a:t>impulse purchase</a:t>
            </a:r>
            <a:r>
              <a:rPr lang="en-GB" sz="1200" dirty="0"/>
              <a:t>. </a:t>
            </a:r>
          </a:p>
        </p:txBody>
      </p:sp>
      <p:cxnSp>
        <p:nvCxnSpPr>
          <p:cNvPr id="37" name="Straight Arrow Connector 36"/>
          <p:cNvCxnSpPr>
            <a:stCxn id="27" idx="2"/>
          </p:cNvCxnSpPr>
          <p:nvPr/>
        </p:nvCxnSpPr>
        <p:spPr>
          <a:xfrm>
            <a:off x="6085845" y="3962674"/>
            <a:ext cx="1" cy="281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 descr="http://thecripplegate.com/wp-content/uploads/2012/02/shopp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56" y="4482155"/>
            <a:ext cx="2244663" cy="149164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www.theupcoming.co.uk/wp-content/uploads/2012/09/7632109696_13b620ba61_z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257" y="2270446"/>
            <a:ext cx="2688305" cy="17894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652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8150" y="5584825"/>
            <a:ext cx="8449817" cy="35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dirty="0"/>
              <a:t>Source: </a:t>
            </a:r>
            <a:r>
              <a:rPr lang="en-GB" dirty="0" err="1"/>
              <a:t>Exterion</a:t>
            </a:r>
            <a:r>
              <a:rPr lang="en-GB" dirty="0"/>
              <a:t> Media, TGI Media Neutral quintiles 2014</a:t>
            </a:r>
          </a:p>
          <a:p>
            <a:r>
              <a:rPr lang="en-GB" dirty="0"/>
              <a:t>“Heavy” quintile is the 20% of the media audience who consume that medium most, </a:t>
            </a:r>
            <a:r>
              <a:rPr lang="en-GB" dirty="0" err="1"/>
              <a:t>ie</a:t>
            </a:r>
            <a:r>
              <a:rPr lang="en-GB" dirty="0"/>
              <a:t> the most typical consumer of that medium</a:t>
            </a:r>
          </a:p>
          <a:p>
            <a:r>
              <a:rPr lang="en-GB" dirty="0"/>
              <a:t>Index base All Adults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8150" y="1296988"/>
            <a:ext cx="864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Index</a:t>
            </a:r>
            <a:endParaRPr lang="en-GB" sz="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 of Home audience is highly relevant for retailers and retail centres</a:t>
            </a:r>
            <a:br>
              <a:rPr lang="en-GB" smtClean="0"/>
            </a:b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409889"/>
              </p:ext>
            </p:extLst>
          </p:nvPr>
        </p:nvGraphicFramePr>
        <p:xfrm>
          <a:off x="438150" y="1495425"/>
          <a:ext cx="11328400" cy="400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12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Outdoor is the medium experienced most recently before shopping</a:t>
            </a:r>
            <a:endParaRPr lang="en-GB" dirty="0" smtClean="0"/>
          </a:p>
        </p:txBody>
      </p:sp>
      <p:sp>
        <p:nvSpPr>
          <p:cNvPr id="1028" name="Text Placeholder 5"/>
          <p:cNvSpPr>
            <a:spLocks noGrp="1"/>
          </p:cNvSpPr>
          <p:nvPr>
            <p:ph sz="quarter" idx="13"/>
          </p:nvPr>
        </p:nvSpPr>
        <p:spPr>
          <a:xfrm>
            <a:off x="438150" y="1496219"/>
            <a:ext cx="3872593" cy="4006056"/>
          </a:xfrm>
        </p:spPr>
        <p:txBody>
          <a:bodyPr/>
          <a:lstStyle/>
          <a:p>
            <a:r>
              <a:rPr lang="en-GB" dirty="0" err="1" smtClean="0"/>
              <a:t>Recency</a:t>
            </a:r>
            <a:r>
              <a:rPr lang="en-GB" dirty="0" smtClean="0"/>
              <a:t> is a big driver of ad recall and influence</a:t>
            </a:r>
          </a:p>
          <a:p>
            <a:r>
              <a:rPr lang="en-GB" dirty="0" smtClean="0"/>
              <a:t>Outdoor is overwhelmingly the medium shoppers recall seeing or hearing most recently</a:t>
            </a:r>
            <a:endParaRPr lang="en-US" dirty="0" smtClean="0"/>
          </a:p>
        </p:txBody>
      </p:sp>
      <p:graphicFrame>
        <p:nvGraphicFramePr>
          <p:cNvPr id="10" name="Chart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64441943"/>
              </p:ext>
            </p:extLst>
          </p:nvPr>
        </p:nvGraphicFramePr>
        <p:xfrm>
          <a:off x="4665307" y="1497013"/>
          <a:ext cx="7101244" cy="400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438150" y="5581845"/>
            <a:ext cx="8930425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dirty="0"/>
              <a:t>Source: ‘Last Window of Influence’ study, recalled advertising in last 30 minutes</a:t>
            </a:r>
          </a:p>
        </p:txBody>
      </p:sp>
    </p:spTree>
    <p:extLst>
      <p:ext uri="{BB962C8B-B14F-4D97-AF65-F5344CB8AC3E}">
        <p14:creationId xmlns:p14="http://schemas.microsoft.com/office/powerpoint/2010/main" val="56891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Receptive audience: most people on the street are buying something</a:t>
            </a:r>
            <a:endParaRPr lang="en-GB" dirty="0" smtClean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38150" y="5584825"/>
            <a:ext cx="9315759" cy="1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r>
              <a:rPr lang="en-GB" dirty="0"/>
              <a:t>Source: London Shopper Survey, Clark Chapman Research (324 random London street intercept interviews)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876308"/>
              </p:ext>
            </p:extLst>
          </p:nvPr>
        </p:nvGraphicFramePr>
        <p:xfrm>
          <a:off x="438150" y="2244725"/>
          <a:ext cx="1132840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622570" y="2423581"/>
            <a:ext cx="9250094" cy="28814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72000" tIns="36000" rIns="0" bIns="3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65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dirty="0"/>
              <a:t>85% bought or expect to buy something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438150" y="1296988"/>
            <a:ext cx="79687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ts val="100"/>
              </a:spcBef>
              <a:defRPr sz="800">
                <a:latin typeface="Arial" charset="0"/>
                <a:ea typeface="ヒラギノ角ゴ Pro W3" pitchFamily="-65" charset="-128"/>
              </a:defRPr>
            </a:lvl1pPr>
            <a:lvl2pPr marL="742950" indent="-285750" eaLnBrk="0" hangingPunct="0">
              <a:defRPr sz="2400">
                <a:latin typeface="Arial" charset="0"/>
                <a:ea typeface="ヒラギノ角ゴ Pro W3" pitchFamily="-65" charset="-128"/>
              </a:defRPr>
            </a:lvl2pPr>
            <a:lvl3pPr marL="11430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3pPr>
            <a:lvl4pPr marL="16002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4pPr>
            <a:lvl5pPr marL="2057400" indent="-228600" eaLnBrk="0" hangingPunct="0">
              <a:defRPr sz="2400">
                <a:latin typeface="Arial" charset="0"/>
                <a:ea typeface="ヒラギノ角ゴ Pro W3" pitchFamily="-6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ヒラギノ角ゴ Pro W3" pitchFamily="-65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600" b="1" dirty="0">
                <a:solidFill>
                  <a:schemeClr val="accent5"/>
                </a:solidFill>
              </a:rPr>
              <a:t>Q: </a:t>
            </a:r>
            <a:r>
              <a:rPr lang="en-GB" sz="1600" b="1" dirty="0"/>
              <a:t>Have you bought or do you expect to buy anything during this trip out today?</a:t>
            </a:r>
          </a:p>
        </p:txBody>
      </p:sp>
    </p:spTree>
    <p:extLst>
      <p:ext uri="{BB962C8B-B14F-4D97-AF65-F5344CB8AC3E}">
        <p14:creationId xmlns:p14="http://schemas.microsoft.com/office/powerpoint/2010/main" val="3596709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utSmart">
  <a:themeElements>
    <a:clrScheme name="OutSmart">
      <a:dk1>
        <a:srgbClr val="7A7D81"/>
      </a:dk1>
      <a:lt1>
        <a:sysClr val="window" lastClr="FFFFFF"/>
      </a:lt1>
      <a:dk2>
        <a:srgbClr val="A2B2C8"/>
      </a:dk2>
      <a:lt2>
        <a:srgbClr val="F6F5EE"/>
      </a:lt2>
      <a:accent1>
        <a:srgbClr val="8B2CB1"/>
      </a:accent1>
      <a:accent2>
        <a:srgbClr val="FF7E0E"/>
      </a:accent2>
      <a:accent3>
        <a:srgbClr val="99C900"/>
      </a:accent3>
      <a:accent4>
        <a:srgbClr val="00C6B7"/>
      </a:accent4>
      <a:accent5>
        <a:srgbClr val="E31C79"/>
      </a:accent5>
      <a:accent6>
        <a:srgbClr val="7A7D81"/>
      </a:accent6>
      <a:hlink>
        <a:srgbClr val="E31C79"/>
      </a:hlink>
      <a:folHlink>
        <a:srgbClr val="1D1D1B"/>
      </a:folHlink>
    </a:clrScheme>
    <a:fontScheme name="Outsmart">
      <a:majorFont>
        <a:latin typeface="Arial"/>
        <a:ea typeface=""/>
        <a:cs typeface=""/>
      </a:majorFont>
      <a:minorFont>
        <a:latin typeface="Century School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utSmart">
    <a:dk1>
      <a:srgbClr val="7A7D81"/>
    </a:dk1>
    <a:lt1>
      <a:sysClr val="window" lastClr="FFFFFF"/>
    </a:lt1>
    <a:dk2>
      <a:srgbClr val="A2B2C8"/>
    </a:dk2>
    <a:lt2>
      <a:srgbClr val="F6F5EE"/>
    </a:lt2>
    <a:accent1>
      <a:srgbClr val="8B2CB1"/>
    </a:accent1>
    <a:accent2>
      <a:srgbClr val="FF7E0E"/>
    </a:accent2>
    <a:accent3>
      <a:srgbClr val="99C900"/>
    </a:accent3>
    <a:accent4>
      <a:srgbClr val="00C6B7"/>
    </a:accent4>
    <a:accent5>
      <a:srgbClr val="E31C79"/>
    </a:accent5>
    <a:accent6>
      <a:srgbClr val="7A7D81"/>
    </a:accent6>
    <a:hlink>
      <a:srgbClr val="E31C79"/>
    </a:hlink>
    <a:folHlink>
      <a:srgbClr val="1D1D1B"/>
    </a:folHlink>
  </a:clrScheme>
  <a:fontScheme name="Outsmart">
    <a:majorFont>
      <a:latin typeface="Arial"/>
      <a:ea typeface=""/>
      <a:cs typeface=""/>
    </a:majorFont>
    <a:minorFont>
      <a:latin typeface="Century School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413</Words>
  <Application>Microsoft Macintosh PowerPoint</Application>
  <PresentationFormat>Custom</PresentationFormat>
  <Paragraphs>91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OutSmart</vt:lpstr>
      <vt:lpstr>Out of Home works  for Retail brands</vt:lpstr>
      <vt:lpstr>Leading Retail brands trust Out of Home </vt:lpstr>
      <vt:lpstr>People who see a lot of Out of Home are also dedicated shoppers</vt:lpstr>
      <vt:lpstr>Out of Home audience is highly relevant for retailers and retail centres </vt:lpstr>
      <vt:lpstr>Outdoor is the medium experienced most recently before shopping</vt:lpstr>
      <vt:lpstr>Receptive audience: most people on the street are buying something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Batt</dc:creator>
  <cp:lastModifiedBy>Roaya Garvey</cp:lastModifiedBy>
  <cp:revision>77</cp:revision>
  <dcterms:created xsi:type="dcterms:W3CDTF">2015-08-31T12:50:51Z</dcterms:created>
  <dcterms:modified xsi:type="dcterms:W3CDTF">2015-09-16T09:37:37Z</dcterms:modified>
</cp:coreProperties>
</file>