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2112" y="942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55094"/>
            <a:ext cx="1474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2650"/>
            <a:ext cx="1133316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193587" cy="68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Alcon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630" y="4151951"/>
            <a:ext cx="11328399" cy="1991674"/>
          </a:xfrm>
        </p:spPr>
        <p:txBody>
          <a:bodyPr>
            <a:noAutofit/>
          </a:bodyPr>
          <a:lstStyle/>
          <a:p>
            <a:r>
              <a:rPr lang="en-GB" sz="1200" dirty="0" smtClean="0"/>
              <a:t>In the past, Alcon, </a:t>
            </a:r>
            <a:r>
              <a:rPr lang="en-GB" sz="1200" dirty="0"/>
              <a:t>the world’s leading eye care </a:t>
            </a:r>
            <a:r>
              <a:rPr lang="en-GB" sz="1200" dirty="0" smtClean="0"/>
              <a:t>company,</a:t>
            </a:r>
            <a:r>
              <a:rPr lang="en-GB" sz="1200" dirty="0"/>
              <a:t> </a:t>
            </a:r>
            <a:r>
              <a:rPr lang="en-GB" sz="1200" dirty="0" smtClean="0"/>
              <a:t>had </a:t>
            </a:r>
            <a:r>
              <a:rPr lang="en-GB" sz="1200" dirty="0"/>
              <a:t>only undertaken B2B </a:t>
            </a:r>
            <a:r>
              <a:rPr lang="en-GB" sz="1200" dirty="0" smtClean="0"/>
              <a:t>advertising. With a change in strategy, they </a:t>
            </a:r>
            <a:r>
              <a:rPr lang="en-GB" sz="1200" dirty="0"/>
              <a:t>wanted to launch themselves </a:t>
            </a:r>
            <a:r>
              <a:rPr lang="en-GB" sz="1200" dirty="0" smtClean="0"/>
              <a:t>into </a:t>
            </a:r>
            <a:r>
              <a:rPr lang="en-GB" sz="1200" dirty="0"/>
              <a:t>the consumer environment with a </a:t>
            </a:r>
            <a:r>
              <a:rPr lang="en-GB" sz="1200" dirty="0" smtClean="0"/>
              <a:t>campaign which would generate substantial PR </a:t>
            </a:r>
            <a:r>
              <a:rPr lang="en-GB" sz="1200" dirty="0"/>
              <a:t>opportunities as well as </a:t>
            </a:r>
            <a:r>
              <a:rPr lang="en-GB" sz="1200" dirty="0" smtClean="0"/>
              <a:t>provide </a:t>
            </a:r>
            <a:r>
              <a:rPr lang="en-GB" sz="1200" dirty="0"/>
              <a:t>redeemable </a:t>
            </a:r>
            <a:r>
              <a:rPr lang="en-GB" sz="1200" dirty="0" smtClean="0"/>
              <a:t>vouchers to encourage consideration of their products. </a:t>
            </a:r>
            <a:endParaRPr lang="en-GB" sz="1200" b="0" dirty="0" smtClean="0"/>
          </a:p>
          <a:p>
            <a:endParaRPr lang="en-GB" sz="1200" b="0" dirty="0"/>
          </a:p>
          <a:p>
            <a:r>
              <a:rPr lang="en-GB" sz="1200" b="0" dirty="0" smtClean="0"/>
              <a:t>The </a:t>
            </a:r>
            <a:r>
              <a:rPr lang="en-GB" sz="1200" b="0" dirty="0"/>
              <a:t>campaign </a:t>
            </a:r>
            <a:r>
              <a:rPr lang="en-GB" sz="1200" b="0" dirty="0" smtClean="0"/>
              <a:t>utilised digital bus shelters to bring </a:t>
            </a:r>
            <a:r>
              <a:rPr lang="en-GB" sz="1200" b="0" dirty="0"/>
              <a:t>to life the very first blink tracking digital </a:t>
            </a:r>
            <a:r>
              <a:rPr lang="en-GB" sz="1200" b="0" dirty="0" smtClean="0"/>
              <a:t>application. </a:t>
            </a:r>
            <a:r>
              <a:rPr lang="en-GB" sz="1200" b="0" dirty="0" smtClean="0">
                <a:solidFill>
                  <a:schemeClr val="tx1"/>
                </a:solidFill>
              </a:rPr>
              <a:t>The </a:t>
            </a:r>
            <a:r>
              <a:rPr lang="en-GB" sz="1200" b="0" dirty="0">
                <a:solidFill>
                  <a:schemeClr val="tx1"/>
                </a:solidFill>
              </a:rPr>
              <a:t>consumer was asked to </a:t>
            </a:r>
            <a:r>
              <a:rPr lang="en-GB" sz="1200" b="0" dirty="0" smtClean="0">
                <a:solidFill>
                  <a:schemeClr val="tx1"/>
                </a:solidFill>
              </a:rPr>
              <a:t>have a ‘stare off’ with</a:t>
            </a:r>
            <a:r>
              <a:rPr lang="en-GB" sz="1200" b="0" dirty="0" smtClean="0"/>
              <a:t> </a:t>
            </a:r>
            <a:r>
              <a:rPr lang="en-GB" sz="1200" b="0" dirty="0"/>
              <a:t>a variety of stereotypical London </a:t>
            </a:r>
            <a:r>
              <a:rPr lang="en-GB" sz="1200" b="0" dirty="0" smtClean="0"/>
              <a:t>characters. W</a:t>
            </a:r>
            <a:r>
              <a:rPr lang="en-GB" sz="1200" b="0" dirty="0" smtClean="0">
                <a:solidFill>
                  <a:schemeClr val="tx1"/>
                </a:solidFill>
              </a:rPr>
              <a:t>ho </a:t>
            </a:r>
            <a:r>
              <a:rPr lang="en-GB" sz="1200" b="0" dirty="0">
                <a:solidFill>
                  <a:schemeClr val="tx1"/>
                </a:solidFill>
              </a:rPr>
              <a:t>ever blinks first </a:t>
            </a:r>
            <a:r>
              <a:rPr lang="en-GB" sz="1200" b="0" dirty="0" smtClean="0">
                <a:solidFill>
                  <a:schemeClr val="tx1"/>
                </a:solidFill>
              </a:rPr>
              <a:t>loses however, </a:t>
            </a:r>
            <a:r>
              <a:rPr lang="en-GB" sz="1200" b="0" dirty="0" smtClean="0"/>
              <a:t>regardless </a:t>
            </a:r>
            <a:r>
              <a:rPr lang="en-GB" sz="1200" b="0" dirty="0"/>
              <a:t>of whether they won or </a:t>
            </a:r>
            <a:r>
              <a:rPr lang="en-GB" sz="1200" b="0" dirty="0" smtClean="0"/>
              <a:t>lost, </a:t>
            </a:r>
            <a:r>
              <a:rPr lang="en-GB" sz="1200" b="0" dirty="0"/>
              <a:t>they were given the opportunity to print a voucher </a:t>
            </a:r>
            <a:r>
              <a:rPr lang="en-GB" sz="1200" b="0" dirty="0" smtClean="0"/>
              <a:t>which entitled them to </a:t>
            </a:r>
            <a:r>
              <a:rPr lang="en-GB" sz="1200" b="0" dirty="0"/>
              <a:t>a free test of the contact </a:t>
            </a:r>
            <a:r>
              <a:rPr lang="en-GB" sz="1200" b="0" dirty="0" smtClean="0"/>
              <a:t>lenses, available at local </a:t>
            </a:r>
            <a:r>
              <a:rPr lang="en-GB" sz="1200" b="0" dirty="0"/>
              <a:t>stockists.</a:t>
            </a:r>
          </a:p>
          <a:p>
            <a:r>
              <a:rPr lang="en-GB" sz="1200" b="0" dirty="0" smtClean="0"/>
              <a:t>The </a:t>
            </a:r>
            <a:r>
              <a:rPr lang="en-GB" sz="1200" b="0" dirty="0"/>
              <a:t>interactive campaign </a:t>
            </a:r>
            <a:r>
              <a:rPr lang="en-GB" sz="1200" b="0" dirty="0" smtClean="0"/>
              <a:t>achieved stand-out results. The ‘stare off’ </a:t>
            </a:r>
            <a:r>
              <a:rPr lang="en-GB" sz="1200" b="0" dirty="0"/>
              <a:t>was played a total of 16,372 times over the length of the campaign and 3,111 vouchers were printed for redemption. </a:t>
            </a:r>
            <a:r>
              <a:rPr lang="en-GB" sz="1200" b="0" dirty="0" smtClean="0"/>
              <a:t>In addition, a total of </a:t>
            </a:r>
            <a:r>
              <a:rPr lang="en-GB" sz="1200" b="0" dirty="0"/>
              <a:t>228,759 people </a:t>
            </a:r>
            <a:r>
              <a:rPr lang="en-GB" sz="1200" b="0" dirty="0" smtClean="0"/>
              <a:t>were recorded to have looked at the ad.</a:t>
            </a:r>
            <a:endParaRPr lang="en-GB" sz="1200" b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r="12561"/>
          <a:stretch/>
        </p:blipFill>
        <p:spPr bwMode="auto">
          <a:xfrm>
            <a:off x="428630" y="1126605"/>
            <a:ext cx="3505200" cy="27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/>
          <a:stretch/>
        </p:blipFill>
        <p:spPr bwMode="auto">
          <a:xfrm>
            <a:off x="4210051" y="1125870"/>
            <a:ext cx="3648076" cy="269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-1" r="12319" b="-239"/>
          <a:stretch/>
        </p:blipFill>
        <p:spPr bwMode="auto">
          <a:xfrm>
            <a:off x="8191500" y="1126605"/>
            <a:ext cx="3476626" cy="27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198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Alcon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79</cp:revision>
  <dcterms:created xsi:type="dcterms:W3CDTF">2015-08-31T12:50:51Z</dcterms:created>
  <dcterms:modified xsi:type="dcterms:W3CDTF">2015-11-13T11:05:16Z</dcterms:modified>
</cp:coreProperties>
</file>