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2"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9" d="100"/>
          <a:sy n="109" d="100"/>
        </p:scale>
        <p:origin x="636" y="108"/>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30/10/2015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lvl1pPr>
              <a:defRPr>
                <a:solidFill>
                  <a:schemeClr val="bg1"/>
                </a:solidFill>
              </a:defRPr>
            </a:lvl1pPr>
          </a:lstStyle>
          <a:p>
            <a:pPr algn="ctr"/>
            <a:r>
              <a:rPr lang="en-US" smtClean="0"/>
              <a:t>Date</a:t>
            </a:r>
            <a:endParaRPr lang="en-GB" dirty="0"/>
          </a:p>
        </p:txBody>
      </p:sp>
      <p:sp>
        <p:nvSpPr>
          <p:cNvPr id="6" name="Footer Placeholder 5"/>
          <p:cNvSpPr>
            <a:spLocks noGrp="1"/>
          </p:cNvSpPr>
          <p:nvPr>
            <p:ph type="ftr" sz="quarter" idx="15"/>
          </p:nvPr>
        </p:nvSpPr>
        <p:spPr/>
        <p:txBody>
          <a:bodyPr/>
          <a:lstStyle>
            <a:lvl1pPr>
              <a:defRPr>
                <a:solidFill>
                  <a:schemeClr val="bg1"/>
                </a:solidFill>
              </a:defRPr>
            </a:lvl1pPr>
          </a:lstStyle>
          <a:p>
            <a:r>
              <a:rPr lang="en-GB" smtClean="0"/>
              <a:t>Document Title</a:t>
            </a:r>
            <a:endParaRPr lang="en-GB" dirty="0"/>
          </a:p>
        </p:txBody>
      </p:sp>
      <p:sp>
        <p:nvSpPr>
          <p:cNvPr id="20" name="Slide Number Placeholder 19"/>
          <p:cNvSpPr>
            <a:spLocks noGrp="1"/>
          </p:cNvSpPr>
          <p:nvPr>
            <p:ph type="sldNum" sz="quarter" idx="16"/>
          </p:nvPr>
        </p:nvSpPr>
        <p:spPr/>
        <p:txBody>
          <a:bodyPr/>
          <a:lstStyle>
            <a:lvl1pPr>
              <a:defRPr>
                <a:solidFill>
                  <a:schemeClr val="bg1"/>
                </a:solidFill>
              </a:defRPr>
            </a:lvl1pPr>
          </a:lstStyle>
          <a:p>
            <a:fld id="{DB75849A-DCBB-42F1-AFA6-094BC757D811}" type="slidenum">
              <a:rPr lang="en-GB" smtClean="0"/>
              <a:pPr/>
              <a:t>‹#›</a:t>
            </a:fld>
            <a:endParaRPr lang="en-GB" dirty="0"/>
          </a:p>
        </p:txBody>
      </p:sp>
    </p:spTree>
    <p:extLst>
      <p:ext uri="{BB962C8B-B14F-4D97-AF65-F5344CB8AC3E}">
        <p14:creationId xmlns:p14="http://schemas.microsoft.com/office/powerpoint/2010/main" val="599389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t>Date</a:t>
            </a:r>
            <a:endParaRPr lang="en-GB"/>
          </a:p>
        </p:txBody>
      </p:sp>
      <p:sp>
        <p:nvSpPr>
          <p:cNvPr id="6" name="Footer Placeholder 5"/>
          <p:cNvSpPr>
            <a:spLocks noGrp="1"/>
          </p:cNvSpPr>
          <p:nvPr>
            <p:ph type="ftr" sz="quarter" idx="11"/>
          </p:nvPr>
        </p:nvSpPr>
        <p:spPr/>
        <p:txBody>
          <a:bodyPr/>
          <a:lstStyle/>
          <a:p>
            <a:r>
              <a:rPr lang="en-GB" smtClean="0"/>
              <a:t>Document Title</a:t>
            </a:r>
            <a:endParaRPr lang="en-GB"/>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087260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590058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913698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5750471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467506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38150" y="6355094"/>
            <a:ext cx="1474788"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8" r:id="rId3"/>
    <p:sldLayoutId id="2147483669" r:id="rId4"/>
    <p:sldLayoutId id="2147483670" r:id="rId5"/>
    <p:sldLayoutId id="2147483671" r:id="rId6"/>
    <p:sldLayoutId id="2147483672"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3"/>
            <a:ext cx="12195175" cy="6859786"/>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3" y="408720"/>
            <a:ext cx="11328400" cy="610455"/>
          </a:xfrm>
        </p:spPr>
        <p:txBody>
          <a:bodyPr/>
          <a:lstStyle/>
          <a:p>
            <a:r>
              <a:rPr lang="en-GB" dirty="0"/>
              <a:t>Case study: </a:t>
            </a:r>
            <a:r>
              <a:rPr lang="en-GB" dirty="0">
                <a:solidFill>
                  <a:schemeClr val="tx1"/>
                </a:solidFill>
              </a:rPr>
              <a:t>Canadian Affair </a:t>
            </a:r>
          </a:p>
        </p:txBody>
      </p:sp>
      <p:sp>
        <p:nvSpPr>
          <p:cNvPr id="6" name="Content Placeholder 5"/>
          <p:cNvSpPr>
            <a:spLocks noGrp="1"/>
          </p:cNvSpPr>
          <p:nvPr>
            <p:ph idx="1"/>
          </p:nvPr>
        </p:nvSpPr>
        <p:spPr>
          <a:xfrm>
            <a:off x="438152" y="4151951"/>
            <a:ext cx="11328399" cy="1991674"/>
          </a:xfrm>
        </p:spPr>
        <p:txBody>
          <a:bodyPr>
            <a:noAutofit/>
          </a:bodyPr>
          <a:lstStyle/>
          <a:p>
            <a:r>
              <a:rPr lang="en-GB" sz="1200" dirty="0"/>
              <a:t>Canadian Affair wanted to promote themselves as a specialist in tailor-made holidays as well as launch their 20th anniversary sale. The objectives were to raise awareness of the brand in the UK marketplace, particularly in the regions where flights depart from.</a:t>
            </a:r>
          </a:p>
          <a:p>
            <a:endParaRPr lang="en-GB" sz="1200" b="0" dirty="0" smtClean="0"/>
          </a:p>
          <a:p>
            <a:endParaRPr lang="en-GB" sz="1200" b="0" dirty="0"/>
          </a:p>
          <a:p>
            <a:endParaRPr lang="en-GB" sz="1200" b="0" dirty="0" smtClean="0"/>
          </a:p>
          <a:p>
            <a:endParaRPr lang="en-GB" sz="1200" b="0" dirty="0"/>
          </a:p>
          <a:p>
            <a:endParaRPr lang="en-GB" sz="1200" b="0" dirty="0" smtClean="0"/>
          </a:p>
          <a:p>
            <a:r>
              <a:rPr lang="en-GB" sz="1200" b="0" dirty="0" smtClean="0"/>
              <a:t>As </a:t>
            </a:r>
            <a:r>
              <a:rPr lang="en-GB" sz="1200" b="0" dirty="0"/>
              <a:t>an integral element of the campaign, digital Out of Home was used to encourage the audience to visit Canadian Affair’s website. Using a combination of iconic screens including Piccadilly One and others at specific Rail and Underground stations, Canadian Affair ensured that their brand was visible to commuters on key days of the week. </a:t>
            </a:r>
            <a:endParaRPr lang="en-GB" sz="1200" b="0" dirty="0" smtClean="0"/>
          </a:p>
          <a:p>
            <a:endParaRPr lang="en-GB" sz="1200" b="0" dirty="0"/>
          </a:p>
          <a:p>
            <a:endParaRPr lang="en-GB" sz="1200" b="0" dirty="0" smtClean="0"/>
          </a:p>
          <a:p>
            <a:endParaRPr lang="en-GB" sz="1200" b="0" dirty="0"/>
          </a:p>
          <a:p>
            <a:endParaRPr lang="en-GB" sz="1200" b="0" dirty="0" smtClean="0"/>
          </a:p>
          <a:p>
            <a:r>
              <a:rPr lang="en-GB" sz="1200" b="0" dirty="0" smtClean="0"/>
              <a:t>The </a:t>
            </a:r>
            <a:r>
              <a:rPr lang="en-GB" sz="1200" b="0" dirty="0"/>
              <a:t>results were outstanding with </a:t>
            </a:r>
            <a:r>
              <a:rPr lang="en-GB" sz="1200" b="0" dirty="0" smtClean="0"/>
              <a:t>a 64</a:t>
            </a:r>
            <a:r>
              <a:rPr lang="en-GB" sz="1200" b="0" dirty="0"/>
              <a:t>% increase in calls YoY during the </a:t>
            </a:r>
            <a:r>
              <a:rPr lang="en-GB" sz="1200" b="0" dirty="0" smtClean="0"/>
              <a:t>campaign period. The OOH activity also initiated </a:t>
            </a:r>
            <a:r>
              <a:rPr lang="en-GB" sz="1200" b="0" dirty="0"/>
              <a:t>an increase in visits from UK consumers to the website on the days the LCD and XTP sites on the Underground were live. Online activity increased on every </a:t>
            </a:r>
            <a:r>
              <a:rPr lang="en-GB" sz="1200" b="0" dirty="0" smtClean="0"/>
              <a:t>day </a:t>
            </a:r>
            <a:r>
              <a:rPr lang="en-GB" sz="1200" b="0" dirty="0"/>
              <a:t>the digital OOH campaign was </a:t>
            </a:r>
            <a:r>
              <a:rPr lang="en-GB" sz="1200" b="0" dirty="0" smtClean="0"/>
              <a:t>live, </a:t>
            </a:r>
            <a:r>
              <a:rPr lang="en-GB" sz="1200" b="0" dirty="0"/>
              <a:t>generating uplifts ranging from 22% to 40%. On average the digital OOH activity increased online traffic to the Canadian Affair website by 28%.</a:t>
            </a:r>
            <a:endParaRPr lang="en-GB" sz="1200" b="0" dirty="0" smtClean="0"/>
          </a:p>
          <a:p>
            <a:endParaRPr lang="en-GB" sz="1200" b="0" dirty="0"/>
          </a:p>
          <a:p>
            <a:endParaRPr lang="en-GB" sz="1200" b="0" dirty="0" smtClean="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230" b="10698"/>
          <a:stretch/>
        </p:blipFill>
        <p:spPr bwMode="auto">
          <a:xfrm>
            <a:off x="463552" y="1114425"/>
            <a:ext cx="11302999" cy="270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34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p>
        </p:txBody>
      </p:sp>
      <p:sp>
        <p:nvSpPr>
          <p:cNvPr id="3" name="Subtitle 2"/>
          <p:cNvSpPr>
            <a:spLocks noGrp="1"/>
          </p:cNvSpPr>
          <p:nvPr>
            <p:ph type="subTitle" idx="1"/>
          </p:nvPr>
        </p:nvSpPr>
        <p:spPr/>
        <p:txBody>
          <a:bodyPr>
            <a:normAutofit/>
          </a:bodyPr>
          <a:lstStyle/>
          <a:p>
            <a:r>
              <a:rPr lang="en-GB" dirty="0"/>
              <a:t>Third Floor </a:t>
            </a:r>
            <a:endParaRPr lang="en-GB" dirty="0" smtClean="0"/>
          </a:p>
          <a:p>
            <a:r>
              <a:rPr lang="en-GB" dirty="0" smtClean="0"/>
              <a:t>43 </a:t>
            </a:r>
            <a:r>
              <a:rPr lang="en-GB" dirty="0"/>
              <a:t>Dorset Street </a:t>
            </a:r>
            <a:endParaRPr lang="en-GB" dirty="0" smtClean="0"/>
          </a:p>
          <a:p>
            <a:r>
              <a:rPr lang="en-GB" dirty="0" smtClean="0"/>
              <a:t>London </a:t>
            </a:r>
            <a:r>
              <a:rPr lang="en-GB" dirty="0"/>
              <a:t>W1U 7NA </a:t>
            </a:r>
          </a:p>
        </p:txBody>
      </p:sp>
      <p:sp>
        <p:nvSpPr>
          <p:cNvPr id="7" name="Text Placeholder 6"/>
          <p:cNvSpPr>
            <a:spLocks noGrp="1"/>
          </p:cNvSpPr>
          <p:nvPr>
            <p:ph type="body" sz="quarter" idx="13"/>
          </p:nvPr>
        </p:nvSpPr>
        <p:spPr/>
        <p:txBody>
          <a:bodyPr/>
          <a:lstStyle/>
          <a:p>
            <a:r>
              <a:rPr lang="en-GB" dirty="0"/>
              <a:t>outsmart.org.uk</a:t>
            </a:r>
          </a:p>
        </p:txBody>
      </p:sp>
    </p:spTree>
    <p:extLst>
      <p:ext uri="{BB962C8B-B14F-4D97-AF65-F5344CB8AC3E}">
        <p14:creationId xmlns:p14="http://schemas.microsoft.com/office/powerpoint/2010/main" val="2954260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TotalTime>
  <Words>203</Words>
  <Application>Microsoft Office PowerPoint</Application>
  <PresentationFormat>Custom</PresentationFormat>
  <Paragraphs>18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Schoolbook</vt:lpstr>
      <vt:lpstr>OutSmart</vt:lpstr>
      <vt:lpstr>PowerPoint Presentation</vt:lpstr>
      <vt:lpstr>Case study: Canadian Affair </vt:lpstr>
      <vt:lpstr>Outsmart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katherine@outsmart.org.uk</cp:lastModifiedBy>
  <cp:revision>71</cp:revision>
  <dcterms:created xsi:type="dcterms:W3CDTF">2015-08-31T12:50:51Z</dcterms:created>
  <dcterms:modified xsi:type="dcterms:W3CDTF">2015-10-30T11:38:57Z</dcterms:modified>
</cp:coreProperties>
</file>