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72" r:id="rId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3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orient="horz" pos="968">
          <p15:clr>
            <a:srgbClr val="A4A3A4"/>
          </p15:clr>
        </p15:guide>
        <p15:guide id="5" pos="3841">
          <p15:clr>
            <a:srgbClr val="A4A3A4"/>
          </p15:clr>
        </p15:guide>
        <p15:guide id="6" pos="276">
          <p15:clr>
            <a:srgbClr val="A4A3A4"/>
          </p15:clr>
        </p15:guide>
        <p15:guide id="7" pos="74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0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636" y="102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81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Date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26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5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69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04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5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315" y="6308726"/>
            <a:ext cx="4905442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27572" y="6308726"/>
            <a:ext cx="469108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pPr algn="ctr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2394" y="6308726"/>
            <a:ext cx="243521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355094"/>
            <a:ext cx="1474788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"/>
            <a:ext cx="12195175" cy="68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3" y="408720"/>
            <a:ext cx="11328400" cy="610455"/>
          </a:xfrm>
        </p:spPr>
        <p:txBody>
          <a:bodyPr/>
          <a:lstStyle/>
          <a:p>
            <a:r>
              <a:rPr lang="en-GB" dirty="0"/>
              <a:t>Case study</a:t>
            </a:r>
            <a:r>
              <a:rPr lang="en-GB" dirty="0" smtClean="0"/>
              <a:t>: </a:t>
            </a:r>
            <a:r>
              <a:rPr lang="en-GB" dirty="0" smtClean="0">
                <a:solidFill>
                  <a:schemeClr val="tx1"/>
                </a:solidFill>
              </a:rPr>
              <a:t>Mont </a:t>
            </a:r>
            <a:r>
              <a:rPr lang="en-GB" dirty="0">
                <a:solidFill>
                  <a:schemeClr val="tx1"/>
                </a:solidFill>
              </a:rPr>
              <a:t>Blanc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630" y="3932876"/>
            <a:ext cx="11328399" cy="2239324"/>
          </a:xfrm>
        </p:spPr>
        <p:txBody>
          <a:bodyPr>
            <a:noAutofit/>
          </a:bodyPr>
          <a:lstStyle/>
          <a:p>
            <a:r>
              <a:rPr lang="en-GB" sz="1200" dirty="0"/>
              <a:t>Mont Blanc were looking to promote their Legend brand of fragrance in the face of stiff competition. </a:t>
            </a:r>
            <a:r>
              <a:rPr lang="en-GB" sz="1200" dirty="0" smtClean="0"/>
              <a:t>Out </a:t>
            </a:r>
            <a:r>
              <a:rPr lang="en-GB" sz="1200" dirty="0"/>
              <a:t>of </a:t>
            </a:r>
            <a:r>
              <a:rPr lang="en-GB" sz="1200" dirty="0" smtClean="0"/>
              <a:t>Home, the </a:t>
            </a:r>
            <a:r>
              <a:rPr lang="en-GB" sz="1200" dirty="0" err="1" smtClean="0"/>
              <a:t>solus</a:t>
            </a:r>
            <a:r>
              <a:rPr lang="en-GB" sz="1200" dirty="0" smtClean="0"/>
              <a:t> medium, was chosen to provide the necessary standout and status for the Legend brand.  </a:t>
            </a:r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b="0" dirty="0" smtClean="0"/>
          </a:p>
          <a:p>
            <a:r>
              <a:rPr lang="en-GB" sz="1200" b="0" dirty="0" smtClean="0"/>
              <a:t>A mixture </a:t>
            </a:r>
            <a:r>
              <a:rPr lang="en-GB" sz="1200" b="0" dirty="0"/>
              <a:t>of </a:t>
            </a:r>
            <a:r>
              <a:rPr lang="en-GB" sz="1200" b="0" dirty="0" smtClean="0"/>
              <a:t>high profile, </a:t>
            </a:r>
            <a:r>
              <a:rPr lang="en-GB" sz="1200" b="0" dirty="0"/>
              <a:t>ultra-premium digital screens and </a:t>
            </a:r>
            <a:r>
              <a:rPr lang="en-GB" sz="1200" b="0" dirty="0" smtClean="0"/>
              <a:t>backlights were used to deliver standout and high impact across key London locations. In addition, iconic </a:t>
            </a:r>
            <a:r>
              <a:rPr lang="en-GB" sz="1200" b="0" dirty="0"/>
              <a:t>roadside digital </a:t>
            </a:r>
            <a:r>
              <a:rPr lang="en-GB" sz="1200" b="0" dirty="0" smtClean="0"/>
              <a:t>sites and </a:t>
            </a:r>
            <a:r>
              <a:rPr lang="en-GB" sz="1200" b="0" dirty="0"/>
              <a:t>mall </a:t>
            </a:r>
            <a:r>
              <a:rPr lang="en-GB" sz="1200" b="0" dirty="0" smtClean="0"/>
              <a:t>screens were used to underpin the brands premium status further.</a:t>
            </a:r>
            <a:endParaRPr lang="en-GB" sz="1200" b="0" dirty="0"/>
          </a:p>
          <a:p>
            <a:r>
              <a:rPr lang="en-GB" sz="1200" b="0" dirty="0"/>
              <a:t>High impact sites, superb </a:t>
            </a:r>
            <a:r>
              <a:rPr lang="en-GB" sz="1200" b="0" dirty="0" smtClean="0"/>
              <a:t>locations and </a:t>
            </a:r>
            <a:r>
              <a:rPr lang="en-GB" sz="1200" b="0" dirty="0"/>
              <a:t>the real planning flexibility offered by digital Out of Home combined to deliver one of Mont Blanc Legend’s most successful campaigns to </a:t>
            </a:r>
            <a:r>
              <a:rPr lang="en-GB" sz="1200" b="0" dirty="0" smtClean="0"/>
              <a:t>date.</a:t>
            </a:r>
          </a:p>
          <a:p>
            <a:r>
              <a:rPr lang="en-GB" sz="1200" b="0" dirty="0" smtClean="0"/>
              <a:t>The results </a:t>
            </a:r>
            <a:r>
              <a:rPr lang="en-GB" sz="1200" b="0" dirty="0"/>
              <a:t>were </a:t>
            </a:r>
            <a:r>
              <a:rPr lang="en-GB" sz="1200" b="0" dirty="0" smtClean="0"/>
              <a:t>outstanding. In </a:t>
            </a:r>
            <a:r>
              <a:rPr lang="en-GB" sz="1200" b="0" dirty="0"/>
              <a:t>the first burst of OOH, market share was 35% higher </a:t>
            </a:r>
            <a:r>
              <a:rPr lang="en-GB" sz="1200" b="0" dirty="0" smtClean="0"/>
              <a:t>in London zones which were supported by DOOH, as </a:t>
            </a:r>
            <a:r>
              <a:rPr lang="en-GB" sz="1200" b="0" dirty="0"/>
              <a:t>compared </a:t>
            </a:r>
            <a:r>
              <a:rPr lang="en-GB" sz="1200" b="0" dirty="0" smtClean="0"/>
              <a:t>to the national share.</a:t>
            </a:r>
            <a:r>
              <a:rPr lang="en-GB" sz="1200" b="0" dirty="0"/>
              <a:t> </a:t>
            </a:r>
            <a:r>
              <a:rPr lang="en-GB" sz="1200" b="0" dirty="0" smtClean="0"/>
              <a:t>Mont </a:t>
            </a:r>
            <a:r>
              <a:rPr lang="en-GB" sz="1200" b="0" dirty="0"/>
              <a:t>Blanc </a:t>
            </a:r>
            <a:r>
              <a:rPr lang="en-GB" sz="1200" b="0" dirty="0" smtClean="0"/>
              <a:t>Legend achieved its </a:t>
            </a:r>
            <a:r>
              <a:rPr lang="en-GB" sz="1200" b="0" dirty="0"/>
              <a:t>highest ever </a:t>
            </a:r>
            <a:r>
              <a:rPr lang="en-GB" sz="1200" b="0" dirty="0" smtClean="0"/>
              <a:t>market </a:t>
            </a:r>
            <a:r>
              <a:rPr lang="en-GB" sz="1200" b="0" dirty="0"/>
              <a:t>share during the </a:t>
            </a:r>
            <a:r>
              <a:rPr lang="en-GB" sz="1200" b="0" dirty="0" smtClean="0"/>
              <a:t>month in which the burst of OOH activity took place. In addition, there </a:t>
            </a:r>
            <a:r>
              <a:rPr lang="en-GB" sz="1200" b="0" dirty="0"/>
              <a:t>was a significant increase in </a:t>
            </a:r>
            <a:r>
              <a:rPr lang="en-GB" sz="1200" b="0" dirty="0" err="1" smtClean="0"/>
              <a:t>YoY</a:t>
            </a:r>
            <a:r>
              <a:rPr lang="en-GB" sz="1200" b="0" dirty="0" smtClean="0"/>
              <a:t> sales, 2013 </a:t>
            </a:r>
            <a:r>
              <a:rPr lang="en-GB" sz="1200" b="0" dirty="0"/>
              <a:t>sales were 64% higher than the </a:t>
            </a:r>
            <a:r>
              <a:rPr lang="en-GB" sz="1200" b="0" dirty="0" smtClean="0"/>
              <a:t>previous year. There was a </a:t>
            </a:r>
            <a:r>
              <a:rPr lang="en-GB" sz="1200" b="0" dirty="0"/>
              <a:t>103% increase in </a:t>
            </a:r>
            <a:r>
              <a:rPr lang="en-GB" sz="1200" b="0" dirty="0" smtClean="0"/>
              <a:t>sales </a:t>
            </a:r>
            <a:r>
              <a:rPr lang="en-GB" sz="1200" b="0" dirty="0"/>
              <a:t>from January </a:t>
            </a:r>
            <a:r>
              <a:rPr lang="en-GB" sz="1200" b="0" dirty="0" smtClean="0"/>
              <a:t>– June </a:t>
            </a:r>
            <a:r>
              <a:rPr lang="en-GB" sz="1200" b="0" dirty="0"/>
              <a:t>2013 versus January </a:t>
            </a:r>
            <a:r>
              <a:rPr lang="en-GB" sz="1200" b="0" dirty="0" smtClean="0"/>
              <a:t>– June </a:t>
            </a:r>
            <a:r>
              <a:rPr lang="en-GB" sz="1200" b="0" dirty="0"/>
              <a:t>2012</a:t>
            </a:r>
            <a:r>
              <a:rPr lang="en-GB" sz="1200" b="0" dirty="0" smtClean="0"/>
              <a:t>.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2" r="15169"/>
          <a:stretch/>
        </p:blipFill>
        <p:spPr bwMode="auto">
          <a:xfrm>
            <a:off x="4114800" y="1120149"/>
            <a:ext cx="3962399" cy="269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2" t="166" r="27363" b="11002"/>
          <a:stretch/>
        </p:blipFill>
        <p:spPr bwMode="auto">
          <a:xfrm>
            <a:off x="428629" y="1120149"/>
            <a:ext cx="3543295" cy="26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6" r="20131"/>
          <a:stretch/>
        </p:blipFill>
        <p:spPr bwMode="auto">
          <a:xfrm>
            <a:off x="8232779" y="1120148"/>
            <a:ext cx="3454396" cy="26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3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Outsmart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Third Floor </a:t>
            </a:r>
            <a:endParaRPr lang="en-GB" dirty="0" smtClean="0"/>
          </a:p>
          <a:p>
            <a:r>
              <a:rPr lang="en-GB" dirty="0" smtClean="0"/>
              <a:t>43 </a:t>
            </a:r>
            <a:r>
              <a:rPr lang="en-GB" dirty="0"/>
              <a:t>Dorset Street </a:t>
            </a:r>
            <a:endParaRPr lang="en-GB" dirty="0" smtClean="0"/>
          </a:p>
          <a:p>
            <a:r>
              <a:rPr lang="en-GB" dirty="0" smtClean="0"/>
              <a:t>London </a:t>
            </a:r>
            <a:r>
              <a:rPr lang="en-GB" dirty="0"/>
              <a:t>W1U 7NA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outsmart.org.uk</a:t>
            </a:r>
          </a:p>
        </p:txBody>
      </p:sp>
    </p:spTree>
    <p:extLst>
      <p:ext uri="{BB962C8B-B14F-4D97-AF65-F5344CB8AC3E}">
        <p14:creationId xmlns:p14="http://schemas.microsoft.com/office/powerpoint/2010/main" val="29542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</TotalTime>
  <Words>229</Words>
  <Application>Microsoft Office PowerPoint</Application>
  <PresentationFormat>Custom</PresentationFormat>
  <Paragraphs>14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Schoolbook</vt:lpstr>
      <vt:lpstr>OutSmart</vt:lpstr>
      <vt:lpstr>PowerPoint Presentation</vt:lpstr>
      <vt:lpstr>Case study: Mont Blanc </vt:lpstr>
      <vt:lpstr>Outsmart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katherine@outsmart.org.uk</cp:lastModifiedBy>
  <cp:revision>94</cp:revision>
  <dcterms:created xsi:type="dcterms:W3CDTF">2015-08-31T12:50:51Z</dcterms:created>
  <dcterms:modified xsi:type="dcterms:W3CDTF">2015-10-30T11:40:56Z</dcterms:modified>
</cp:coreProperties>
</file>