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Oreo</a:t>
            </a:r>
            <a:endParaRPr lang="en-GB" dirty="0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38151" y="4295067"/>
            <a:ext cx="11328399" cy="1963229"/>
          </a:xfrm>
        </p:spPr>
        <p:txBody>
          <a:bodyPr>
            <a:noAutofit/>
          </a:bodyPr>
          <a:lstStyle/>
          <a:p>
            <a:r>
              <a:rPr lang="en-GB" sz="1300" dirty="0"/>
              <a:t>As the UK collectively looked into the sky to witness the partial solar eclipse, </a:t>
            </a:r>
            <a:r>
              <a:rPr lang="en-GB" sz="1300" dirty="0" err="1"/>
              <a:t>Mondelēz</a:t>
            </a:r>
            <a:r>
              <a:rPr lang="en-GB" sz="1300" dirty="0"/>
              <a:t> </a:t>
            </a:r>
            <a:r>
              <a:rPr lang="en-GB" sz="1300" dirty="0" smtClean="0"/>
              <a:t>International’s playfully </a:t>
            </a:r>
            <a:r>
              <a:rPr lang="en-GB" sz="1300" dirty="0"/>
              <a:t>created its own total eclipse across a number of different media </a:t>
            </a:r>
            <a:r>
              <a:rPr lang="en-GB" sz="1300" dirty="0" smtClean="0"/>
              <a:t>outlets for one of its </a:t>
            </a:r>
            <a:r>
              <a:rPr lang="en-GB" sz="1300" dirty="0"/>
              <a:t>most well-known biscuit </a:t>
            </a:r>
            <a:r>
              <a:rPr lang="en-GB" sz="1300" dirty="0" smtClean="0"/>
              <a:t>brands, Oreo.</a:t>
            </a:r>
            <a:endParaRPr lang="en-GB" sz="1300" dirty="0"/>
          </a:p>
          <a:p>
            <a:endParaRPr lang="en-GB" sz="1300" dirty="0" smtClean="0"/>
          </a:p>
          <a:p>
            <a:r>
              <a:rPr lang="en-GB" sz="1300" b="0" dirty="0" smtClean="0"/>
              <a:t>The innovative and tactical </a:t>
            </a:r>
            <a:r>
              <a:rPr lang="en-GB" sz="1300" b="0" dirty="0"/>
              <a:t>digital </a:t>
            </a:r>
            <a:r>
              <a:rPr lang="en-GB" sz="1300" b="0" dirty="0" smtClean="0"/>
              <a:t>Out of Home campaign, which went live in </a:t>
            </a:r>
            <a:r>
              <a:rPr lang="en-GB" sz="1300" b="0" dirty="0"/>
              <a:t>London and </a:t>
            </a:r>
            <a:r>
              <a:rPr lang="en-GB" sz="1300" b="0" dirty="0" smtClean="0"/>
              <a:t>Edinburgh, </a:t>
            </a:r>
            <a:r>
              <a:rPr lang="en-GB" sz="1300" b="0" dirty="0"/>
              <a:t>used data from the Royal Astronomical Society and TimeAndDate.com to track the movement </a:t>
            </a:r>
            <a:r>
              <a:rPr lang="en-GB" sz="1300" b="0" dirty="0" smtClean="0"/>
              <a:t>of the Sun in </a:t>
            </a:r>
            <a:r>
              <a:rPr lang="en-GB" sz="1300" b="0" dirty="0"/>
              <a:t>the </a:t>
            </a:r>
            <a:r>
              <a:rPr lang="en-GB" sz="1300" b="0" dirty="0" smtClean="0"/>
              <a:t>sky. The eclipse was then replicated in real-time using an Oreo biscuit across </a:t>
            </a:r>
            <a:r>
              <a:rPr lang="en-GB" sz="1300" b="0" dirty="0"/>
              <a:t>a range of digital OOH </a:t>
            </a:r>
            <a:r>
              <a:rPr lang="en-GB" sz="1300" b="0" dirty="0" smtClean="0"/>
              <a:t>formats. </a:t>
            </a:r>
          </a:p>
          <a:p>
            <a:r>
              <a:rPr lang="en-GB" sz="1300" b="0" dirty="0" smtClean="0"/>
              <a:t>#</a:t>
            </a:r>
            <a:r>
              <a:rPr lang="en-GB" sz="1300" b="0" dirty="0" err="1"/>
              <a:t>OreoEclipse</a:t>
            </a:r>
            <a:r>
              <a:rPr lang="en-GB" sz="1300" b="0" dirty="0"/>
              <a:t> received more than </a:t>
            </a:r>
            <a:r>
              <a:rPr lang="en-GB" sz="1300" b="0" dirty="0" smtClean="0"/>
              <a:t>6,000 </a:t>
            </a:r>
            <a:r>
              <a:rPr lang="en-GB" sz="1300" b="0" dirty="0"/>
              <a:t>tweets from approximately 40 different countries and the Oreo Eclipse video was seen by more than </a:t>
            </a:r>
            <a:r>
              <a:rPr lang="en-GB" sz="1300" b="0" dirty="0" smtClean="0"/>
              <a:t>20 million </a:t>
            </a:r>
            <a:r>
              <a:rPr lang="en-GB" sz="1300" b="0" dirty="0"/>
              <a:t>Brits. YoY sales following the Oreo Eclipse campaign rose by </a:t>
            </a:r>
            <a:r>
              <a:rPr lang="en-GB" sz="1300" b="0" dirty="0" smtClean="0"/>
              <a:t>59</a:t>
            </a:r>
            <a:r>
              <a:rPr lang="en-GB" sz="1300" b="0" dirty="0"/>
              <a:t>%, making </a:t>
            </a:r>
            <a:r>
              <a:rPr lang="en-GB" sz="1300" b="0" dirty="0" smtClean="0"/>
              <a:t>the month of March 2015, </a:t>
            </a:r>
            <a:r>
              <a:rPr lang="en-GB" sz="1300" b="0" dirty="0"/>
              <a:t>Oreo’s highest ever UK sales month.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"/>
          <a:stretch/>
        </p:blipFill>
        <p:spPr>
          <a:xfrm>
            <a:off x="300933" y="1536700"/>
            <a:ext cx="3794158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20300" b="3511"/>
          <a:stretch/>
        </p:blipFill>
        <p:spPr>
          <a:xfrm>
            <a:off x="4213932" y="1536698"/>
            <a:ext cx="3650455" cy="25200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"/>
          <a:stretch/>
        </p:blipFill>
        <p:spPr bwMode="auto">
          <a:xfrm>
            <a:off x="7997340" y="1536698"/>
            <a:ext cx="3650456" cy="2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163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Oreo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katherine@outsmart.org.uk</cp:lastModifiedBy>
  <cp:revision>57</cp:revision>
  <dcterms:created xsi:type="dcterms:W3CDTF">2015-08-31T12:50:51Z</dcterms:created>
  <dcterms:modified xsi:type="dcterms:W3CDTF">2015-10-30T11:41:32Z</dcterms:modified>
</cp:coreProperties>
</file>