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6720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Pride in London 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375089" y="4074346"/>
            <a:ext cx="11328399" cy="2009933"/>
          </a:xfrm>
        </p:spPr>
        <p:txBody>
          <a:bodyPr>
            <a:noAutofit/>
          </a:bodyPr>
          <a:lstStyle/>
          <a:p>
            <a:r>
              <a:rPr lang="en-GB" sz="1200" dirty="0" smtClean="0"/>
              <a:t>Pride </a:t>
            </a:r>
            <a:r>
              <a:rPr lang="en-GB" sz="1200" dirty="0"/>
              <a:t>in London </a:t>
            </a:r>
            <a:r>
              <a:rPr lang="en-GB" sz="1200" dirty="0" smtClean="0"/>
              <a:t>drew </a:t>
            </a:r>
            <a:r>
              <a:rPr lang="en-GB" sz="1200" dirty="0"/>
              <a:t>on user generated content for a multi-stage marketing campaign to spread this year’s ‘#</a:t>
            </a:r>
            <a:r>
              <a:rPr lang="en-GB" sz="1200" dirty="0" err="1"/>
              <a:t>FreedomTo</a:t>
            </a:r>
            <a:r>
              <a:rPr lang="en-GB" sz="1200" dirty="0"/>
              <a:t>’ Pride theme. The campaign, which is the first ever for the event, saw members of the public being used in the promotional activity in the run-up to the parade.</a:t>
            </a:r>
          </a:p>
          <a:p>
            <a:endParaRPr lang="en-GB" sz="1200" dirty="0"/>
          </a:p>
          <a:p>
            <a:endParaRPr lang="en-GB" sz="1200" b="0" dirty="0" smtClean="0"/>
          </a:p>
          <a:p>
            <a:endParaRPr lang="en-GB" sz="1200" b="0" dirty="0"/>
          </a:p>
          <a:p>
            <a:r>
              <a:rPr lang="en-GB" sz="1200" b="0" dirty="0" smtClean="0"/>
              <a:t>In order to engage with the public, the campaign incorporated </a:t>
            </a:r>
            <a:r>
              <a:rPr lang="en-GB" sz="1200" b="0" dirty="0"/>
              <a:t>a call to action </a:t>
            </a:r>
            <a:r>
              <a:rPr lang="en-GB" sz="1200" b="0" dirty="0" smtClean="0"/>
              <a:t>which encouraged people to </a:t>
            </a:r>
            <a:r>
              <a:rPr lang="en-GB" sz="1200" b="0" dirty="0"/>
              <a:t>submit their own personal #</a:t>
            </a:r>
            <a:r>
              <a:rPr lang="en-GB" sz="1200" b="0" dirty="0" err="1"/>
              <a:t>FreedomTo</a:t>
            </a:r>
            <a:r>
              <a:rPr lang="en-GB" sz="1200" b="0" dirty="0"/>
              <a:t> messages via social media. The </a:t>
            </a:r>
            <a:r>
              <a:rPr lang="en-GB" sz="1200" b="0" dirty="0" smtClean="0"/>
              <a:t>most engaging </a:t>
            </a:r>
            <a:r>
              <a:rPr lang="en-GB" sz="1200" b="0" dirty="0"/>
              <a:t>entries were </a:t>
            </a:r>
            <a:r>
              <a:rPr lang="en-GB" sz="1200" b="0" dirty="0" smtClean="0"/>
              <a:t>then shared </a:t>
            </a:r>
            <a:r>
              <a:rPr lang="en-GB" sz="1200" b="0" dirty="0"/>
              <a:t>on </a:t>
            </a:r>
            <a:r>
              <a:rPr lang="en-GB" sz="1200" b="0" dirty="0" smtClean="0"/>
              <a:t>Digital OOH inventory across </a:t>
            </a:r>
            <a:r>
              <a:rPr lang="en-GB" sz="1200" b="0" dirty="0"/>
              <a:t>London. DOOH </a:t>
            </a:r>
            <a:r>
              <a:rPr lang="en-GB" sz="1200" b="0" dirty="0" smtClean="0"/>
              <a:t>was also used to display live video content from the various events taking place across the capital. #</a:t>
            </a:r>
            <a:r>
              <a:rPr lang="en-GB" sz="1200" b="0" dirty="0" err="1" smtClean="0"/>
              <a:t>FreedomTo</a:t>
            </a:r>
            <a:r>
              <a:rPr lang="en-GB" sz="1200" b="0" dirty="0" smtClean="0"/>
              <a:t> was amplified by Bus </a:t>
            </a:r>
            <a:r>
              <a:rPr lang="en-GB" sz="1200" b="0" dirty="0" err="1" smtClean="0"/>
              <a:t>Supersides</a:t>
            </a:r>
            <a:r>
              <a:rPr lang="en-GB" sz="1200" b="0" dirty="0" smtClean="0"/>
              <a:t>, </a:t>
            </a:r>
            <a:r>
              <a:rPr lang="en-GB" sz="1200" b="0" dirty="0"/>
              <a:t>Underground station gateways, Digital Escalator Panels and Cross-Track Projections screens. </a:t>
            </a:r>
          </a:p>
          <a:p>
            <a:r>
              <a:rPr lang="en-GB" sz="1200" b="0" dirty="0" smtClean="0"/>
              <a:t>The campaign not only captured </a:t>
            </a:r>
            <a:r>
              <a:rPr lang="en-GB" sz="1200" b="0" dirty="0"/>
              <a:t>people’s imagination but it gave them a platform </a:t>
            </a:r>
            <a:r>
              <a:rPr lang="en-GB" sz="1200" b="0" dirty="0" smtClean="0"/>
              <a:t>upon </a:t>
            </a:r>
            <a:r>
              <a:rPr lang="en-GB" sz="1200" b="0" dirty="0"/>
              <a:t>which they had the freedom to say what they liked and communicate a very powerful </a:t>
            </a:r>
            <a:r>
              <a:rPr lang="en-GB" sz="1200" b="0" dirty="0" smtClean="0"/>
              <a:t>message.</a:t>
            </a:r>
          </a:p>
          <a:p>
            <a:r>
              <a:rPr lang="en-GB" sz="1200" b="0" dirty="0" smtClean="0"/>
              <a:t>The campaign far </a:t>
            </a:r>
            <a:r>
              <a:rPr lang="en-GB" sz="1200" b="0" dirty="0"/>
              <a:t>exceeded </a:t>
            </a:r>
            <a:r>
              <a:rPr lang="en-GB" sz="1200" b="0" dirty="0" smtClean="0"/>
              <a:t>expectations, generating </a:t>
            </a:r>
            <a:r>
              <a:rPr lang="en-GB" sz="1200" b="0" dirty="0"/>
              <a:t>PR Value worth £3.9 million, reaching 1.2 million </a:t>
            </a:r>
            <a:r>
              <a:rPr lang="en-GB" sz="1200" b="0" dirty="0" smtClean="0"/>
              <a:t>people on </a:t>
            </a:r>
            <a:r>
              <a:rPr lang="en-GB" sz="1200" b="0" dirty="0"/>
              <a:t>Facebook (+765% YOY) and </a:t>
            </a:r>
            <a:r>
              <a:rPr lang="en-GB" sz="1200" b="0" dirty="0" smtClean="0"/>
              <a:t>creating </a:t>
            </a:r>
            <a:r>
              <a:rPr lang="en-GB" sz="1200" b="0" dirty="0"/>
              <a:t>63 million Twitter Impressions (+440% YOY).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7448"/>
          <a:stretch/>
        </p:blipFill>
        <p:spPr>
          <a:xfrm>
            <a:off x="4271127" y="1435300"/>
            <a:ext cx="3721081" cy="2497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8157"/>
          <a:stretch/>
        </p:blipFill>
        <p:spPr>
          <a:xfrm>
            <a:off x="8176846" y="1435300"/>
            <a:ext cx="3578274" cy="2497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37225"/>
          <a:stretch/>
        </p:blipFill>
        <p:spPr>
          <a:xfrm>
            <a:off x="375089" y="1435300"/>
            <a:ext cx="3718662" cy="24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220</Words>
  <Application>Microsoft Office PowerPoint</Application>
  <PresentationFormat>Custom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Pride in London 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88</cp:revision>
  <dcterms:created xsi:type="dcterms:W3CDTF">2015-08-31T12:50:51Z</dcterms:created>
  <dcterms:modified xsi:type="dcterms:W3CDTF">2015-12-18T09:45:44Z</dcterms:modified>
</cp:coreProperties>
</file>