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18/12/2015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4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	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4" r:id="rId3"/>
    <p:sldLayoutId id="214748365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38151" y="408720"/>
            <a:ext cx="11328400" cy="610455"/>
          </a:xfrm>
        </p:spPr>
        <p:txBody>
          <a:bodyPr/>
          <a:lstStyle/>
          <a:p>
            <a:r>
              <a:rPr lang="en-GB" dirty="0" smtClean="0"/>
              <a:t>Case study: </a:t>
            </a:r>
            <a:r>
              <a:rPr lang="en-GB" dirty="0" smtClean="0">
                <a:solidFill>
                  <a:schemeClr val="tx1"/>
                </a:solidFill>
              </a:rPr>
              <a:t>Samsung Galaxy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Content Placeholder 5"/>
          <p:cNvSpPr>
            <a:spLocks noGrp="1"/>
          </p:cNvSpPr>
          <p:nvPr>
            <p:ph idx="1"/>
          </p:nvPr>
        </p:nvSpPr>
        <p:spPr>
          <a:xfrm>
            <a:off x="438153" y="4141487"/>
            <a:ext cx="11328399" cy="2074592"/>
          </a:xfrm>
        </p:spPr>
        <p:txBody>
          <a:bodyPr>
            <a:noAutofit/>
          </a:bodyPr>
          <a:lstStyle/>
          <a:p>
            <a:r>
              <a:rPr lang="en-GB" sz="1150" dirty="0" smtClean="0"/>
              <a:t>With competition in the hand-held device market at an all time high, Samsung needed to stand out from the crowd with the launch </a:t>
            </a:r>
            <a:r>
              <a:rPr lang="en-GB" sz="1150" dirty="0"/>
              <a:t>their latest and most technologically robust </a:t>
            </a:r>
            <a:r>
              <a:rPr lang="en-GB" sz="1150" dirty="0" smtClean="0"/>
              <a:t>smartphone </a:t>
            </a:r>
            <a:r>
              <a:rPr lang="en-GB" sz="1150" dirty="0"/>
              <a:t>- the Galaxy S4. </a:t>
            </a:r>
          </a:p>
          <a:p>
            <a:r>
              <a:rPr lang="en-GB" sz="1150" b="0" dirty="0" smtClean="0"/>
              <a:t>A multi-format Out of Home campaign was </a:t>
            </a:r>
            <a:r>
              <a:rPr lang="en-GB" sz="1150" b="0" dirty="0"/>
              <a:t>devised to build pre-launch awareness, generate desire and evoke </a:t>
            </a:r>
            <a:r>
              <a:rPr lang="en-GB" sz="1150" b="0" dirty="0" smtClean="0"/>
              <a:t>action. </a:t>
            </a:r>
            <a:r>
              <a:rPr lang="en-GB" sz="1150" b="0" dirty="0"/>
              <a:t>Activity commenced one week prior to the </a:t>
            </a:r>
            <a:r>
              <a:rPr lang="en-GB" sz="1150" b="0" dirty="0" smtClean="0"/>
              <a:t>launch, </a:t>
            </a:r>
            <a:r>
              <a:rPr lang="en-GB" sz="1150" b="0" dirty="0"/>
              <a:t>with </a:t>
            </a:r>
            <a:r>
              <a:rPr lang="en-GB" sz="1150" b="0" dirty="0" smtClean="0"/>
              <a:t>a “countdown </a:t>
            </a:r>
            <a:r>
              <a:rPr lang="en-GB" sz="1150" b="0" dirty="0"/>
              <a:t>to launch” creative used on all sites. </a:t>
            </a:r>
            <a:endParaRPr lang="en-GB" sz="1150" b="0" dirty="0" smtClean="0"/>
          </a:p>
          <a:p>
            <a:endParaRPr lang="en-GB" sz="1150" b="0" dirty="0" smtClean="0"/>
          </a:p>
          <a:p>
            <a:r>
              <a:rPr lang="en-GB" sz="1150" b="0" dirty="0" smtClean="0"/>
              <a:t>The flexibility of the </a:t>
            </a:r>
            <a:r>
              <a:rPr lang="en-GB" sz="1150" b="0" dirty="0"/>
              <a:t>Digital OOH </a:t>
            </a:r>
            <a:r>
              <a:rPr lang="en-GB" sz="1150" b="0" dirty="0" smtClean="0"/>
              <a:t>sites allowed for </a:t>
            </a:r>
            <a:r>
              <a:rPr lang="en-GB" sz="1150" b="0" dirty="0"/>
              <a:t>a daily </a:t>
            </a:r>
            <a:r>
              <a:rPr lang="en-GB" sz="1150" b="0" dirty="0" smtClean="0"/>
              <a:t>countdown to run. This tactical element of the campaign allowed Samsung to </a:t>
            </a:r>
            <a:r>
              <a:rPr lang="en-GB" sz="1150" b="0" dirty="0"/>
              <a:t>heighten anticipation around the </a:t>
            </a:r>
            <a:r>
              <a:rPr lang="en-GB" sz="1150" b="0" dirty="0" smtClean="0"/>
              <a:t>GS4. Iconic </a:t>
            </a:r>
            <a:r>
              <a:rPr lang="en-GB" sz="1150" b="0" dirty="0"/>
              <a:t>roadside, underground and rail sites were </a:t>
            </a:r>
            <a:r>
              <a:rPr lang="en-GB" sz="1150" b="0" dirty="0" smtClean="0"/>
              <a:t>specifically selected </a:t>
            </a:r>
            <a:r>
              <a:rPr lang="en-GB" sz="1150" b="0" dirty="0"/>
              <a:t>in London and key regional cities </a:t>
            </a:r>
            <a:r>
              <a:rPr lang="en-GB" sz="1150" b="0" dirty="0" smtClean="0"/>
              <a:t>based </a:t>
            </a:r>
            <a:r>
              <a:rPr lang="en-GB" sz="1150" b="0" dirty="0"/>
              <a:t>on a combination of metrics including quality, audience profile and </a:t>
            </a:r>
            <a:r>
              <a:rPr lang="en-GB" sz="1150" b="0" dirty="0" smtClean="0"/>
              <a:t>retail-focus. These were </a:t>
            </a:r>
            <a:r>
              <a:rPr lang="en-GB" sz="1150" b="0" dirty="0"/>
              <a:t>supported by building wraps, a host of digital formats and backlit </a:t>
            </a:r>
            <a:r>
              <a:rPr lang="en-GB" sz="1150" b="0" dirty="0" smtClean="0"/>
              <a:t>billboards. Retail </a:t>
            </a:r>
            <a:r>
              <a:rPr lang="en-GB" sz="1150" b="0" dirty="0"/>
              <a:t>support was provided by 6 Sheets and premium large format billboards in shopping malls throughout the UK.</a:t>
            </a:r>
          </a:p>
          <a:p>
            <a:endParaRPr lang="en-GB" sz="1150" b="0" dirty="0" smtClean="0"/>
          </a:p>
          <a:p>
            <a:r>
              <a:rPr lang="en-GB" sz="1150" b="0" dirty="0" smtClean="0"/>
              <a:t>This all encompassing OOH </a:t>
            </a:r>
            <a:r>
              <a:rPr lang="en-GB" sz="1150" b="0" dirty="0"/>
              <a:t>campaign </a:t>
            </a:r>
            <a:r>
              <a:rPr lang="en-GB" sz="1150" b="0" dirty="0" smtClean="0"/>
              <a:t>not only helped </a:t>
            </a:r>
            <a:r>
              <a:rPr lang="en-GB" sz="1150" b="0" dirty="0"/>
              <a:t>the GS4 become the fastest selling Android smartphone of </a:t>
            </a:r>
            <a:r>
              <a:rPr lang="en-GB" sz="1150" b="0" dirty="0" smtClean="0"/>
              <a:t>all-time, but it resulted in the GS4 becoming </a:t>
            </a:r>
            <a:r>
              <a:rPr lang="en-GB" sz="1150" b="0" dirty="0"/>
              <a:t>the fastest selling </a:t>
            </a:r>
            <a:r>
              <a:rPr lang="en-GB" sz="1150" b="0" dirty="0" smtClean="0"/>
              <a:t>smartphone </a:t>
            </a:r>
            <a:r>
              <a:rPr lang="en-GB" sz="1150" b="0" dirty="0"/>
              <a:t>in Samsung’s </a:t>
            </a:r>
            <a:r>
              <a:rPr lang="en-GB" sz="1150" b="0" dirty="0" smtClean="0"/>
              <a:t>history. </a:t>
            </a:r>
            <a:r>
              <a:rPr lang="en-GB" sz="1150" b="0" dirty="0"/>
              <a:t>The OOH campaign delivered 61 million target audience impacts. </a:t>
            </a:r>
            <a:r>
              <a:rPr lang="en-GB" sz="1150" b="0" dirty="0" smtClean="0"/>
              <a:t>In </a:t>
            </a:r>
            <a:r>
              <a:rPr lang="en-GB" sz="1150" b="0" dirty="0"/>
              <a:t>the UK, the GS4 launch campaign helped Samsung become the second most positively-viewed </a:t>
            </a:r>
            <a:r>
              <a:rPr lang="en-GB" sz="1150" b="0" dirty="0" smtClean="0"/>
              <a:t>brand. According </a:t>
            </a:r>
            <a:r>
              <a:rPr lang="en-GB" sz="1150" b="0" dirty="0"/>
              <a:t>to </a:t>
            </a:r>
            <a:r>
              <a:rPr lang="en-GB" sz="1150" b="0" dirty="0" err="1"/>
              <a:t>YouGov’s</a:t>
            </a:r>
            <a:r>
              <a:rPr lang="en-GB" sz="1150" b="0" dirty="0"/>
              <a:t> </a:t>
            </a:r>
            <a:r>
              <a:rPr lang="en-GB" sz="1150" b="0" dirty="0" err="1"/>
              <a:t>BrandIndex</a:t>
            </a:r>
            <a:r>
              <a:rPr lang="en-GB" sz="1150" b="0" dirty="0"/>
              <a:t>, Samsung’s Buzz score </a:t>
            </a:r>
            <a:r>
              <a:rPr lang="en-GB" sz="1150" b="0" dirty="0" smtClean="0"/>
              <a:t>also increased </a:t>
            </a:r>
            <a:r>
              <a:rPr lang="en-GB" sz="1150" b="0" dirty="0"/>
              <a:t>five places </a:t>
            </a:r>
            <a:r>
              <a:rPr lang="en-GB" sz="1150" b="0" dirty="0" smtClean="0"/>
              <a:t>year-on-year.</a:t>
            </a:r>
            <a:endParaRPr lang="en-GB" sz="1150" b="0" dirty="0"/>
          </a:p>
        </p:txBody>
      </p:sp>
      <p:pic>
        <p:nvPicPr>
          <p:cNvPr id="3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1997" r="18724" b="740"/>
          <a:stretch/>
        </p:blipFill>
        <p:spPr bwMode="auto">
          <a:xfrm>
            <a:off x="438151" y="942111"/>
            <a:ext cx="3707129" cy="299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 descr="G:\UK\2013\Samsung\Photos\6th May\samsung lights IMAX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14825"/>
          <a:stretch/>
        </p:blipFill>
        <p:spPr bwMode="auto">
          <a:xfrm>
            <a:off x="4327929" y="945287"/>
            <a:ext cx="7438622" cy="2991523"/>
          </a:xfrm>
          <a:prstGeom prst="rect">
            <a:avLst/>
          </a:prstGeom>
          <a:noFill/>
          <a:ln>
            <a:solidFill>
              <a:srgbClr val="B40950"/>
            </a:solidFill>
          </a:ln>
          <a:extLst>
            <a:ext uri="{FAA26D3D-D897-4be2-8F04-BA451C77F1D7}">
              <ma14:placeholderFlag xmlns:lc="http://schemas.openxmlformats.org/drawingml/2006/lockedCanvas" xmlns:w15="http://schemas.microsoft.com/office/word/2012/wordml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utsmart.org.uk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263</Words>
  <Application>Microsoft Office PowerPoint</Application>
  <PresentationFormat>Custom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Samsung Galaxy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 Ashmore</cp:lastModifiedBy>
  <cp:revision>92</cp:revision>
  <dcterms:created xsi:type="dcterms:W3CDTF">2015-08-31T12:50:51Z</dcterms:created>
  <dcterms:modified xsi:type="dcterms:W3CDTF">2015-12-18T09:46:00Z</dcterms:modified>
</cp:coreProperties>
</file>