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sldIdLst>
    <p:sldId id="277" r:id="rId2"/>
    <p:sldId id="278" r:id="rId3"/>
    <p:sldId id="279" r:id="rId4"/>
  </p:sldIdLst>
  <p:sldSz cx="1219517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3">
          <p15:clr>
            <a:srgbClr val="A4A3A4"/>
          </p15:clr>
        </p15:guide>
        <p15:guide id="3" orient="horz" pos="3518">
          <p15:clr>
            <a:srgbClr val="A4A3A4"/>
          </p15:clr>
        </p15:guide>
        <p15:guide id="4" orient="horz" pos="968">
          <p15:clr>
            <a:srgbClr val="A4A3A4"/>
          </p15:clr>
        </p15:guide>
        <p15:guide id="5" pos="3841">
          <p15:clr>
            <a:srgbClr val="A4A3A4"/>
          </p15:clr>
        </p15:guide>
        <p15:guide id="6" pos="276">
          <p15:clr>
            <a:srgbClr val="A4A3A4"/>
          </p15:clr>
        </p15:guide>
        <p15:guide id="7" pos="74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109" d="100"/>
          <a:sy n="109" d="100"/>
        </p:scale>
        <p:origin x="636" y="108"/>
      </p:cViewPr>
      <p:guideLst>
        <p:guide orient="horz" pos="2160"/>
        <p:guide orient="horz" pos="943"/>
        <p:guide orient="horz" pos="3518"/>
        <p:guide orient="horz" pos="968"/>
        <p:guide pos="3841"/>
        <p:guide pos="276"/>
        <p:guide pos="74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7F613-99C4-4702-BB0C-FCBCA975605F}" type="datetimeFigureOut">
              <a:rPr lang="en-GB" smtClean="0"/>
              <a:t>30/10/2015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57262-59D7-40C0-BDE8-4D826AF3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05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57262-59D7-40C0-BDE8-4D826AF373C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844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Study - cov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5175" cy="6858000"/>
          </a:xfrm>
        </p:spPr>
        <p:txBody>
          <a:bodyPr/>
          <a:lstStyle/>
          <a:p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438150" y="6153150"/>
            <a:ext cx="11328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6235259"/>
            <a:ext cx="1476000" cy="19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389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38151" y="4425696"/>
            <a:ext cx="11328399" cy="1159129"/>
          </a:xfrm>
        </p:spPr>
        <p:txBody>
          <a:bodyPr numCol="3" spcCol="360000"/>
          <a:lstStyle>
            <a:lvl1pPr marL="0" indent="0">
              <a:spcBef>
                <a:spcPts val="1500"/>
              </a:spcBef>
              <a:buFont typeface="Arial" panose="020B0604020202020204" pitchFamily="34" charset="0"/>
              <a:buNone/>
              <a:defRPr/>
            </a:lvl1pPr>
            <a:lvl2pPr marL="0" indent="0">
              <a:spcBef>
                <a:spcPts val="1500"/>
              </a:spcBef>
              <a:buFont typeface="Arial" panose="020B0604020202020204" pitchFamily="34" charset="0"/>
              <a:buNone/>
              <a:defRPr/>
            </a:lvl2pPr>
            <a:lvl3pPr marL="180975" indent="-180975">
              <a:defRPr/>
            </a:lvl3pPr>
            <a:lvl4pPr marL="357188" indent="-177800">
              <a:defRPr/>
            </a:lvl4pPr>
            <a:lvl5pPr marL="533400" indent="-17145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38150" y="1536700"/>
            <a:ext cx="3650456" cy="2520000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269955" y="1536700"/>
            <a:ext cx="7496595" cy="2520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773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786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1976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Outsmart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Third Floor </a:t>
            </a:r>
          </a:p>
          <a:p>
            <a:r>
              <a:rPr lang="en-GB" dirty="0" smtClean="0"/>
              <a:t>43 Dorset Street </a:t>
            </a:r>
          </a:p>
          <a:p>
            <a:r>
              <a:rPr lang="en-GB" dirty="0" smtClean="0"/>
              <a:t>London W1U 7NA </a:t>
            </a:r>
          </a:p>
          <a:p>
            <a:endParaRPr lang="en-US" dirty="0" smtClean="0"/>
          </a:p>
          <a:p>
            <a:r>
              <a:rPr lang="en-US" dirty="0" err="1" smtClean="0"/>
              <a:t>outsmart.org.uk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6235259"/>
            <a:ext cx="1476000" cy="19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082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8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Outsmart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Third Floor </a:t>
            </a:r>
          </a:p>
          <a:p>
            <a:r>
              <a:rPr lang="en-GB" dirty="0" smtClean="0"/>
              <a:t>43 Dorset Street </a:t>
            </a:r>
          </a:p>
          <a:p>
            <a:r>
              <a:rPr lang="en-GB" dirty="0" smtClean="0"/>
              <a:t>London W1U 7NA </a:t>
            </a:r>
          </a:p>
          <a:p>
            <a:endParaRPr lang="en-US" dirty="0" smtClean="0"/>
          </a:p>
          <a:p>
            <a:r>
              <a:rPr lang="en-US" dirty="0" err="1" smtClean="0"/>
              <a:t>outsmart.org.uk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6235259"/>
            <a:ext cx="1476000" cy="19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963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9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Outsmart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Third Floor </a:t>
            </a:r>
          </a:p>
          <a:p>
            <a:r>
              <a:rPr lang="en-GB" dirty="0" smtClean="0"/>
              <a:t>43 Dorset Street </a:t>
            </a:r>
          </a:p>
          <a:p>
            <a:r>
              <a:rPr lang="en-GB" dirty="0" smtClean="0"/>
              <a:t>London W1U 7NA </a:t>
            </a:r>
          </a:p>
          <a:p>
            <a:endParaRPr lang="en-US" dirty="0" smtClean="0"/>
          </a:p>
          <a:p>
            <a:r>
              <a:rPr lang="en-US" dirty="0" err="1" smtClean="0"/>
              <a:t>outsmart.org.uk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6235259"/>
            <a:ext cx="1476000" cy="19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9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9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Outsmart	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Third Floor </a:t>
            </a:r>
          </a:p>
          <a:p>
            <a:r>
              <a:rPr lang="en-GB" dirty="0" smtClean="0"/>
              <a:t>43 Dorset Street </a:t>
            </a:r>
          </a:p>
          <a:p>
            <a:r>
              <a:rPr lang="en-GB" dirty="0" smtClean="0"/>
              <a:t>London W1U 7NA </a:t>
            </a:r>
          </a:p>
          <a:p>
            <a:endParaRPr lang="en-US" dirty="0" smtClean="0"/>
          </a:p>
          <a:p>
            <a:r>
              <a:rPr lang="en-US" dirty="0" err="1" smtClean="0"/>
              <a:t>outsmart.org.uk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6235259"/>
            <a:ext cx="1476000" cy="19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257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8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Outsmart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Third Floor </a:t>
            </a:r>
          </a:p>
          <a:p>
            <a:r>
              <a:rPr lang="en-GB" dirty="0" smtClean="0"/>
              <a:t>43 Dorset Street </a:t>
            </a:r>
          </a:p>
          <a:p>
            <a:r>
              <a:rPr lang="en-GB" dirty="0" smtClean="0"/>
              <a:t>London W1U 7NA </a:t>
            </a:r>
          </a:p>
          <a:p>
            <a:endParaRPr lang="en-US" dirty="0" smtClean="0"/>
          </a:p>
          <a:p>
            <a:r>
              <a:rPr lang="en-US" dirty="0" err="1" smtClean="0"/>
              <a:t>outsmart.org.uk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6235259"/>
            <a:ext cx="1476000" cy="19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784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8150" y="408720"/>
            <a:ext cx="11328400" cy="6104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150" y="1495426"/>
            <a:ext cx="11328400" cy="40893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38150" y="6153150"/>
            <a:ext cx="113284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06" y="6332854"/>
            <a:ext cx="1476000" cy="19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95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54" r:id="rId3"/>
    <p:sldLayoutId id="2147483655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buFont typeface="Arial" panose="020B0604020202020204" pitchFamily="34" charset="0"/>
        <a:buNone/>
        <a:defRPr sz="1400" b="1" kern="1200">
          <a:solidFill>
            <a:schemeClr val="accent6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spcBef>
          <a:spcPts val="1200"/>
        </a:spcBef>
        <a:buFont typeface="Arial" panose="020B0604020202020204" pitchFamily="34" charset="0"/>
        <a:buNone/>
        <a:defRPr sz="1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361950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2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542925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2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714375" indent="-180975" algn="l" defTabSz="895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accent6"/>
          </a:solidFill>
          <a:latin typeface="+mn-lt"/>
          <a:ea typeface="+mn-ea"/>
          <a:cs typeface="+mn-cs"/>
        </a:defRPr>
      </a:lvl6pPr>
      <a:lvl7pPr marL="1076325" marR="0" indent="-180975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050" kern="1200">
          <a:solidFill>
            <a:schemeClr val="accent6"/>
          </a:solidFill>
          <a:latin typeface="+mn-lt"/>
          <a:ea typeface="+mn-ea"/>
          <a:cs typeface="+mn-cs"/>
        </a:defRPr>
      </a:lvl7pPr>
      <a:lvl8pPr marL="1257300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000" kern="1200">
          <a:solidFill>
            <a:schemeClr val="accent6"/>
          </a:solidFill>
          <a:latin typeface="+mn-lt"/>
          <a:ea typeface="+mn-ea"/>
          <a:cs typeface="+mn-cs"/>
        </a:defRPr>
      </a:lvl8pPr>
      <a:lvl9pPr marL="1438275" marR="0" indent="-180975" algn="l" defTabSz="89535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900" kern="1200">
          <a:solidFill>
            <a:schemeClr val="accent6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438150" y="6153150"/>
            <a:ext cx="11328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6235259"/>
            <a:ext cx="1476000" cy="1962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3"/>
            <a:ext cx="12195175" cy="685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807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47" y="408720"/>
            <a:ext cx="11328400" cy="610455"/>
          </a:xfrm>
        </p:spPr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Case study: </a:t>
            </a:r>
            <a:r>
              <a:rPr lang="en-GB" dirty="0">
                <a:solidFill>
                  <a:schemeClr val="tx1"/>
                </a:solidFill>
              </a:rPr>
              <a:t>Skittles</a:t>
            </a:r>
            <a:endParaRPr lang="en-GB" dirty="0"/>
          </a:p>
        </p:txBody>
      </p:sp>
      <p:sp>
        <p:nvSpPr>
          <p:cNvPr id="39" name="Content Placeholder 5"/>
          <p:cNvSpPr>
            <a:spLocks noGrp="1"/>
          </p:cNvSpPr>
          <p:nvPr>
            <p:ph idx="1"/>
          </p:nvPr>
        </p:nvSpPr>
        <p:spPr>
          <a:xfrm>
            <a:off x="569342" y="4011283"/>
            <a:ext cx="11076318" cy="2122097"/>
          </a:xfrm>
        </p:spPr>
        <p:txBody>
          <a:bodyPr>
            <a:noAutofit/>
          </a:bodyPr>
          <a:lstStyle/>
          <a:p>
            <a:pPr algn="just"/>
            <a:r>
              <a:rPr lang="en-GB" sz="1100" dirty="0" smtClean="0"/>
              <a:t>Skittles </a:t>
            </a:r>
            <a:r>
              <a:rPr lang="en-GB" sz="1100" dirty="0"/>
              <a:t>wanted to raise awareness of their new mobile game ‘Fruit Ninja’. </a:t>
            </a:r>
            <a:r>
              <a:rPr lang="en-GB" sz="1100" dirty="0" err="1"/>
              <a:t>Unmissable</a:t>
            </a:r>
            <a:r>
              <a:rPr lang="en-GB" sz="1100" dirty="0"/>
              <a:t> 6 sheets were used to target impulse shoppers and encourage interaction </a:t>
            </a:r>
            <a:r>
              <a:rPr lang="en-GB" sz="1100" dirty="0" smtClean="0"/>
              <a:t>with the brand. </a:t>
            </a:r>
            <a:endParaRPr lang="en-GB" sz="1100" dirty="0"/>
          </a:p>
          <a:p>
            <a:pPr algn="just"/>
            <a:endParaRPr lang="en-GB" sz="1100" b="0" dirty="0"/>
          </a:p>
          <a:p>
            <a:pPr algn="just"/>
            <a:endParaRPr lang="en-GB" sz="1100" b="0" dirty="0" smtClean="0"/>
          </a:p>
          <a:p>
            <a:pPr algn="just"/>
            <a:endParaRPr lang="en-GB" sz="1100" b="0" dirty="0" smtClean="0"/>
          </a:p>
          <a:p>
            <a:pPr algn="just"/>
            <a:endParaRPr lang="en-GB" sz="1100" b="0" dirty="0"/>
          </a:p>
          <a:p>
            <a:pPr algn="just"/>
            <a:r>
              <a:rPr lang="en-GB" sz="1100" b="0" dirty="0" smtClean="0"/>
              <a:t>NFC </a:t>
            </a:r>
            <a:r>
              <a:rPr lang="en-GB" sz="1100" b="0" dirty="0"/>
              <a:t>and QR technology was utilised to encourage </a:t>
            </a:r>
            <a:r>
              <a:rPr lang="en-GB" sz="1100" b="0" dirty="0" smtClean="0"/>
              <a:t>consumers to interact with the game.</a:t>
            </a:r>
            <a:r>
              <a:rPr lang="en-GB" sz="1100" b="0" dirty="0"/>
              <a:t> Over </a:t>
            </a:r>
            <a:r>
              <a:rPr lang="en-GB" sz="1100" b="0" dirty="0" smtClean="0"/>
              <a:t>a 2 week period, </a:t>
            </a:r>
            <a:r>
              <a:rPr lang="en-GB" sz="1100" b="0" dirty="0"/>
              <a:t>the poster hit over 18 million </a:t>
            </a:r>
            <a:r>
              <a:rPr lang="en-GB" sz="1100" b="0" dirty="0" smtClean="0"/>
              <a:t>individuals, </a:t>
            </a:r>
            <a:r>
              <a:rPr lang="en-GB" sz="1100" b="0" dirty="0"/>
              <a:t>with 113 million impacts. </a:t>
            </a:r>
            <a:endParaRPr lang="en-GB" sz="1100" b="0" dirty="0" smtClean="0"/>
          </a:p>
          <a:p>
            <a:pPr algn="just"/>
            <a:r>
              <a:rPr lang="en-GB" sz="1100" b="0" dirty="0" smtClean="0"/>
              <a:t>The </a:t>
            </a:r>
            <a:r>
              <a:rPr lang="en-GB" sz="1100" b="0" dirty="0"/>
              <a:t>results were </a:t>
            </a:r>
            <a:r>
              <a:rPr lang="en-GB" sz="1100" b="0" dirty="0" smtClean="0"/>
              <a:t>staggering. </a:t>
            </a:r>
            <a:r>
              <a:rPr lang="en-GB" sz="1100" b="0" dirty="0"/>
              <a:t>89% of respondents thought </a:t>
            </a:r>
            <a:r>
              <a:rPr lang="en-GB" sz="1100" b="0" dirty="0" smtClean="0"/>
              <a:t>the </a:t>
            </a:r>
            <a:r>
              <a:rPr lang="en-GB" sz="1100" b="0" dirty="0"/>
              <a:t>Motorway Service Area was an appropriate place to advertise </a:t>
            </a:r>
            <a:r>
              <a:rPr lang="en-GB" sz="1100" b="0" dirty="0" smtClean="0"/>
              <a:t>Skittles. 73</a:t>
            </a:r>
            <a:r>
              <a:rPr lang="en-GB" sz="1100" b="0" dirty="0"/>
              <a:t>% of respondents recalled the Skittles advertisement when </a:t>
            </a:r>
            <a:r>
              <a:rPr lang="en-GB" sz="1100" b="0" dirty="0" smtClean="0"/>
              <a:t>prompted.</a:t>
            </a:r>
            <a:r>
              <a:rPr lang="en-GB" sz="1100" b="0" dirty="0"/>
              <a:t> </a:t>
            </a:r>
            <a:r>
              <a:rPr lang="en-GB" sz="1100" b="0" dirty="0" smtClean="0"/>
              <a:t>80</a:t>
            </a:r>
            <a:r>
              <a:rPr lang="en-GB" sz="1100" b="0" dirty="0"/>
              <a:t>% of respondents thought the advertising message was relevant and having an NFC code was an exciting </a:t>
            </a:r>
            <a:r>
              <a:rPr lang="en-GB" sz="1100" b="0" dirty="0" smtClean="0"/>
              <a:t>element to the campaign. </a:t>
            </a:r>
          </a:p>
          <a:p>
            <a:pPr algn="just"/>
            <a:r>
              <a:rPr lang="en-GB" sz="1100" b="0" dirty="0" smtClean="0"/>
              <a:t>60% are more likely to try Skittles, after seeing our poster advertising. EPOS data showed a striking increase of 27% in sales of Skittles for the period of the campaign and remained the highest selling UK confectionary product during this time.</a:t>
            </a:r>
            <a:endParaRPr lang="en-GB" sz="1100" b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" t="4598" r="8365" b="8379"/>
          <a:stretch/>
        </p:blipFill>
        <p:spPr bwMode="auto">
          <a:xfrm>
            <a:off x="888521" y="790781"/>
            <a:ext cx="3071004" cy="2978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" t="4485" r="8889" b="8659"/>
          <a:stretch/>
        </p:blipFill>
        <p:spPr bwMode="auto">
          <a:xfrm>
            <a:off x="8126082" y="786511"/>
            <a:ext cx="2820837" cy="29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8" t="5687" r="15182" b="10792"/>
          <a:stretch/>
        </p:blipFill>
        <p:spPr bwMode="auto">
          <a:xfrm>
            <a:off x="4278702" y="790781"/>
            <a:ext cx="3571336" cy="2978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4340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Outsmart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Third Floor </a:t>
            </a:r>
          </a:p>
          <a:p>
            <a:r>
              <a:rPr lang="en-GB" dirty="0"/>
              <a:t>43 Dorset Street </a:t>
            </a:r>
          </a:p>
          <a:p>
            <a:r>
              <a:rPr lang="en-GB" dirty="0"/>
              <a:t>London W1U 7NA </a:t>
            </a:r>
          </a:p>
          <a:p>
            <a:endParaRPr lang="en-US" dirty="0" smtClean="0"/>
          </a:p>
          <a:p>
            <a:r>
              <a:rPr lang="en-US" dirty="0" err="1"/>
              <a:t>o</a:t>
            </a:r>
            <a:r>
              <a:rPr lang="en-US" dirty="0" err="1" smtClean="0"/>
              <a:t>utsmart.org.uk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664313"/>
      </p:ext>
    </p:extLst>
  </p:cSld>
  <p:clrMapOvr>
    <a:masterClrMapping/>
  </p:clrMapOvr>
</p:sld>
</file>

<file path=ppt/theme/theme1.xml><?xml version="1.0" encoding="utf-8"?>
<a:theme xmlns:a="http://schemas.openxmlformats.org/drawingml/2006/main" name="OutSmart">
  <a:themeElements>
    <a:clrScheme name="OutSmart">
      <a:dk1>
        <a:srgbClr val="7A7D81"/>
      </a:dk1>
      <a:lt1>
        <a:sysClr val="window" lastClr="FFFFFF"/>
      </a:lt1>
      <a:dk2>
        <a:srgbClr val="A2B2C8"/>
      </a:dk2>
      <a:lt2>
        <a:srgbClr val="F6F5EE"/>
      </a:lt2>
      <a:accent1>
        <a:srgbClr val="8B2CB1"/>
      </a:accent1>
      <a:accent2>
        <a:srgbClr val="FF7E0E"/>
      </a:accent2>
      <a:accent3>
        <a:srgbClr val="99C900"/>
      </a:accent3>
      <a:accent4>
        <a:srgbClr val="00C6B7"/>
      </a:accent4>
      <a:accent5>
        <a:srgbClr val="E31C79"/>
      </a:accent5>
      <a:accent6>
        <a:srgbClr val="7A7D81"/>
      </a:accent6>
      <a:hlink>
        <a:srgbClr val="E31C79"/>
      </a:hlink>
      <a:folHlink>
        <a:srgbClr val="1D1D1B"/>
      </a:folHlink>
    </a:clrScheme>
    <a:fontScheme name="Outsmart">
      <a:majorFont>
        <a:latin typeface="Arial"/>
        <a:ea typeface=""/>
        <a:cs typeface=""/>
      </a:majorFont>
      <a:minorFont>
        <a:latin typeface="Century School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400" dirty="0" err="1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181</Words>
  <Application>Microsoft Office PowerPoint</Application>
  <PresentationFormat>Custom</PresentationFormat>
  <Paragraphs>16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Century Schoolbook</vt:lpstr>
      <vt:lpstr>OutSmart</vt:lpstr>
      <vt:lpstr>PowerPoint Presentation</vt:lpstr>
      <vt:lpstr>Case study: Skittles</vt:lpstr>
      <vt:lpstr>Outsmart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Batt</dc:creator>
  <cp:lastModifiedBy>katherine@outsmart.org.uk</cp:lastModifiedBy>
  <cp:revision>61</cp:revision>
  <dcterms:created xsi:type="dcterms:W3CDTF">2015-08-31T12:50:51Z</dcterms:created>
  <dcterms:modified xsi:type="dcterms:W3CDTF">2015-10-30T11:43:24Z</dcterms:modified>
</cp:coreProperties>
</file>