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18/12/2015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4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26720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TSB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Content Placeholder 5"/>
          <p:cNvSpPr>
            <a:spLocks noGrp="1"/>
          </p:cNvSpPr>
          <p:nvPr>
            <p:ph idx="1"/>
          </p:nvPr>
        </p:nvSpPr>
        <p:spPr>
          <a:xfrm>
            <a:off x="375089" y="4053421"/>
            <a:ext cx="11447456" cy="2282723"/>
          </a:xfrm>
        </p:spPr>
        <p:txBody>
          <a:bodyPr>
            <a:noAutofit/>
          </a:bodyPr>
          <a:lstStyle/>
          <a:p>
            <a:r>
              <a:rPr lang="en-GB" sz="1200" dirty="0"/>
              <a:t>After an 18-year absence from the high street, TSB, with a 200-year-old bank heritage, needed reawakening. TSB </a:t>
            </a:r>
            <a:r>
              <a:rPr lang="en-GB" sz="1200" dirty="0" smtClean="0"/>
              <a:t>wanted to get </a:t>
            </a:r>
            <a:r>
              <a:rPr lang="en-GB" sz="1200" dirty="0"/>
              <a:t>local and Out of Home was </a:t>
            </a:r>
            <a:r>
              <a:rPr lang="en-GB" sz="1200" dirty="0" smtClean="0"/>
              <a:t>the perfect </a:t>
            </a:r>
            <a:r>
              <a:rPr lang="en-GB" sz="1200" dirty="0"/>
              <a:t>medium to </a:t>
            </a:r>
            <a:r>
              <a:rPr lang="en-GB" sz="1200" dirty="0" smtClean="0"/>
              <a:t>help them do just that.  </a:t>
            </a:r>
            <a:endParaRPr lang="en-GB" sz="1200" dirty="0"/>
          </a:p>
          <a:p>
            <a:endParaRPr lang="en-GB" sz="1200" b="0" dirty="0" smtClean="0"/>
          </a:p>
          <a:p>
            <a:endParaRPr lang="en-GB" sz="1200" b="0" dirty="0"/>
          </a:p>
          <a:p>
            <a:endParaRPr lang="en-GB" sz="1200" b="0" dirty="0" smtClean="0"/>
          </a:p>
          <a:p>
            <a:endParaRPr lang="en-GB" sz="1200" b="0" dirty="0"/>
          </a:p>
          <a:p>
            <a:r>
              <a:rPr lang="en-GB" sz="1200" b="0" dirty="0" smtClean="0"/>
              <a:t>The campaign objective to </a:t>
            </a:r>
            <a:r>
              <a:rPr lang="en-GB" sz="1200" b="0" dirty="0"/>
              <a:t>speak to the whole nation in a personal and relevant </a:t>
            </a:r>
            <a:r>
              <a:rPr lang="en-GB" sz="1200" b="0" dirty="0" smtClean="0"/>
              <a:t>manner. The </a:t>
            </a:r>
            <a:r>
              <a:rPr lang="en-GB" sz="1200" b="0" dirty="0"/>
              <a:t>strategy was to combine stand-out premium OOH formats, local proximity sites and bespoke creative at an unprecedented level in traditional OOH media. </a:t>
            </a:r>
            <a:r>
              <a:rPr lang="en-GB" sz="1200" b="0" dirty="0" smtClean="0"/>
              <a:t>To </a:t>
            </a:r>
            <a:r>
              <a:rPr lang="en-GB" sz="1200" b="0" dirty="0"/>
              <a:t>introduce TSB with scale and stature to existing customers and the people of Britain, </a:t>
            </a:r>
            <a:r>
              <a:rPr lang="en-GB" sz="1200" b="0" dirty="0" smtClean="0"/>
              <a:t>sites </a:t>
            </a:r>
            <a:r>
              <a:rPr lang="en-GB" sz="1200" b="0" dirty="0"/>
              <a:t>that would be able to communicate the launch of TSB as a significant, well-established entity and build brand </a:t>
            </a:r>
            <a:r>
              <a:rPr lang="en-GB" sz="1200" b="0" dirty="0" smtClean="0"/>
              <a:t>awareness were used. </a:t>
            </a:r>
          </a:p>
          <a:p>
            <a:endParaRPr lang="en-GB" sz="1200" b="0" dirty="0"/>
          </a:p>
          <a:p>
            <a:r>
              <a:rPr lang="en-GB" sz="1200" b="0" dirty="0" smtClean="0"/>
              <a:t>Over </a:t>
            </a:r>
            <a:r>
              <a:rPr lang="en-GB" sz="1200" b="0" dirty="0"/>
              <a:t>443 creative variations, across a wide range of Out of Home </a:t>
            </a:r>
            <a:r>
              <a:rPr lang="en-GB" sz="1200" b="0" dirty="0" smtClean="0"/>
              <a:t>formats, were used, all of which carried </a:t>
            </a:r>
            <a:r>
              <a:rPr lang="en-GB" sz="1200" b="0" dirty="0"/>
              <a:t>a </a:t>
            </a:r>
            <a:r>
              <a:rPr lang="en-GB" sz="1200" b="0" dirty="0" smtClean="0"/>
              <a:t>localised message. </a:t>
            </a:r>
          </a:p>
          <a:p>
            <a:r>
              <a:rPr lang="en-GB" sz="1200" b="0" dirty="0" smtClean="0"/>
              <a:t>The </a:t>
            </a:r>
            <a:r>
              <a:rPr lang="en-GB" sz="1200" b="0" dirty="0"/>
              <a:t>campaign delivered an estimated 75% cover with a frequency of 20% over the launch </a:t>
            </a:r>
            <a:r>
              <a:rPr lang="en-GB" sz="1200" b="0" dirty="0" smtClean="0"/>
              <a:t>period. Social </a:t>
            </a:r>
            <a:r>
              <a:rPr lang="en-GB" sz="1200" b="0" dirty="0"/>
              <a:t>media </a:t>
            </a:r>
            <a:r>
              <a:rPr lang="en-GB" sz="1200" b="0" dirty="0" smtClean="0"/>
              <a:t>allowed TSB to gauge the </a:t>
            </a:r>
            <a:r>
              <a:rPr lang="en-GB" sz="1200" b="0" dirty="0"/>
              <a:t>opinion of the public and </a:t>
            </a:r>
            <a:r>
              <a:rPr lang="en-GB" sz="1200" b="0" dirty="0" smtClean="0"/>
              <a:t>their reaction </a:t>
            </a:r>
            <a:r>
              <a:rPr lang="en-GB" sz="1200" b="0" dirty="0"/>
              <a:t>to the </a:t>
            </a:r>
            <a:r>
              <a:rPr lang="en-GB" sz="1200" b="0" dirty="0" smtClean="0"/>
              <a:t>localised </a:t>
            </a:r>
            <a:r>
              <a:rPr lang="en-GB" sz="1200" b="0" dirty="0"/>
              <a:t>of the </a:t>
            </a:r>
            <a:r>
              <a:rPr lang="en-GB" sz="1200" b="0" dirty="0" smtClean="0"/>
              <a:t>OOH creative. </a:t>
            </a:r>
            <a:r>
              <a:rPr lang="en-GB" sz="1200" b="0" dirty="0"/>
              <a:t>Twitter sentiment measured users’ positivity of TSB at 43% after week 1 of the </a:t>
            </a:r>
            <a:r>
              <a:rPr lang="en-GB" sz="1200" b="0" dirty="0" smtClean="0"/>
              <a:t>campaign, a 6.6</a:t>
            </a:r>
            <a:r>
              <a:rPr lang="en-GB" sz="1200" b="0" dirty="0"/>
              <a:t>% increase on the previous average</a:t>
            </a:r>
            <a:r>
              <a:rPr lang="en-GB" sz="1200" b="0" dirty="0" smtClean="0"/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"/>
                    </a14:imgEffect>
                    <a14:imgEffect>
                      <a14:brightnessContrast bright="20000" contras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434" y="1438316"/>
            <a:ext cx="3639584" cy="24978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558" y="1413138"/>
            <a:ext cx="3778477" cy="2523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4288" y="1413138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230</Words>
  <Application>Microsoft Office PowerPoint</Application>
  <PresentationFormat>Custom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TSB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 Ashmore</cp:lastModifiedBy>
  <cp:revision>89</cp:revision>
  <dcterms:created xsi:type="dcterms:W3CDTF">2015-08-31T12:50:51Z</dcterms:created>
  <dcterms:modified xsi:type="dcterms:W3CDTF">2015-12-18T09:46:20Z</dcterms:modified>
</cp:coreProperties>
</file>