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77" r:id="rId2"/>
    <p:sldId id="278" r:id="rId3"/>
    <p:sldId id="279" r:id="rId4"/>
  </p:sldIdLst>
  <p:sldSz cx="121951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3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orient="horz" pos="968">
          <p15:clr>
            <a:srgbClr val="A4A3A4"/>
          </p15:clr>
        </p15:guide>
        <p15:guide id="5" pos="3841">
          <p15:clr>
            <a:srgbClr val="A4A3A4"/>
          </p15:clr>
        </p15:guide>
        <p15:guide id="6" pos="276">
          <p15:clr>
            <a:srgbClr val="A4A3A4"/>
          </p15:clr>
        </p15:guide>
        <p15:guide id="7" pos="74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9" d="100"/>
          <a:sy n="109" d="100"/>
        </p:scale>
        <p:origin x="636" y="108"/>
      </p:cViewPr>
      <p:guideLst>
        <p:guide orient="horz" pos="2160"/>
        <p:guide orient="horz" pos="943"/>
        <p:guide orient="horz" pos="3518"/>
        <p:guide orient="horz" pos="968"/>
        <p:guide pos="3841"/>
        <p:guide pos="276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7F613-99C4-4702-BB0C-FCBCA975605F}" type="datetimeFigureOut">
              <a:rPr lang="en-GB" smtClean="0"/>
              <a:t>18/12/2015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62-59D7-40C0-BDE8-4D826AF3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57262-59D7-40C0-BDE8-4D826AF373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348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- cov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5175" cy="6858000"/>
          </a:xfrm>
        </p:spPr>
        <p:txBody>
          <a:bodyPr/>
          <a:lstStyle/>
          <a:p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8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8151" y="4425696"/>
            <a:ext cx="11328399" cy="1159129"/>
          </a:xfrm>
        </p:spPr>
        <p:txBody>
          <a:bodyPr numCol="3" spcCol="360000"/>
          <a:lstStyle>
            <a:lvl1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defRPr/>
            </a:lvl3pPr>
            <a:lvl4pPr marL="357188" indent="-177800">
              <a:defRPr/>
            </a:lvl4pPr>
            <a:lvl5pPr marL="533400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38150" y="1536700"/>
            <a:ext cx="3650456" cy="2520000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269955" y="1536700"/>
            <a:ext cx="7496595" cy="2520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773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86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97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6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	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5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84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408720"/>
            <a:ext cx="11328400" cy="610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495426"/>
            <a:ext cx="11328400" cy="4089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6" y="6332854"/>
            <a:ext cx="1476000" cy="19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54" r:id="rId3"/>
    <p:sldLayoutId id="214748365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b="1" kern="1200">
          <a:solidFill>
            <a:schemeClr val="accent6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542925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714375" indent="-180975" algn="l" defTabSz="89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accent6"/>
          </a:solidFill>
          <a:latin typeface="+mn-lt"/>
          <a:ea typeface="+mn-ea"/>
          <a:cs typeface="+mn-cs"/>
        </a:defRPr>
      </a:lvl6pPr>
      <a:lvl7pPr marL="1076325" marR="0" indent="-1809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50" kern="1200">
          <a:solidFill>
            <a:schemeClr val="accent6"/>
          </a:solidFill>
          <a:latin typeface="+mn-lt"/>
          <a:ea typeface="+mn-ea"/>
          <a:cs typeface="+mn-cs"/>
        </a:defRPr>
      </a:lvl7pPr>
      <a:lvl8pPr marL="1257300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00" kern="1200">
          <a:solidFill>
            <a:schemeClr val="accent6"/>
          </a:solidFill>
          <a:latin typeface="+mn-lt"/>
          <a:ea typeface="+mn-ea"/>
          <a:cs typeface="+mn-cs"/>
        </a:defRPr>
      </a:lvl8pPr>
      <a:lvl9pPr marL="1438275" marR="0" indent="-180975" algn="l" defTabSz="89535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900" kern="1200">
          <a:solidFill>
            <a:schemeClr val="accent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0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38150" y="408720"/>
            <a:ext cx="11328400" cy="610455"/>
          </a:xfrm>
        </p:spPr>
        <p:txBody>
          <a:bodyPr/>
          <a:lstStyle/>
          <a:p>
            <a:r>
              <a:rPr lang="en-GB" dirty="0"/>
              <a:t>Case study: </a:t>
            </a:r>
            <a:r>
              <a:rPr lang="en-GB" dirty="0">
                <a:solidFill>
                  <a:schemeClr val="tx1"/>
                </a:solidFill>
              </a:rPr>
              <a:t>Virgin Media</a:t>
            </a:r>
            <a:endParaRPr lang="en-GB" dirty="0"/>
          </a:p>
        </p:txBody>
      </p:sp>
      <p:sp>
        <p:nvSpPr>
          <p:cNvPr id="29" name="Content Placeholder 5"/>
          <p:cNvSpPr>
            <a:spLocks noGrp="1"/>
          </p:cNvSpPr>
          <p:nvPr>
            <p:ph idx="1"/>
          </p:nvPr>
        </p:nvSpPr>
        <p:spPr>
          <a:xfrm>
            <a:off x="438150" y="4153838"/>
            <a:ext cx="11328399" cy="2009569"/>
          </a:xfrm>
        </p:spPr>
        <p:txBody>
          <a:bodyPr>
            <a:noAutofit/>
          </a:bodyPr>
          <a:lstStyle/>
          <a:p>
            <a:r>
              <a:rPr lang="en-GB" sz="1200" dirty="0"/>
              <a:t>With more than 13m UK households now paying subscriptions to access a greater choice of TV and online content, the competition has never been fiercer. </a:t>
            </a:r>
            <a:r>
              <a:rPr lang="en-GB" sz="1200" dirty="0" smtClean="0"/>
              <a:t>Virgin Media </a:t>
            </a:r>
            <a:r>
              <a:rPr lang="en-GB" sz="1200" dirty="0"/>
              <a:t>wanted to build awareness for their new "Big Kahuna" bundle of communications services</a:t>
            </a:r>
            <a:r>
              <a:rPr lang="en-GB" sz="1200" dirty="0" smtClean="0"/>
              <a:t>.</a:t>
            </a:r>
          </a:p>
          <a:p>
            <a:endParaRPr lang="en-GB" sz="1200" dirty="0"/>
          </a:p>
          <a:p>
            <a:endParaRPr lang="en-GB" sz="1200" b="0" dirty="0" smtClean="0"/>
          </a:p>
          <a:p>
            <a:r>
              <a:rPr lang="en-GB" sz="1200" b="0" dirty="0" smtClean="0"/>
              <a:t>The objective was to utilise the wide </a:t>
            </a:r>
            <a:r>
              <a:rPr lang="en-GB" sz="1200" b="0" dirty="0"/>
              <a:t>reaching and impactful </a:t>
            </a:r>
            <a:r>
              <a:rPr lang="en-GB" sz="1200" b="0" dirty="0" smtClean="0"/>
              <a:t>nature of Out of Home to </a:t>
            </a:r>
            <a:r>
              <a:rPr lang="en-GB" sz="1200" b="0" dirty="0"/>
              <a:t>first establish awareness of the Big Kahuna brand amongst UK </a:t>
            </a:r>
            <a:r>
              <a:rPr lang="en-GB" sz="1200" b="0" dirty="0" smtClean="0"/>
              <a:t>households. Messaging was then used to </a:t>
            </a:r>
            <a:r>
              <a:rPr lang="en-GB" sz="1200" b="0" dirty="0"/>
              <a:t>demonstrate the relevance of its key benefits </a:t>
            </a:r>
            <a:r>
              <a:rPr lang="en-GB" sz="1200" b="0" dirty="0" smtClean="0"/>
              <a:t>to </a:t>
            </a:r>
            <a:r>
              <a:rPr lang="en-GB" sz="1200" b="0" dirty="0"/>
              <a:t>different segments of the market in a highly personal and relevant way</a:t>
            </a:r>
            <a:r>
              <a:rPr lang="en-GB" sz="1200" b="0" dirty="0" smtClean="0"/>
              <a:t>. </a:t>
            </a:r>
            <a:r>
              <a:rPr lang="en-GB" sz="1200" b="0" dirty="0"/>
              <a:t>48 sheet and 96 sheet billboards </a:t>
            </a:r>
            <a:r>
              <a:rPr lang="en-GB" sz="1200" b="0" dirty="0" smtClean="0"/>
              <a:t>were supported </a:t>
            </a:r>
            <a:r>
              <a:rPr lang="en-GB" sz="1200" b="0" dirty="0"/>
              <a:t>by premium sites and iconic digital </a:t>
            </a:r>
            <a:r>
              <a:rPr lang="en-GB" sz="1200" b="0" dirty="0" smtClean="0"/>
              <a:t>screens. </a:t>
            </a:r>
          </a:p>
          <a:p>
            <a:r>
              <a:rPr lang="en-GB" sz="1200" b="0" dirty="0" smtClean="0"/>
              <a:t>Bespoke OOH </a:t>
            </a:r>
            <a:r>
              <a:rPr lang="en-GB" sz="1200" b="0" dirty="0"/>
              <a:t>formats such as building wraps </a:t>
            </a:r>
            <a:r>
              <a:rPr lang="en-GB" sz="1200" b="0" dirty="0" smtClean="0"/>
              <a:t>were also used to achieve cut-through and </a:t>
            </a:r>
            <a:r>
              <a:rPr lang="en-GB" sz="1200" b="0" dirty="0"/>
              <a:t>announce the arrival of something </a:t>
            </a:r>
            <a:r>
              <a:rPr lang="en-GB" sz="1200" b="0" dirty="0" smtClean="0"/>
              <a:t>new in a </a:t>
            </a:r>
            <a:r>
              <a:rPr lang="en-GB" sz="1200" b="0" smtClean="0"/>
              <a:t>unique &amp; striking way.</a:t>
            </a:r>
            <a:endParaRPr lang="en-GB" sz="1200" b="0" dirty="0"/>
          </a:p>
          <a:p>
            <a:r>
              <a:rPr lang="en-GB" sz="1200" b="0" dirty="0" smtClean="0"/>
              <a:t>Out </a:t>
            </a:r>
            <a:r>
              <a:rPr lang="en-GB" sz="1200" b="0" dirty="0"/>
              <a:t>of Home was the lead </a:t>
            </a:r>
            <a:r>
              <a:rPr lang="en-GB" sz="1200" b="0" dirty="0" smtClean="0"/>
              <a:t>channel used </a:t>
            </a:r>
            <a:r>
              <a:rPr lang="en-GB" sz="1200" b="0" dirty="0"/>
              <a:t>to establish </a:t>
            </a:r>
            <a:r>
              <a:rPr lang="en-GB" sz="1200" b="0" dirty="0" smtClean="0"/>
              <a:t>brand awareness with </a:t>
            </a:r>
            <a:r>
              <a:rPr lang="en-GB" sz="1200" b="0" dirty="0"/>
              <a:t>80% of people </a:t>
            </a:r>
            <a:r>
              <a:rPr lang="en-GB" sz="1200" b="0" dirty="0" smtClean="0"/>
              <a:t>claiming they had </a:t>
            </a:r>
            <a:r>
              <a:rPr lang="en-GB" sz="1200" b="0" dirty="0"/>
              <a:t>a positive first </a:t>
            </a:r>
            <a:r>
              <a:rPr lang="en-GB" sz="1200" b="0" dirty="0" smtClean="0"/>
              <a:t>impression. </a:t>
            </a:r>
            <a:r>
              <a:rPr lang="en-GB" sz="1200" b="0" dirty="0"/>
              <a:t>The campaign gained a high recall </a:t>
            </a:r>
            <a:r>
              <a:rPr lang="en-GB" sz="1200" b="0" dirty="0" smtClean="0"/>
              <a:t>of </a:t>
            </a:r>
            <a:r>
              <a:rPr lang="en-GB" sz="1200" b="0" dirty="0"/>
              <a:t>41% </a:t>
            </a:r>
            <a:r>
              <a:rPr lang="en-GB" sz="1200" b="0" dirty="0" smtClean="0"/>
              <a:t>in </a:t>
            </a:r>
            <a:r>
              <a:rPr lang="en-GB" sz="1200" b="0" dirty="0"/>
              <a:t>White </a:t>
            </a:r>
            <a:r>
              <a:rPr lang="en-GB" sz="1200" b="0" dirty="0" smtClean="0"/>
              <a:t>City and a </a:t>
            </a:r>
            <a:r>
              <a:rPr lang="en-GB" sz="1200" b="0" dirty="0"/>
              <a:t>third of those asked </a:t>
            </a:r>
            <a:r>
              <a:rPr lang="en-GB" sz="1200" b="0" dirty="0" smtClean="0"/>
              <a:t>stated that </a:t>
            </a:r>
            <a:r>
              <a:rPr lang="en-GB" sz="1200" b="0" dirty="0"/>
              <a:t>it improved their perception of Virgin </a:t>
            </a:r>
            <a:r>
              <a:rPr lang="en-GB" sz="1200" b="0" dirty="0" smtClean="0"/>
              <a:t>Media. </a:t>
            </a:r>
            <a:endParaRPr lang="en-GB" sz="1200" b="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899" y="1456293"/>
            <a:ext cx="3632199" cy="250390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r="10638"/>
          <a:stretch/>
        </p:blipFill>
        <p:spPr>
          <a:xfrm>
            <a:off x="438150" y="1456292"/>
            <a:ext cx="3680191" cy="250391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r="8630"/>
          <a:stretch/>
        </p:blipFill>
        <p:spPr>
          <a:xfrm>
            <a:off x="8115655" y="1456293"/>
            <a:ext cx="3670185" cy="250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40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Outsmart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Third Floor </a:t>
            </a:r>
          </a:p>
          <a:p>
            <a:r>
              <a:rPr lang="en-GB" dirty="0"/>
              <a:t>43 Dorset Street </a:t>
            </a:r>
          </a:p>
          <a:p>
            <a:r>
              <a:rPr lang="en-GB" dirty="0"/>
              <a:t>London W1U 7NA </a:t>
            </a:r>
          </a:p>
          <a:p>
            <a:endParaRPr lang="en-US" dirty="0" smtClean="0"/>
          </a:p>
          <a:p>
            <a:r>
              <a:rPr lang="en-US" dirty="0" err="1"/>
              <a:t>o</a:t>
            </a:r>
            <a:r>
              <a:rPr lang="en-US" dirty="0" err="1" smtClean="0"/>
              <a:t>utsmart.org.uk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64313"/>
      </p:ext>
    </p:extLst>
  </p:cSld>
  <p:clrMapOvr>
    <a:masterClrMapping/>
  </p:clrMapOvr>
</p:sld>
</file>

<file path=ppt/theme/theme1.xml><?xml version="1.0" encoding="utf-8"?>
<a:theme xmlns:a="http://schemas.openxmlformats.org/drawingml/2006/main" name="OutSmart">
  <a:themeElements>
    <a:clrScheme name="OutSmart">
      <a:dk1>
        <a:srgbClr val="7A7D81"/>
      </a:dk1>
      <a:lt1>
        <a:sysClr val="window" lastClr="FFFFFF"/>
      </a:lt1>
      <a:dk2>
        <a:srgbClr val="A2B2C8"/>
      </a:dk2>
      <a:lt2>
        <a:srgbClr val="F6F5EE"/>
      </a:lt2>
      <a:accent1>
        <a:srgbClr val="8B2CB1"/>
      </a:accent1>
      <a:accent2>
        <a:srgbClr val="FF7E0E"/>
      </a:accent2>
      <a:accent3>
        <a:srgbClr val="99C900"/>
      </a:accent3>
      <a:accent4>
        <a:srgbClr val="00C6B7"/>
      </a:accent4>
      <a:accent5>
        <a:srgbClr val="E31C79"/>
      </a:accent5>
      <a:accent6>
        <a:srgbClr val="7A7D81"/>
      </a:accent6>
      <a:hlink>
        <a:srgbClr val="E31C79"/>
      </a:hlink>
      <a:folHlink>
        <a:srgbClr val="1D1D1B"/>
      </a:folHlink>
    </a:clrScheme>
    <a:fontScheme name="Outsmart">
      <a:majorFont>
        <a:latin typeface="Arial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211</Words>
  <Application>Microsoft Office PowerPoint</Application>
  <PresentationFormat>Custom</PresentationFormat>
  <Paragraphs>14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Schoolbook</vt:lpstr>
      <vt:lpstr>OutSmart</vt:lpstr>
      <vt:lpstr>PowerPoint Presentation</vt:lpstr>
      <vt:lpstr>Case study: Virgin Media</vt:lpstr>
      <vt:lpstr>Outsmart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Batt</dc:creator>
  <cp:lastModifiedBy>Katherine Ashmore</cp:lastModifiedBy>
  <cp:revision>90</cp:revision>
  <dcterms:created xsi:type="dcterms:W3CDTF">2015-08-31T12:50:51Z</dcterms:created>
  <dcterms:modified xsi:type="dcterms:W3CDTF">2015-12-18T09:46:39Z</dcterms:modified>
</cp:coreProperties>
</file>