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
  </p:notesMasterIdLst>
  <p:sldIdLst>
    <p:sldId id="277" r:id="rId2"/>
    <p:sldId id="278" r:id="rId3"/>
    <p:sldId id="279" r:id="rId4"/>
  </p:sldIdLst>
  <p:sldSz cx="12195175" cy="6858000"/>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3">
          <p15:clr>
            <a:srgbClr val="A4A3A4"/>
          </p15:clr>
        </p15:guide>
        <p15:guide id="3" orient="horz" pos="3518">
          <p15:clr>
            <a:srgbClr val="A4A3A4"/>
          </p15:clr>
        </p15:guide>
        <p15:guide id="4" orient="horz" pos="968">
          <p15:clr>
            <a:srgbClr val="A4A3A4"/>
          </p15:clr>
        </p15:guide>
        <p15:guide id="5" pos="3841">
          <p15:clr>
            <a:srgbClr val="A4A3A4"/>
          </p15:clr>
        </p15:guide>
        <p15:guide id="6" pos="276">
          <p15:clr>
            <a:srgbClr val="A4A3A4"/>
          </p15:clr>
        </p15:guide>
        <p15:guide id="7" pos="7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90" d="100"/>
          <a:sy n="90" d="100"/>
        </p:scale>
        <p:origin x="174" y="96"/>
      </p:cViewPr>
      <p:guideLst>
        <p:guide orient="horz" pos="2160"/>
        <p:guide orient="horz" pos="943"/>
        <p:guide orient="horz" pos="3518"/>
        <p:guide orient="horz" pos="968"/>
        <p:guide pos="3841"/>
        <p:guide pos="276"/>
        <p:guide pos="741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0D7F613-99C4-4702-BB0C-FCBCA975605F}" type="datetimeFigureOut">
              <a:rPr lang="en-GB" smtClean="0"/>
              <a:t>01/04/2016</a:t>
            </a:fld>
            <a:endParaRPr lang="en-GB"/>
          </a:p>
        </p:txBody>
      </p:sp>
      <p:sp>
        <p:nvSpPr>
          <p:cNvPr id="4" name="Slide Image Placeholder 3"/>
          <p:cNvSpPr>
            <a:spLocks noGrp="1" noRot="1" noChangeAspect="1"/>
          </p:cNvSpPr>
          <p:nvPr>
            <p:ph type="sldImg" idx="2"/>
          </p:nvPr>
        </p:nvSpPr>
        <p:spPr>
          <a:xfrm>
            <a:off x="77788" y="739775"/>
            <a:ext cx="6580187"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9957262-59D7-40C0-BDE8-4D826AF373C1}" type="slidenum">
              <a:rPr lang="en-GB" smtClean="0"/>
              <a:t>‹#›</a:t>
            </a:fld>
            <a:endParaRPr lang="en-GB"/>
          </a:p>
        </p:txBody>
      </p:sp>
    </p:spTree>
    <p:extLst>
      <p:ext uri="{BB962C8B-B14F-4D97-AF65-F5344CB8AC3E}">
        <p14:creationId xmlns:p14="http://schemas.microsoft.com/office/powerpoint/2010/main" val="36550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9957262-59D7-40C0-BDE8-4D826AF373C1}" type="slidenum">
              <a:rPr lang="en-GB" smtClean="0"/>
              <a:t>2</a:t>
            </a:fld>
            <a:endParaRPr lang="en-GB"/>
          </a:p>
        </p:txBody>
      </p:sp>
    </p:spTree>
    <p:extLst>
      <p:ext uri="{BB962C8B-B14F-4D97-AF65-F5344CB8AC3E}">
        <p14:creationId xmlns:p14="http://schemas.microsoft.com/office/powerpoint/2010/main" val="2443348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ase Study - cover">
    <p:bg>
      <p:bgPr>
        <a:solidFill>
          <a:schemeClr val="accent4"/>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7"/>
          </p:nvPr>
        </p:nvSpPr>
        <p:spPr>
          <a:xfrm>
            <a:off x="0" y="0"/>
            <a:ext cx="12195175" cy="6858000"/>
          </a:xfrm>
        </p:spPr>
        <p:txBody>
          <a:bodyPr/>
          <a:lstStyle/>
          <a:p>
            <a:endParaRPr lang="en-GB"/>
          </a:p>
        </p:txBody>
      </p:sp>
      <p:cxnSp>
        <p:nvCxnSpPr>
          <p:cNvPr id="19" name="Straight Connector 18"/>
          <p:cNvCxnSpPr/>
          <p:nvPr userDrawn="1"/>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59938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8" name="Content Placeholder 2"/>
          <p:cNvSpPr>
            <a:spLocks noGrp="1"/>
          </p:cNvSpPr>
          <p:nvPr>
            <p:ph idx="1"/>
          </p:nvPr>
        </p:nvSpPr>
        <p:spPr>
          <a:xfrm>
            <a:off x="438151" y="4425696"/>
            <a:ext cx="11328399" cy="1159129"/>
          </a:xfrm>
        </p:spPr>
        <p:txBody>
          <a:bodyPr numCol="3" spcCol="360000"/>
          <a:lstStyle>
            <a:lvl1pPr marL="0" indent="0">
              <a:spcBef>
                <a:spcPts val="1500"/>
              </a:spcBef>
              <a:buFont typeface="Arial" panose="020B0604020202020204" pitchFamily="34" charset="0"/>
              <a:buNone/>
              <a:defRPr/>
            </a:lvl1pPr>
            <a:lvl2pPr marL="0" indent="0">
              <a:spcBef>
                <a:spcPts val="1500"/>
              </a:spcBef>
              <a:buFont typeface="Arial" panose="020B0604020202020204" pitchFamily="34" charset="0"/>
              <a:buNone/>
              <a:defRPr/>
            </a:lvl2pPr>
            <a:lvl3pPr marL="180975" indent="-180975">
              <a:defRPr/>
            </a:lvl3pPr>
            <a:lvl4pPr marL="357188" indent="-177800">
              <a:defRPr/>
            </a:lvl4pPr>
            <a:lvl5pPr marL="53340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12"/>
          <p:cNvSpPr>
            <a:spLocks noGrp="1"/>
          </p:cNvSpPr>
          <p:nvPr>
            <p:ph type="pic" sz="quarter" idx="13"/>
          </p:nvPr>
        </p:nvSpPr>
        <p:spPr>
          <a:xfrm>
            <a:off x="438150" y="1536700"/>
            <a:ext cx="3650456" cy="2520000"/>
          </a:xfrm>
        </p:spPr>
        <p:txBody>
          <a:bodyPr/>
          <a:lstStyle/>
          <a:p>
            <a:endParaRPr lang="en-GB"/>
          </a:p>
        </p:txBody>
      </p:sp>
      <p:sp>
        <p:nvSpPr>
          <p:cNvPr id="14" name="Picture Placeholder 12"/>
          <p:cNvSpPr>
            <a:spLocks noGrp="1"/>
          </p:cNvSpPr>
          <p:nvPr>
            <p:ph type="pic" sz="quarter" idx="14"/>
          </p:nvPr>
        </p:nvSpPr>
        <p:spPr>
          <a:xfrm>
            <a:off x="4269955" y="1536700"/>
            <a:ext cx="7496595" cy="2520000"/>
          </a:xfrm>
        </p:spPr>
        <p:txBody>
          <a:bodyPr/>
          <a:lstStyle/>
          <a:p>
            <a:endParaRPr lang="en-GB"/>
          </a:p>
        </p:txBody>
      </p:sp>
    </p:spTree>
    <p:extLst>
      <p:ext uri="{BB962C8B-B14F-4D97-AF65-F5344CB8AC3E}">
        <p14:creationId xmlns:p14="http://schemas.microsoft.com/office/powerpoint/2010/main" val="878773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1378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97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2"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3"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1901082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nal Slide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676963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nal Slide 3">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9239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nal Slide 4">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9"/>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	</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91425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Final Slide 5">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820"/>
            <a:ext cx="12190540" cy="6857178"/>
          </a:xfrm>
          <a:prstGeom prst="rect">
            <a:avLst/>
          </a:prstGeom>
        </p:spPr>
      </p:pic>
      <p:sp>
        <p:nvSpPr>
          <p:cNvPr id="19" name="Title 1"/>
          <p:cNvSpPr>
            <a:spLocks noGrp="1"/>
          </p:cNvSpPr>
          <p:nvPr>
            <p:ph type="ctrTitle" hasCustomPrompt="1"/>
          </p:nvPr>
        </p:nvSpPr>
        <p:spPr>
          <a:xfrm>
            <a:off x="430690" y="463552"/>
            <a:ext cx="5666898" cy="1298574"/>
          </a:xfrm>
        </p:spPr>
        <p:txBody>
          <a:bodyPr anchor="b" anchorCtr="0">
            <a:normAutofit/>
          </a:bodyPr>
          <a:lstStyle>
            <a:lvl1pPr>
              <a:lnSpc>
                <a:spcPct val="90000"/>
              </a:lnSpc>
              <a:defRPr sz="1800">
                <a:solidFill>
                  <a:schemeClr val="bg1"/>
                </a:solidFill>
              </a:defRPr>
            </a:lvl1pPr>
          </a:lstStyle>
          <a:p>
            <a:r>
              <a:rPr lang="en-US" dirty="0"/>
              <a:t>Outsmart</a:t>
            </a:r>
            <a:endParaRPr lang="en-GB" dirty="0"/>
          </a:p>
        </p:txBody>
      </p:sp>
      <p:sp>
        <p:nvSpPr>
          <p:cNvPr id="20" name="Subtitle 2"/>
          <p:cNvSpPr>
            <a:spLocks noGrp="1"/>
          </p:cNvSpPr>
          <p:nvPr>
            <p:ph type="subTitle" idx="1" hasCustomPrompt="1"/>
          </p:nvPr>
        </p:nvSpPr>
        <p:spPr>
          <a:xfrm>
            <a:off x="430690" y="1828801"/>
            <a:ext cx="5667628" cy="1152524"/>
          </a:xfrm>
        </p:spPr>
        <p:txBody>
          <a:bodyPr>
            <a:normAutofit/>
          </a:bodyPr>
          <a:lstStyle>
            <a:lvl1pPr marL="0" indent="0" algn="l">
              <a:lnSpc>
                <a:spcPct val="90000"/>
              </a:lnSpc>
              <a:spcBef>
                <a:spcPts val="600"/>
              </a:spcBef>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spTree>
    <p:extLst>
      <p:ext uri="{BB962C8B-B14F-4D97-AF65-F5344CB8AC3E}">
        <p14:creationId xmlns:p14="http://schemas.microsoft.com/office/powerpoint/2010/main" val="2389784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8150" y="408720"/>
            <a:ext cx="11328400" cy="610455"/>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38150" y="1495426"/>
            <a:ext cx="11328400" cy="4089399"/>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a:t>
            </a:r>
          </a:p>
          <a:p>
            <a:pPr lvl="7"/>
            <a:r>
              <a:rPr lang="en-US" dirty="0"/>
              <a:t>Eight</a:t>
            </a:r>
          </a:p>
          <a:p>
            <a:pPr lvl="8"/>
            <a:r>
              <a:rPr lang="en-US" dirty="0"/>
              <a:t>nine</a:t>
            </a:r>
          </a:p>
        </p:txBody>
      </p:sp>
      <p:cxnSp>
        <p:nvCxnSpPr>
          <p:cNvPr id="9" name="Straight Connector 8"/>
          <p:cNvCxnSpPr/>
          <p:nvPr userDrawn="1"/>
        </p:nvCxnSpPr>
        <p:spPr>
          <a:xfrm>
            <a:off x="438150" y="6153150"/>
            <a:ext cx="11328400"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31006" y="6332854"/>
            <a:ext cx="1476000" cy="197273"/>
          </a:xfrm>
          <a:prstGeom prst="rect">
            <a:avLst/>
          </a:prstGeom>
        </p:spPr>
      </p:pic>
    </p:spTree>
    <p:extLst>
      <p:ext uri="{BB962C8B-B14F-4D97-AF65-F5344CB8AC3E}">
        <p14:creationId xmlns:p14="http://schemas.microsoft.com/office/powerpoint/2010/main" val="169295135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54" r:id="rId3"/>
    <p:sldLayoutId id="2147483655" r:id="rId4"/>
    <p:sldLayoutId id="2147483676" r:id="rId5"/>
    <p:sldLayoutId id="2147483677" r:id="rId6"/>
    <p:sldLayoutId id="2147483678" r:id="rId7"/>
    <p:sldLayoutId id="2147483679" r:id="rId8"/>
    <p:sldLayoutId id="2147483680" r:id="rId9"/>
  </p:sldLayoutIdLst>
  <p:hf hdr="0"/>
  <p:txStyles>
    <p:titleStyle>
      <a:lvl1pPr algn="l" defTabSz="914400" rtl="0" eaLnBrk="1" latinLnBrk="0" hangingPunct="1">
        <a:lnSpc>
          <a:spcPct val="90000"/>
        </a:lnSpc>
        <a:spcBef>
          <a:spcPct val="0"/>
        </a:spcBef>
        <a:buNone/>
        <a:defRPr sz="1800" b="1" kern="1200">
          <a:solidFill>
            <a:schemeClr val="accent5"/>
          </a:solidFill>
          <a:latin typeface="+mj-lt"/>
          <a:ea typeface="+mj-ea"/>
          <a:cs typeface="+mj-cs"/>
        </a:defRPr>
      </a:lvl1pPr>
    </p:titleStyle>
    <p:bodyStyle>
      <a:lvl1pPr marL="0" indent="0" algn="l" defTabSz="914400" rtl="0" eaLnBrk="1" latinLnBrk="0" hangingPunct="1">
        <a:spcBef>
          <a:spcPts val="1200"/>
        </a:spcBef>
        <a:buFont typeface="Arial" panose="020B0604020202020204" pitchFamily="34" charset="0"/>
        <a:buNone/>
        <a:defRPr sz="1400" b="1" kern="1200">
          <a:solidFill>
            <a:schemeClr val="accent6"/>
          </a:solidFill>
          <a:latin typeface="+mj-lt"/>
          <a:ea typeface="+mn-ea"/>
          <a:cs typeface="+mn-cs"/>
        </a:defRPr>
      </a:lvl1pPr>
      <a:lvl2pPr marL="0" indent="0" algn="l" defTabSz="914400" rtl="0" eaLnBrk="1" latinLnBrk="0" hangingPunct="1">
        <a:spcBef>
          <a:spcPts val="1200"/>
        </a:spcBef>
        <a:buFont typeface="Arial" panose="020B0604020202020204" pitchFamily="34" charset="0"/>
        <a:buNone/>
        <a:defRPr sz="1400" kern="1200">
          <a:solidFill>
            <a:schemeClr val="accent6"/>
          </a:solidFill>
          <a:latin typeface="+mn-lt"/>
          <a:ea typeface="+mn-ea"/>
          <a:cs typeface="+mn-cs"/>
        </a:defRPr>
      </a:lvl2pPr>
      <a:lvl3pPr marL="180975" indent="-180975" algn="l" defTabSz="914400" rtl="0" eaLnBrk="1" latinLnBrk="0" hangingPunct="1">
        <a:spcBef>
          <a:spcPts val="600"/>
        </a:spcBef>
        <a:buFont typeface="Arial" panose="020B0604020202020204" pitchFamily="34" charset="0"/>
        <a:buChar char="•"/>
        <a:defRPr sz="1400" kern="1200">
          <a:solidFill>
            <a:schemeClr val="accent6"/>
          </a:solidFill>
          <a:latin typeface="+mn-lt"/>
          <a:ea typeface="+mn-ea"/>
          <a:cs typeface="+mn-cs"/>
        </a:defRPr>
      </a:lvl3pPr>
      <a:lvl4pPr marL="361950" indent="-180975"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4pPr>
      <a:lvl5pPr marL="542925" indent="-171450" algn="l" defTabSz="914400" rtl="0" eaLnBrk="1" latinLnBrk="0" hangingPunct="1">
        <a:spcBef>
          <a:spcPct val="20000"/>
        </a:spcBef>
        <a:buFont typeface="Arial" panose="020B0604020202020204" pitchFamily="34" charset="0"/>
        <a:buChar char="»"/>
        <a:defRPr sz="1200" kern="1200">
          <a:solidFill>
            <a:schemeClr val="accent6"/>
          </a:solidFill>
          <a:latin typeface="+mn-lt"/>
          <a:ea typeface="+mn-ea"/>
          <a:cs typeface="+mn-cs"/>
        </a:defRPr>
      </a:lvl5pPr>
      <a:lvl6pPr marL="714375" indent="-180975" algn="l" defTabSz="895350" rtl="0" eaLnBrk="1" latinLnBrk="0" hangingPunct="1">
        <a:spcBef>
          <a:spcPct val="20000"/>
        </a:spcBef>
        <a:buFont typeface="Arial" panose="020B0604020202020204" pitchFamily="34" charset="0"/>
        <a:buChar char="•"/>
        <a:defRPr sz="1100" kern="1200">
          <a:solidFill>
            <a:schemeClr val="accent6"/>
          </a:solidFill>
          <a:latin typeface="+mn-lt"/>
          <a:ea typeface="+mn-ea"/>
          <a:cs typeface="+mn-cs"/>
        </a:defRPr>
      </a:lvl6pPr>
      <a:lvl7pPr marL="1076325" marR="0" indent="-18097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050" kern="1200">
          <a:solidFill>
            <a:schemeClr val="accent6"/>
          </a:solidFill>
          <a:latin typeface="+mn-lt"/>
          <a:ea typeface="+mn-ea"/>
          <a:cs typeface="+mn-cs"/>
        </a:defRPr>
      </a:lvl7pPr>
      <a:lvl8pPr marL="1257300" marR="0" indent="-180975"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sz="1000" kern="1200">
          <a:solidFill>
            <a:schemeClr val="accent6"/>
          </a:solidFill>
          <a:latin typeface="+mn-lt"/>
          <a:ea typeface="+mn-ea"/>
          <a:cs typeface="+mn-cs"/>
        </a:defRPr>
      </a:lvl8pPr>
      <a:lvl9pPr marL="1438275" marR="0" indent="-180975" algn="l" defTabSz="895350" rtl="0" eaLnBrk="1" fontAlgn="auto" latinLnBrk="0" hangingPunct="1">
        <a:lnSpc>
          <a:spcPct val="100000"/>
        </a:lnSpc>
        <a:spcBef>
          <a:spcPct val="20000"/>
        </a:spcBef>
        <a:spcAft>
          <a:spcPts val="0"/>
        </a:spcAft>
        <a:buClrTx/>
        <a:buSzTx/>
        <a:buFont typeface="Arial" panose="020B0604020202020204" pitchFamily="34" charset="0"/>
        <a:buChar char="•"/>
        <a:tabLst/>
        <a:defRPr sz="900" kern="1200">
          <a:solidFill>
            <a:schemeClr val="accent6"/>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38150" y="6153150"/>
            <a:ext cx="113284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150" y="6235259"/>
            <a:ext cx="1476000" cy="196231"/>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0"/>
            <a:ext cx="12192000" cy="6858000"/>
          </a:xfrm>
          <a:prstGeom prst="rect">
            <a:avLst/>
          </a:prstGeom>
        </p:spPr>
      </p:pic>
    </p:spTree>
    <p:extLst>
      <p:ext uri="{BB962C8B-B14F-4D97-AF65-F5344CB8AC3E}">
        <p14:creationId xmlns:p14="http://schemas.microsoft.com/office/powerpoint/2010/main" val="1925807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26720" y="408720"/>
            <a:ext cx="11328400" cy="610455"/>
          </a:xfrm>
        </p:spPr>
        <p:txBody>
          <a:bodyPr/>
          <a:lstStyle/>
          <a:p>
            <a:r>
              <a:rPr lang="en-GB" dirty="0"/>
              <a:t>Case study: </a:t>
            </a:r>
            <a:r>
              <a:rPr lang="en-GB" dirty="0">
                <a:solidFill>
                  <a:schemeClr val="tx1"/>
                </a:solidFill>
              </a:rPr>
              <a:t>Wall’s</a:t>
            </a:r>
          </a:p>
        </p:txBody>
      </p:sp>
      <p:sp>
        <p:nvSpPr>
          <p:cNvPr id="15" name="Content Placeholder 5"/>
          <p:cNvSpPr>
            <a:spLocks noGrp="1"/>
          </p:cNvSpPr>
          <p:nvPr>
            <p:ph idx="1"/>
          </p:nvPr>
        </p:nvSpPr>
        <p:spPr>
          <a:xfrm>
            <a:off x="375089" y="3787260"/>
            <a:ext cx="11328399" cy="2687968"/>
          </a:xfrm>
        </p:spPr>
        <p:txBody>
          <a:bodyPr>
            <a:noAutofit/>
          </a:bodyPr>
          <a:lstStyle/>
          <a:p>
            <a:r>
              <a:rPr lang="en-GB" sz="1350" dirty="0"/>
              <a:t>Wall’s much loved classics; Twisters, </a:t>
            </a:r>
            <a:r>
              <a:rPr lang="en-GB" sz="1350" dirty="0" err="1"/>
              <a:t>Soleros</a:t>
            </a:r>
            <a:r>
              <a:rPr lang="en-GB" sz="1350" dirty="0"/>
              <a:t>, </a:t>
            </a:r>
            <a:r>
              <a:rPr lang="en-GB" sz="1350" dirty="0" err="1"/>
              <a:t>Cornettos</a:t>
            </a:r>
            <a:r>
              <a:rPr lang="en-GB" sz="1350" dirty="0"/>
              <a:t> have faced heavy competition through the years. This led to a loss in relevance and market share for Walls. </a:t>
            </a:r>
          </a:p>
          <a:p>
            <a:endParaRPr lang="en-GB" sz="1350" b="0" dirty="0"/>
          </a:p>
          <a:p>
            <a:endParaRPr lang="en-GB" sz="1350" b="0" dirty="0"/>
          </a:p>
          <a:p>
            <a:endParaRPr lang="en-GB" sz="1350" b="0" dirty="0"/>
          </a:p>
          <a:p>
            <a:endParaRPr lang="en-GB" sz="1350" b="0" dirty="0"/>
          </a:p>
          <a:p>
            <a:r>
              <a:rPr lang="en-GB" sz="1350" b="0" dirty="0"/>
              <a:t>The ‘Goodbye Serious’ campaign had to reignite the consumers childlike love for ice cream. It was achieved through social channels and OOH so whenever the sun was out they had something to say. The high temperatures triggered the OOH ads that kept Wall’s ice cream front of mind all summer long. Over the course of the campaign there was 60 different creatives, this ensured the ads were always contextually relevant. </a:t>
            </a:r>
          </a:p>
          <a:p>
            <a:endParaRPr lang="en-GB" sz="1350" b="0" dirty="0"/>
          </a:p>
          <a:p>
            <a:r>
              <a:rPr lang="en-GB" sz="1350" b="0" dirty="0"/>
              <a:t>The ‘Goodbye Serious’ campaign resulted in a growth uplift of 70%. The campaign sold 1.3 million ice creams during the summer of 2014. Wall’s reclaimed its status as a brilliantly British ice-cream and connected with a new generation of young adults.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3049" r="9102" b="5187"/>
          <a:stretch/>
        </p:blipFill>
        <p:spPr>
          <a:xfrm>
            <a:off x="367827" y="1148213"/>
            <a:ext cx="3718662" cy="2497867"/>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5191" r="11553"/>
          <a:stretch/>
        </p:blipFill>
        <p:spPr>
          <a:xfrm>
            <a:off x="4271127" y="1148213"/>
            <a:ext cx="3721081" cy="2485727"/>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5946" t="18339" b="4761"/>
          <a:stretch/>
        </p:blipFill>
        <p:spPr>
          <a:xfrm>
            <a:off x="8176845" y="1148213"/>
            <a:ext cx="3578275" cy="2485727"/>
          </a:xfrm>
          <a:prstGeom prst="rect">
            <a:avLst/>
          </a:prstGeom>
        </p:spPr>
      </p:pic>
    </p:spTree>
    <p:extLst>
      <p:ext uri="{BB962C8B-B14F-4D97-AF65-F5344CB8AC3E}">
        <p14:creationId xmlns:p14="http://schemas.microsoft.com/office/powerpoint/2010/main" val="884340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Outsmart </a:t>
            </a:r>
            <a:endParaRPr lang="en-US" dirty="0"/>
          </a:p>
        </p:txBody>
      </p:sp>
      <p:sp>
        <p:nvSpPr>
          <p:cNvPr id="3" name="Subtitle 2"/>
          <p:cNvSpPr>
            <a:spLocks noGrp="1"/>
          </p:cNvSpPr>
          <p:nvPr>
            <p:ph type="subTitle" idx="1"/>
          </p:nvPr>
        </p:nvSpPr>
        <p:spPr/>
        <p:txBody>
          <a:bodyPr>
            <a:normAutofit fontScale="85000" lnSpcReduction="20000"/>
          </a:bodyPr>
          <a:lstStyle/>
          <a:p>
            <a:r>
              <a:rPr lang="en-GB" dirty="0"/>
              <a:t>Third Floor </a:t>
            </a:r>
          </a:p>
          <a:p>
            <a:r>
              <a:rPr lang="en-GB" dirty="0"/>
              <a:t>43 Dorset Street </a:t>
            </a:r>
          </a:p>
          <a:p>
            <a:r>
              <a:rPr lang="en-GB" dirty="0"/>
              <a:t>London W1U 7NA </a:t>
            </a:r>
          </a:p>
          <a:p>
            <a:endParaRPr lang="en-US" dirty="0"/>
          </a:p>
          <a:p>
            <a:r>
              <a:rPr lang="en-US" dirty="0" err="1"/>
              <a:t>outsmart.org.uk</a:t>
            </a:r>
            <a:endParaRPr lang="en-US" dirty="0"/>
          </a:p>
        </p:txBody>
      </p:sp>
    </p:spTree>
    <p:extLst>
      <p:ext uri="{BB962C8B-B14F-4D97-AF65-F5344CB8AC3E}">
        <p14:creationId xmlns:p14="http://schemas.microsoft.com/office/powerpoint/2010/main" val="645664313"/>
      </p:ext>
    </p:extLst>
  </p:cSld>
  <p:clrMapOvr>
    <a:masterClrMapping/>
  </p:clrMapOvr>
</p:sld>
</file>

<file path=ppt/theme/theme1.xml><?xml version="1.0" encoding="utf-8"?>
<a:theme xmlns:a="http://schemas.openxmlformats.org/drawingml/2006/main" name="OutSmart">
  <a:themeElements>
    <a:clrScheme name="OutSmart">
      <a:dk1>
        <a:srgbClr val="7A7D81"/>
      </a:dk1>
      <a:lt1>
        <a:sysClr val="window" lastClr="FFFFFF"/>
      </a:lt1>
      <a:dk2>
        <a:srgbClr val="A2B2C8"/>
      </a:dk2>
      <a:lt2>
        <a:srgbClr val="F6F5EE"/>
      </a:lt2>
      <a:accent1>
        <a:srgbClr val="8B2CB1"/>
      </a:accent1>
      <a:accent2>
        <a:srgbClr val="FF7E0E"/>
      </a:accent2>
      <a:accent3>
        <a:srgbClr val="99C900"/>
      </a:accent3>
      <a:accent4>
        <a:srgbClr val="00C6B7"/>
      </a:accent4>
      <a:accent5>
        <a:srgbClr val="E31C79"/>
      </a:accent5>
      <a:accent6>
        <a:srgbClr val="7A7D81"/>
      </a:accent6>
      <a:hlink>
        <a:srgbClr val="E31C79"/>
      </a:hlink>
      <a:folHlink>
        <a:srgbClr val="1D1D1B"/>
      </a:folHlink>
    </a:clrScheme>
    <a:fontScheme name="Outsmart">
      <a:majorFont>
        <a:latin typeface="Arial"/>
        <a:ea typeface=""/>
        <a:cs typeface=""/>
      </a:majorFont>
      <a:minorFont>
        <a:latin typeface="Century School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TotalTime>
  <Words>169</Words>
  <Application>Microsoft Office PowerPoint</Application>
  <PresentationFormat>Custom</PresentationFormat>
  <Paragraphs>16</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Century Schoolbook</vt:lpstr>
      <vt:lpstr>OutSmart</vt:lpstr>
      <vt:lpstr>PowerPoint Presentation</vt:lpstr>
      <vt:lpstr>Case study: Wall’s</vt:lpstr>
      <vt:lpstr>Outsmart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Batt</dc:creator>
  <cp:lastModifiedBy>Annabelle Cunningham</cp:lastModifiedBy>
  <cp:revision>100</cp:revision>
  <cp:lastPrinted>2016-03-29T15:05:04Z</cp:lastPrinted>
  <dcterms:created xsi:type="dcterms:W3CDTF">2015-08-31T12:50:51Z</dcterms:created>
  <dcterms:modified xsi:type="dcterms:W3CDTF">2016-04-01T09:05:02Z</dcterms:modified>
</cp:coreProperties>
</file>