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"/>
  </p:notesMasterIdLst>
  <p:sldIdLst>
    <p:sldId id="277" r:id="rId2"/>
    <p:sldId id="278" r:id="rId3"/>
    <p:sldId id="279" r:id="rId4"/>
  </p:sldIdLst>
  <p:sldSz cx="1219517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43">
          <p15:clr>
            <a:srgbClr val="A4A3A4"/>
          </p15:clr>
        </p15:guide>
        <p15:guide id="3" orient="horz" pos="3518">
          <p15:clr>
            <a:srgbClr val="A4A3A4"/>
          </p15:clr>
        </p15:guide>
        <p15:guide id="4" orient="horz" pos="968">
          <p15:clr>
            <a:srgbClr val="A4A3A4"/>
          </p15:clr>
        </p15:guide>
        <p15:guide id="5" pos="3841">
          <p15:clr>
            <a:srgbClr val="A4A3A4"/>
          </p15:clr>
        </p15:guide>
        <p15:guide id="6" pos="276">
          <p15:clr>
            <a:srgbClr val="A4A3A4"/>
          </p15:clr>
        </p15:guide>
        <p15:guide id="7" pos="74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>
        <p:scale>
          <a:sx n="90" d="100"/>
          <a:sy n="90" d="100"/>
        </p:scale>
        <p:origin x="1356" y="510"/>
      </p:cViewPr>
      <p:guideLst>
        <p:guide orient="horz" pos="2160"/>
        <p:guide orient="horz" pos="943"/>
        <p:guide orient="horz" pos="3518"/>
        <p:guide orient="horz" pos="968"/>
        <p:guide pos="3841"/>
        <p:guide pos="276"/>
        <p:guide pos="74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7F613-99C4-4702-BB0C-FCBCA975605F}" type="datetimeFigureOut">
              <a:rPr lang="en-GB" smtClean="0"/>
              <a:t>29/01/2016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57262-59D7-40C0-BDE8-4D826AF373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05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57262-59D7-40C0-BDE8-4D826AF373C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348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 Study - cov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5175" cy="6858000"/>
          </a:xfrm>
        </p:spPr>
        <p:txBody>
          <a:bodyPr/>
          <a:lstStyle/>
          <a:p>
            <a:endParaRPr lang="en-GB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38150" y="6153150"/>
            <a:ext cx="11328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6235259"/>
            <a:ext cx="1476000" cy="19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89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8151" y="4425696"/>
            <a:ext cx="11328399" cy="1159129"/>
          </a:xfrm>
        </p:spPr>
        <p:txBody>
          <a:bodyPr numCol="3" spcCol="360000"/>
          <a:lstStyle>
            <a:lvl1pPr marL="0" indent="0">
              <a:spcBef>
                <a:spcPts val="1500"/>
              </a:spcBef>
              <a:buFont typeface="Arial" panose="020B0604020202020204" pitchFamily="34" charset="0"/>
              <a:buNone/>
              <a:defRPr/>
            </a:lvl1pPr>
            <a:lvl2pPr marL="0" indent="0">
              <a:spcBef>
                <a:spcPts val="1500"/>
              </a:spcBef>
              <a:buFont typeface="Arial" panose="020B0604020202020204" pitchFamily="34" charset="0"/>
              <a:buNone/>
              <a:defRPr/>
            </a:lvl2pPr>
            <a:lvl3pPr marL="180975" indent="-180975">
              <a:defRPr/>
            </a:lvl3pPr>
            <a:lvl4pPr marL="357188" indent="-177800">
              <a:defRPr/>
            </a:lvl4pPr>
            <a:lvl5pPr marL="533400" indent="-171450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38150" y="1536700"/>
            <a:ext cx="3650456" cy="2520000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269955" y="1536700"/>
            <a:ext cx="7496595" cy="2520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773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786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976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" y="820"/>
            <a:ext cx="12190540" cy="68571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0690" y="463552"/>
            <a:ext cx="5666898" cy="1298574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Outsmart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0690" y="1828801"/>
            <a:ext cx="5667628" cy="1152524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Third Floor </a:t>
            </a:r>
          </a:p>
          <a:p>
            <a:r>
              <a:rPr lang="en-GB" dirty="0" smtClean="0"/>
              <a:t>43 Dorset Street </a:t>
            </a:r>
          </a:p>
          <a:p>
            <a:r>
              <a:rPr lang="en-GB" dirty="0" smtClean="0"/>
              <a:t>London W1U 7NA </a:t>
            </a:r>
          </a:p>
          <a:p>
            <a:endParaRPr lang="en-US" dirty="0" smtClean="0"/>
          </a:p>
          <a:p>
            <a:r>
              <a:rPr lang="en-US" dirty="0" err="1" smtClean="0"/>
              <a:t>outsmart.org.uk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6235259"/>
            <a:ext cx="1476000" cy="19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82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" y="820"/>
            <a:ext cx="12190540" cy="6857178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30690" y="463552"/>
            <a:ext cx="5666898" cy="1298574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Outsmart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0690" y="1828801"/>
            <a:ext cx="5667628" cy="1152524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Third Floor </a:t>
            </a:r>
          </a:p>
          <a:p>
            <a:r>
              <a:rPr lang="en-GB" dirty="0" smtClean="0"/>
              <a:t>43 Dorset Street </a:t>
            </a:r>
          </a:p>
          <a:p>
            <a:r>
              <a:rPr lang="en-GB" dirty="0" smtClean="0"/>
              <a:t>London W1U 7NA </a:t>
            </a:r>
          </a:p>
          <a:p>
            <a:endParaRPr lang="en-US" dirty="0" smtClean="0"/>
          </a:p>
          <a:p>
            <a:r>
              <a:rPr lang="en-US" dirty="0" err="1" smtClean="0"/>
              <a:t>outsmart.org.uk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6235259"/>
            <a:ext cx="1476000" cy="19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63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" y="820"/>
            <a:ext cx="12190540" cy="6857179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30690" y="463552"/>
            <a:ext cx="5666898" cy="1298574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Outsmart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0690" y="1828801"/>
            <a:ext cx="5667628" cy="1152524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Third Floor </a:t>
            </a:r>
          </a:p>
          <a:p>
            <a:r>
              <a:rPr lang="en-GB" dirty="0" smtClean="0"/>
              <a:t>43 Dorset Street </a:t>
            </a:r>
          </a:p>
          <a:p>
            <a:r>
              <a:rPr lang="en-GB" dirty="0" smtClean="0"/>
              <a:t>London W1U 7NA </a:t>
            </a:r>
          </a:p>
          <a:p>
            <a:endParaRPr lang="en-US" dirty="0" smtClean="0"/>
          </a:p>
          <a:p>
            <a:r>
              <a:rPr lang="en-US" dirty="0" err="1" smtClean="0"/>
              <a:t>outsmart.org.uk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6235259"/>
            <a:ext cx="1476000" cy="19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6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" y="820"/>
            <a:ext cx="12190540" cy="6857179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30690" y="463552"/>
            <a:ext cx="5666898" cy="1298574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Outsmart	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0690" y="1828801"/>
            <a:ext cx="5667628" cy="1152524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Third Floor </a:t>
            </a:r>
          </a:p>
          <a:p>
            <a:r>
              <a:rPr lang="en-GB" dirty="0" smtClean="0"/>
              <a:t>43 Dorset Street </a:t>
            </a:r>
          </a:p>
          <a:p>
            <a:r>
              <a:rPr lang="en-GB" dirty="0" smtClean="0"/>
              <a:t>London W1U 7NA </a:t>
            </a:r>
          </a:p>
          <a:p>
            <a:endParaRPr lang="en-US" dirty="0" smtClean="0"/>
          </a:p>
          <a:p>
            <a:r>
              <a:rPr lang="en-US" dirty="0" err="1" smtClean="0"/>
              <a:t>outsmart.org.uk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6235259"/>
            <a:ext cx="1476000" cy="19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57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" y="820"/>
            <a:ext cx="12190540" cy="6857178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30690" y="463552"/>
            <a:ext cx="5666898" cy="1298574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Outsmart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0690" y="1828801"/>
            <a:ext cx="5667628" cy="1152524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Third Floor </a:t>
            </a:r>
          </a:p>
          <a:p>
            <a:r>
              <a:rPr lang="en-GB" dirty="0" smtClean="0"/>
              <a:t>43 Dorset Street </a:t>
            </a:r>
          </a:p>
          <a:p>
            <a:r>
              <a:rPr lang="en-GB" dirty="0" smtClean="0"/>
              <a:t>London W1U 7NA </a:t>
            </a:r>
          </a:p>
          <a:p>
            <a:endParaRPr lang="en-US" dirty="0" smtClean="0"/>
          </a:p>
          <a:p>
            <a:r>
              <a:rPr lang="en-US" dirty="0" err="1" smtClean="0"/>
              <a:t>outsmart.org.uk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6235259"/>
            <a:ext cx="1476000" cy="19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84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8150" y="408720"/>
            <a:ext cx="11328400" cy="6104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8150" y="1495426"/>
            <a:ext cx="11328400" cy="40893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</a:t>
            </a:r>
          </a:p>
          <a:p>
            <a:pPr lvl="7"/>
            <a:r>
              <a:rPr lang="en-US" dirty="0" smtClean="0"/>
              <a:t>Eight</a:t>
            </a:r>
          </a:p>
          <a:p>
            <a:pPr lvl="8"/>
            <a:r>
              <a:rPr lang="en-US" dirty="0" smtClean="0"/>
              <a:t>nine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38150" y="6153150"/>
            <a:ext cx="113284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06" y="6332854"/>
            <a:ext cx="1476000" cy="19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5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54" r:id="rId3"/>
    <p:sldLayoutId id="2147483655" r:id="rId4"/>
    <p:sldLayoutId id="2147483676" r:id="rId5"/>
    <p:sldLayoutId id="2147483677" r:id="rId6"/>
    <p:sldLayoutId id="2147483678" r:id="rId7"/>
    <p:sldLayoutId id="2147483679" r:id="rId8"/>
    <p:sldLayoutId id="2147483680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buFont typeface="Arial" panose="020B0604020202020204" pitchFamily="34" charset="0"/>
        <a:buNone/>
        <a:defRPr sz="1400" b="1" kern="1200">
          <a:solidFill>
            <a:schemeClr val="accent6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spcBef>
          <a:spcPts val="1200"/>
        </a:spcBef>
        <a:buFont typeface="Arial" panose="020B0604020202020204" pitchFamily="34" charset="0"/>
        <a:buNone/>
        <a:defRPr sz="1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80975" indent="-180975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361950" indent="-180975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542925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714375" indent="-180975" algn="l" defTabSz="895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kern="1200">
          <a:solidFill>
            <a:schemeClr val="accent6"/>
          </a:solidFill>
          <a:latin typeface="+mn-lt"/>
          <a:ea typeface="+mn-ea"/>
          <a:cs typeface="+mn-cs"/>
        </a:defRPr>
      </a:lvl6pPr>
      <a:lvl7pPr marL="1076325" marR="0" indent="-180975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050" kern="1200">
          <a:solidFill>
            <a:schemeClr val="accent6"/>
          </a:solidFill>
          <a:latin typeface="+mn-lt"/>
          <a:ea typeface="+mn-ea"/>
          <a:cs typeface="+mn-cs"/>
        </a:defRPr>
      </a:lvl7pPr>
      <a:lvl8pPr marL="1257300" marR="0" indent="-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000" kern="1200">
          <a:solidFill>
            <a:schemeClr val="accent6"/>
          </a:solidFill>
          <a:latin typeface="+mn-lt"/>
          <a:ea typeface="+mn-ea"/>
          <a:cs typeface="+mn-cs"/>
        </a:defRPr>
      </a:lvl8pPr>
      <a:lvl9pPr marL="1438275" marR="0" indent="-180975" algn="l" defTabSz="89535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900" kern="1200">
          <a:solidFill>
            <a:schemeClr val="accent6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438150" y="6153150"/>
            <a:ext cx="11328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6235259"/>
            <a:ext cx="1476000" cy="1962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0"/>
            <a:ext cx="12193588" cy="685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07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26720" y="408720"/>
            <a:ext cx="11328400" cy="610455"/>
          </a:xfrm>
        </p:spPr>
        <p:txBody>
          <a:bodyPr/>
          <a:lstStyle/>
          <a:p>
            <a:r>
              <a:rPr lang="en-GB" dirty="0"/>
              <a:t>Case study: </a:t>
            </a:r>
            <a:r>
              <a:rPr lang="en-GB" dirty="0" smtClean="0">
                <a:solidFill>
                  <a:schemeClr val="tx1"/>
                </a:solidFill>
              </a:rPr>
              <a:t>Women’s Aid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Content Placeholder 5"/>
          <p:cNvSpPr>
            <a:spLocks noGrp="1"/>
          </p:cNvSpPr>
          <p:nvPr>
            <p:ph idx="1"/>
          </p:nvPr>
        </p:nvSpPr>
        <p:spPr>
          <a:xfrm>
            <a:off x="375089" y="3982258"/>
            <a:ext cx="11328399" cy="2220945"/>
          </a:xfrm>
        </p:spPr>
        <p:txBody>
          <a:bodyPr>
            <a:noAutofit/>
          </a:bodyPr>
          <a:lstStyle/>
          <a:p>
            <a:r>
              <a:rPr lang="en-GB" dirty="0"/>
              <a:t>Women’s Aid wanted to create a campaign that would make people understand that by noticing domestic violence rather than turning </a:t>
            </a:r>
            <a:r>
              <a:rPr lang="en-GB" dirty="0" smtClean="0"/>
              <a:t>away from it, </a:t>
            </a:r>
            <a:r>
              <a:rPr lang="en-GB" dirty="0" smtClean="0"/>
              <a:t>there is a greater chance of </a:t>
            </a:r>
            <a:r>
              <a:rPr lang="en-GB" dirty="0" smtClean="0"/>
              <a:t>stopping </a:t>
            </a:r>
            <a:r>
              <a:rPr lang="en-GB" dirty="0"/>
              <a:t>it. </a:t>
            </a:r>
            <a:r>
              <a:rPr lang="en-GB" dirty="0" smtClean="0"/>
              <a:t>As winners of Ocean </a:t>
            </a:r>
            <a:r>
              <a:rPr lang="en-GB" dirty="0" err="1" smtClean="0"/>
              <a:t>Outdoor’s</a:t>
            </a:r>
            <a:r>
              <a:rPr lang="en-GB" dirty="0" smtClean="0"/>
              <a:t> Digital Creative Competition, WCRS &amp; Women’s Aid received £100,000 worth </a:t>
            </a:r>
            <a:r>
              <a:rPr lang="en-GB" dirty="0"/>
              <a:t>of </a:t>
            </a:r>
            <a:r>
              <a:rPr lang="en-GB" dirty="0" smtClean="0"/>
              <a:t>Ocean’s Digital Out of Home inventory across the UK</a:t>
            </a:r>
            <a:r>
              <a:rPr lang="en-GB" dirty="0" smtClean="0"/>
              <a:t>. </a:t>
            </a:r>
            <a:endParaRPr lang="en-GB" dirty="0"/>
          </a:p>
          <a:p>
            <a:r>
              <a:rPr lang="en-GB" b="0" dirty="0" smtClean="0"/>
              <a:t>This incredibly emotive and striking campaign utilised </a:t>
            </a:r>
            <a:r>
              <a:rPr lang="en-GB" b="0" dirty="0"/>
              <a:t>facial recognition </a:t>
            </a:r>
            <a:r>
              <a:rPr lang="en-GB" b="0" dirty="0" smtClean="0"/>
              <a:t>cameras </a:t>
            </a:r>
            <a:r>
              <a:rPr lang="en-GB" b="0" dirty="0" smtClean="0"/>
              <a:t>to </a:t>
            </a:r>
            <a:r>
              <a:rPr lang="en-GB" b="0" dirty="0"/>
              <a:t>track people’s engagement. The more </a:t>
            </a:r>
            <a:r>
              <a:rPr lang="en-GB" b="0" dirty="0" smtClean="0"/>
              <a:t>people </a:t>
            </a:r>
            <a:r>
              <a:rPr lang="en-GB" b="0" dirty="0"/>
              <a:t>stopped and looked at the woman’s </a:t>
            </a:r>
            <a:r>
              <a:rPr lang="en-GB" b="0" dirty="0" smtClean="0"/>
              <a:t>face on the screen, </a:t>
            </a:r>
            <a:r>
              <a:rPr lang="en-GB" b="0" dirty="0"/>
              <a:t>the quicker her face would </a:t>
            </a:r>
            <a:r>
              <a:rPr lang="en-GB" b="0" dirty="0" smtClean="0"/>
              <a:t>heal. </a:t>
            </a:r>
            <a:r>
              <a:rPr lang="en-GB" b="0" dirty="0"/>
              <a:t>As new people passed by </a:t>
            </a:r>
            <a:r>
              <a:rPr lang="en-GB" b="0" dirty="0" smtClean="0"/>
              <a:t>they were encouraged to interact with the billboard. </a:t>
            </a:r>
            <a:r>
              <a:rPr lang="en-GB" b="0" dirty="0" smtClean="0"/>
              <a:t>The </a:t>
            </a:r>
            <a:r>
              <a:rPr lang="en-GB" b="0" dirty="0"/>
              <a:t>campaign </a:t>
            </a:r>
            <a:r>
              <a:rPr lang="en-GB" b="0" dirty="0" smtClean="0"/>
              <a:t>strategically ran </a:t>
            </a:r>
            <a:r>
              <a:rPr lang="en-GB" b="0" dirty="0"/>
              <a:t>on International Women’s Day to ensure maximum coverage.</a:t>
            </a:r>
          </a:p>
          <a:p>
            <a:pPr lvl="0"/>
            <a:r>
              <a:rPr lang="en-GB" b="0" dirty="0" smtClean="0"/>
              <a:t>The </a:t>
            </a:r>
            <a:r>
              <a:rPr lang="en-GB" b="0" dirty="0"/>
              <a:t>results were outstanding with the average time people spent looking at the </a:t>
            </a:r>
            <a:r>
              <a:rPr lang="en-GB" b="0" dirty="0" smtClean="0"/>
              <a:t>posters </a:t>
            </a:r>
            <a:r>
              <a:rPr lang="en-GB" b="0" dirty="0" smtClean="0"/>
              <a:t>up by 349</a:t>
            </a:r>
            <a:r>
              <a:rPr lang="en-GB" b="0" dirty="0"/>
              <a:t>% </a:t>
            </a:r>
            <a:r>
              <a:rPr lang="en-GB" b="0" dirty="0" smtClean="0"/>
              <a:t>compared to the </a:t>
            </a:r>
            <a:r>
              <a:rPr lang="en-GB" b="0" dirty="0"/>
              <a:t>previous </a:t>
            </a:r>
            <a:r>
              <a:rPr lang="en-GB" b="0" dirty="0" smtClean="0"/>
              <a:t>averages on </a:t>
            </a:r>
            <a:r>
              <a:rPr lang="en-GB" b="0" dirty="0"/>
              <a:t>the same </a:t>
            </a:r>
            <a:r>
              <a:rPr lang="en-GB" b="0" dirty="0" smtClean="0"/>
              <a:t>sites. There was a </a:t>
            </a:r>
            <a:r>
              <a:rPr lang="en-GB" b="0" dirty="0" smtClean="0"/>
              <a:t>2,500</a:t>
            </a:r>
            <a:r>
              <a:rPr lang="en-GB" b="0" dirty="0"/>
              <a:t>% increase in people stopping to watch </a:t>
            </a:r>
            <a:r>
              <a:rPr lang="en-GB" b="0" dirty="0" smtClean="0"/>
              <a:t>the creative for </a:t>
            </a:r>
            <a:r>
              <a:rPr lang="en-GB" b="0" dirty="0"/>
              <a:t>more than 10 </a:t>
            </a:r>
            <a:r>
              <a:rPr lang="en-GB" b="0" dirty="0" smtClean="0"/>
              <a:t>seconds. </a:t>
            </a:r>
            <a:r>
              <a:rPr lang="en-GB" b="0" dirty="0" smtClean="0"/>
              <a:t>The </a:t>
            </a:r>
            <a:r>
              <a:rPr lang="en-GB" b="0" dirty="0"/>
              <a:t>campaign reached 327 </a:t>
            </a:r>
            <a:r>
              <a:rPr lang="en-GB" b="0" dirty="0" smtClean="0"/>
              <a:t>million people; </a:t>
            </a:r>
            <a:r>
              <a:rPr lang="en-GB" b="0" dirty="0" smtClean="0"/>
              <a:t>achieving coverage </a:t>
            </a:r>
            <a:r>
              <a:rPr lang="en-GB" b="0" dirty="0"/>
              <a:t>in 20 countries</a:t>
            </a:r>
            <a:r>
              <a:rPr lang="en-GB" b="0" dirty="0" smtClean="0"/>
              <a:t>. The </a:t>
            </a:r>
            <a:r>
              <a:rPr lang="en-GB" b="0" dirty="0"/>
              <a:t>stop and stare poster achieved </a:t>
            </a:r>
            <a:r>
              <a:rPr lang="en-GB" b="0" dirty="0" smtClean="0"/>
              <a:t>86.7 </a:t>
            </a:r>
            <a:r>
              <a:rPr lang="en-GB" b="0" dirty="0" smtClean="0"/>
              <a:t>million </a:t>
            </a:r>
            <a:r>
              <a:rPr lang="en-GB" b="0" dirty="0" smtClean="0"/>
              <a:t>impressions on Twitter alone.</a:t>
            </a:r>
            <a:endParaRPr lang="en-GB" b="0" dirty="0"/>
          </a:p>
        </p:txBody>
      </p:sp>
      <p:pic>
        <p:nvPicPr>
          <p:cNvPr id="3" name="Picture 2" descr="http://www.oceanoutdoor.com/site/wp-content/files_mf/cache/th_a1b929e3250ea87bc13c6fcb56d41799_eatstreet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89" y="1427266"/>
            <a:ext cx="3826042" cy="249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3322"/>
          <a:stretch/>
        </p:blipFill>
        <p:spPr>
          <a:xfrm>
            <a:off x="4330542" y="1427265"/>
            <a:ext cx="3716892" cy="2497867"/>
          </a:xfrm>
          <a:prstGeom prst="rect">
            <a:avLst/>
          </a:prstGeom>
        </p:spPr>
      </p:pic>
      <p:pic>
        <p:nvPicPr>
          <p:cNvPr id="1030" name="Picture 6" descr="http://img01.thedrum.com/s3fs-public/styles/creative_review_large/public/creative_review/210721/cr_images/canarywharf1.jpg?itok=BLQemE-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" r="8606" b="31076"/>
          <a:stretch/>
        </p:blipFill>
        <p:spPr bwMode="auto">
          <a:xfrm>
            <a:off x="8176845" y="1432699"/>
            <a:ext cx="3716892" cy="248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340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Outsmart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Third Floor </a:t>
            </a:r>
          </a:p>
          <a:p>
            <a:r>
              <a:rPr lang="en-GB" dirty="0"/>
              <a:t>43 Dorset Street </a:t>
            </a:r>
          </a:p>
          <a:p>
            <a:r>
              <a:rPr lang="en-GB" dirty="0"/>
              <a:t>London W1U 7NA </a:t>
            </a:r>
          </a:p>
          <a:p>
            <a:endParaRPr lang="en-US" dirty="0" smtClean="0"/>
          </a:p>
          <a:p>
            <a:r>
              <a:rPr lang="en-US" dirty="0" err="1"/>
              <a:t>o</a:t>
            </a:r>
            <a:r>
              <a:rPr lang="en-US" dirty="0" err="1" smtClean="0"/>
              <a:t>utsmart.org.uk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664313"/>
      </p:ext>
    </p:extLst>
  </p:cSld>
  <p:clrMapOvr>
    <a:masterClrMapping/>
  </p:clrMapOvr>
</p:sld>
</file>

<file path=ppt/theme/theme1.xml><?xml version="1.0" encoding="utf-8"?>
<a:theme xmlns:a="http://schemas.openxmlformats.org/drawingml/2006/main" name="OutSmart">
  <a:themeElements>
    <a:clrScheme name="OutSmart">
      <a:dk1>
        <a:srgbClr val="7A7D81"/>
      </a:dk1>
      <a:lt1>
        <a:sysClr val="window" lastClr="FFFFFF"/>
      </a:lt1>
      <a:dk2>
        <a:srgbClr val="A2B2C8"/>
      </a:dk2>
      <a:lt2>
        <a:srgbClr val="F6F5EE"/>
      </a:lt2>
      <a:accent1>
        <a:srgbClr val="8B2CB1"/>
      </a:accent1>
      <a:accent2>
        <a:srgbClr val="FF7E0E"/>
      </a:accent2>
      <a:accent3>
        <a:srgbClr val="99C900"/>
      </a:accent3>
      <a:accent4>
        <a:srgbClr val="00C6B7"/>
      </a:accent4>
      <a:accent5>
        <a:srgbClr val="E31C79"/>
      </a:accent5>
      <a:accent6>
        <a:srgbClr val="7A7D81"/>
      </a:accent6>
      <a:hlink>
        <a:srgbClr val="E31C79"/>
      </a:hlink>
      <a:folHlink>
        <a:srgbClr val="1D1D1B"/>
      </a:folHlink>
    </a:clrScheme>
    <a:fontScheme name="Outsmart">
      <a:majorFont>
        <a:latin typeface="Arial"/>
        <a:ea typeface=""/>
        <a:cs typeface=""/>
      </a:majorFont>
      <a:minorFont>
        <a:latin typeface="Century School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400" dirty="0" err="1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1660</TotalTime>
  <Words>213</Words>
  <Application>Microsoft Office PowerPoint</Application>
  <PresentationFormat>Custom</PresentationFormat>
  <Paragraphs>11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Century Schoolbook</vt:lpstr>
      <vt:lpstr>OutSmart</vt:lpstr>
      <vt:lpstr>PowerPoint Presentation</vt:lpstr>
      <vt:lpstr>Case study: Women’s Aid</vt:lpstr>
      <vt:lpstr>Outsmart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Anthony Batt</dc:creator>
  <cp:lastModifiedBy>Katherine Ashmore</cp:lastModifiedBy>
  <cp:revision>120</cp:revision>
  <dcterms:created xsi:type="dcterms:W3CDTF">2015-08-31T12:50:51Z</dcterms:created>
  <dcterms:modified xsi:type="dcterms:W3CDTF">2016-01-29T11:31:10Z</dcterms:modified>
</cp:coreProperties>
</file>