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"/>
  </p:notesMasterIdLst>
  <p:sldIdLst>
    <p:sldId id="277" r:id="rId2"/>
    <p:sldId id="278" r:id="rId3"/>
    <p:sldId id="279" r:id="rId4"/>
  </p:sldIdLst>
  <p:sldSz cx="1219517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>
        <p:scale>
          <a:sx n="100" d="100"/>
          <a:sy n="100" d="100"/>
        </p:scale>
        <p:origin x="-200" y="-176"/>
      </p:cViewPr>
      <p:guideLst>
        <p:guide orient="horz" pos="2160"/>
        <p:guide orient="horz" pos="943"/>
        <p:guide orient="horz" pos="3518"/>
        <p:guide orient="horz" pos="968"/>
        <p:guide pos="3841"/>
        <p:guide pos="276"/>
        <p:guide pos="74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D7F613-99C4-4702-BB0C-FCBCA975605F}" type="datetimeFigureOut">
              <a:rPr lang="en-GB" smtClean="0"/>
              <a:t>21/09/15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957262-59D7-40C0-BDE8-4D826AF373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505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se Study - cove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5175" cy="6858000"/>
          </a:xfrm>
        </p:spPr>
        <p:txBody>
          <a:bodyPr/>
          <a:lstStyle/>
          <a:p>
            <a:endParaRPr lang="en-GB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438150" y="6153150"/>
            <a:ext cx="113284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" y="6235259"/>
            <a:ext cx="1476000" cy="19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389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38151" y="4425696"/>
            <a:ext cx="11328399" cy="1159129"/>
          </a:xfrm>
        </p:spPr>
        <p:txBody>
          <a:bodyPr numCol="3" spcCol="360000"/>
          <a:lstStyle>
            <a:lvl1pPr marL="0" indent="0">
              <a:spcBef>
                <a:spcPts val="1500"/>
              </a:spcBef>
              <a:buFont typeface="Arial" panose="020B0604020202020204" pitchFamily="34" charset="0"/>
              <a:buNone/>
              <a:defRPr/>
            </a:lvl1pPr>
            <a:lvl2pPr marL="0" indent="0">
              <a:spcBef>
                <a:spcPts val="1500"/>
              </a:spcBef>
              <a:buFont typeface="Arial" panose="020B0604020202020204" pitchFamily="34" charset="0"/>
              <a:buNone/>
              <a:defRPr/>
            </a:lvl2pPr>
            <a:lvl3pPr marL="180975" indent="-180975">
              <a:defRPr/>
            </a:lvl3pPr>
            <a:lvl4pPr marL="357188" indent="-177800">
              <a:defRPr/>
            </a:lvl4pPr>
            <a:lvl5pPr marL="533400" indent="-171450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38150" y="1536700"/>
            <a:ext cx="3650456" cy="2520000"/>
          </a:xfrm>
        </p:spPr>
        <p:txBody>
          <a:bodyPr/>
          <a:lstStyle/>
          <a:p>
            <a:endParaRPr lang="en-GB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269955" y="1536700"/>
            <a:ext cx="7496595" cy="2520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773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3786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1976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" y="820"/>
            <a:ext cx="12190540" cy="68571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0690" y="463552"/>
            <a:ext cx="5666898" cy="1298574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Outsmart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0690" y="1828801"/>
            <a:ext cx="5667628" cy="1152524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Third Floor </a:t>
            </a:r>
          </a:p>
          <a:p>
            <a:r>
              <a:rPr lang="en-GB" dirty="0" smtClean="0"/>
              <a:t>43 Dorset Street </a:t>
            </a:r>
          </a:p>
          <a:p>
            <a:r>
              <a:rPr lang="en-GB" dirty="0" smtClean="0"/>
              <a:t>London W1U 7NA </a:t>
            </a:r>
          </a:p>
          <a:p>
            <a:endParaRPr lang="en-US" dirty="0" smtClean="0"/>
          </a:p>
          <a:p>
            <a:r>
              <a:rPr lang="en-US" dirty="0" err="1" smtClean="0"/>
              <a:t>outsmart.org.uk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" y="6235259"/>
            <a:ext cx="1476000" cy="19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082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" y="820"/>
            <a:ext cx="12190540" cy="6857178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430690" y="463552"/>
            <a:ext cx="5666898" cy="1298574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Outsmart</a:t>
            </a:r>
            <a:endParaRPr lang="en-GB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0690" y="1828801"/>
            <a:ext cx="5667628" cy="1152524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Third Floor </a:t>
            </a:r>
          </a:p>
          <a:p>
            <a:r>
              <a:rPr lang="en-GB" dirty="0" smtClean="0"/>
              <a:t>43 Dorset Street </a:t>
            </a:r>
          </a:p>
          <a:p>
            <a:r>
              <a:rPr lang="en-GB" dirty="0" smtClean="0"/>
              <a:t>London W1U 7NA </a:t>
            </a:r>
          </a:p>
          <a:p>
            <a:endParaRPr lang="en-US" dirty="0" smtClean="0"/>
          </a:p>
          <a:p>
            <a:r>
              <a:rPr lang="en-US" dirty="0" err="1" smtClean="0"/>
              <a:t>outsmart.org.uk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" y="6235259"/>
            <a:ext cx="1476000" cy="19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963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" y="820"/>
            <a:ext cx="12190540" cy="6857179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430690" y="463552"/>
            <a:ext cx="5666898" cy="1298574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Outsmart</a:t>
            </a:r>
            <a:endParaRPr lang="en-GB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0690" y="1828801"/>
            <a:ext cx="5667628" cy="1152524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Third Floor </a:t>
            </a:r>
          </a:p>
          <a:p>
            <a:r>
              <a:rPr lang="en-GB" dirty="0" smtClean="0"/>
              <a:t>43 Dorset Street </a:t>
            </a:r>
          </a:p>
          <a:p>
            <a:r>
              <a:rPr lang="en-GB" dirty="0" smtClean="0"/>
              <a:t>London W1U 7NA </a:t>
            </a:r>
          </a:p>
          <a:p>
            <a:endParaRPr lang="en-US" dirty="0" smtClean="0"/>
          </a:p>
          <a:p>
            <a:r>
              <a:rPr lang="en-US" dirty="0" err="1" smtClean="0"/>
              <a:t>outsmart.org.uk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" y="6235259"/>
            <a:ext cx="1476000" cy="19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96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" y="820"/>
            <a:ext cx="12190540" cy="6857179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430690" y="463552"/>
            <a:ext cx="5666898" cy="1298574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Outsmart	</a:t>
            </a:r>
            <a:endParaRPr lang="en-GB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0690" y="1828801"/>
            <a:ext cx="5667628" cy="1152524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Third Floor </a:t>
            </a:r>
          </a:p>
          <a:p>
            <a:r>
              <a:rPr lang="en-GB" dirty="0" smtClean="0"/>
              <a:t>43 Dorset Street </a:t>
            </a:r>
          </a:p>
          <a:p>
            <a:r>
              <a:rPr lang="en-GB" dirty="0" smtClean="0"/>
              <a:t>London W1U 7NA </a:t>
            </a:r>
          </a:p>
          <a:p>
            <a:endParaRPr lang="en-US" dirty="0" smtClean="0"/>
          </a:p>
          <a:p>
            <a:r>
              <a:rPr lang="en-US" dirty="0" err="1" smtClean="0"/>
              <a:t>outsmart.org.uk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" y="6235259"/>
            <a:ext cx="1476000" cy="19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257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" y="820"/>
            <a:ext cx="12190540" cy="6857178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430690" y="463552"/>
            <a:ext cx="5666898" cy="1298574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Outsmart</a:t>
            </a:r>
            <a:endParaRPr lang="en-GB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0690" y="1828801"/>
            <a:ext cx="5667628" cy="1152524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Third Floor </a:t>
            </a:r>
          </a:p>
          <a:p>
            <a:r>
              <a:rPr lang="en-GB" dirty="0" smtClean="0"/>
              <a:t>43 Dorset Street </a:t>
            </a:r>
          </a:p>
          <a:p>
            <a:r>
              <a:rPr lang="en-GB" dirty="0" smtClean="0"/>
              <a:t>London W1U 7NA </a:t>
            </a:r>
          </a:p>
          <a:p>
            <a:endParaRPr lang="en-US" dirty="0" smtClean="0"/>
          </a:p>
          <a:p>
            <a:r>
              <a:rPr lang="en-US" dirty="0" err="1" smtClean="0"/>
              <a:t>outsmart.org.uk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" y="6235259"/>
            <a:ext cx="1476000" cy="19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784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1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8150" y="408720"/>
            <a:ext cx="11328400" cy="61045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8150" y="1495426"/>
            <a:ext cx="11328400" cy="40893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38150" y="6153150"/>
            <a:ext cx="11328400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06" y="6332854"/>
            <a:ext cx="1476000" cy="19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951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54" r:id="rId3"/>
    <p:sldLayoutId id="2147483655" r:id="rId4"/>
    <p:sldLayoutId id="2147483676" r:id="rId5"/>
    <p:sldLayoutId id="2147483677" r:id="rId6"/>
    <p:sldLayoutId id="2147483678" r:id="rId7"/>
    <p:sldLayoutId id="2147483679" r:id="rId8"/>
    <p:sldLayoutId id="2147483680" r:id="rId9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800" b="1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buFont typeface="Arial" panose="020B0604020202020204" pitchFamily="34" charset="0"/>
        <a:buNone/>
        <a:defRPr sz="1400" b="1" kern="1200">
          <a:solidFill>
            <a:schemeClr val="accent6"/>
          </a:solidFill>
          <a:latin typeface="+mj-lt"/>
          <a:ea typeface="+mn-ea"/>
          <a:cs typeface="+mn-cs"/>
        </a:defRPr>
      </a:lvl1pPr>
      <a:lvl2pPr marL="0" indent="0" algn="l" defTabSz="914400" rtl="0" eaLnBrk="1" latinLnBrk="0" hangingPunct="1">
        <a:spcBef>
          <a:spcPts val="1200"/>
        </a:spcBef>
        <a:buFont typeface="Arial" panose="020B0604020202020204" pitchFamily="34" charset="0"/>
        <a:buNone/>
        <a:defRPr sz="1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80975" indent="-180975" algn="l" defTabSz="914400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361950" indent="-180975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2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542925" indent="-17145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2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714375" indent="-180975" algn="l" defTabSz="895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" kern="1200">
          <a:solidFill>
            <a:schemeClr val="accent6"/>
          </a:solidFill>
          <a:latin typeface="+mn-lt"/>
          <a:ea typeface="+mn-ea"/>
          <a:cs typeface="+mn-cs"/>
        </a:defRPr>
      </a:lvl6pPr>
      <a:lvl7pPr marL="1076325" marR="0" indent="-180975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050" kern="1200">
          <a:solidFill>
            <a:schemeClr val="accent6"/>
          </a:solidFill>
          <a:latin typeface="+mn-lt"/>
          <a:ea typeface="+mn-ea"/>
          <a:cs typeface="+mn-cs"/>
        </a:defRPr>
      </a:lvl7pPr>
      <a:lvl8pPr marL="1257300" marR="0" indent="-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000" kern="1200">
          <a:solidFill>
            <a:schemeClr val="accent6"/>
          </a:solidFill>
          <a:latin typeface="+mn-lt"/>
          <a:ea typeface="+mn-ea"/>
          <a:cs typeface="+mn-cs"/>
        </a:defRPr>
      </a:lvl8pPr>
      <a:lvl9pPr marL="1438275" marR="0" indent="-180975" algn="l" defTabSz="89535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900" kern="1200">
          <a:solidFill>
            <a:schemeClr val="accent6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Placeholder 17" descr="OUTWONDER_PPT_150DPI.jpg"/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" b="13"/>
          <a:stretch>
            <a:fillRect/>
          </a:stretch>
        </p:blipFill>
        <p:spPr/>
      </p:pic>
      <p:cxnSp>
        <p:nvCxnSpPr>
          <p:cNvPr id="8" name="Straight Connector 7"/>
          <p:cNvCxnSpPr/>
          <p:nvPr/>
        </p:nvCxnSpPr>
        <p:spPr>
          <a:xfrm>
            <a:off x="438150" y="6153150"/>
            <a:ext cx="113284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" y="6235259"/>
            <a:ext cx="1476000" cy="19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807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3"/>
                </a:solidFill>
              </a:rPr>
              <a:t>Case study: </a:t>
            </a:r>
            <a:r>
              <a:rPr lang="en-GB" dirty="0">
                <a:solidFill>
                  <a:schemeClr val="tx1"/>
                </a:solidFill>
              </a:rPr>
              <a:t>British Airways</a:t>
            </a:r>
            <a:endParaRPr lang="en-GB" dirty="0"/>
          </a:p>
        </p:txBody>
      </p:sp>
      <p:sp>
        <p:nvSpPr>
          <p:cNvPr id="12" name="Content Placeholder 5"/>
          <p:cNvSpPr>
            <a:spLocks noGrp="1"/>
          </p:cNvSpPr>
          <p:nvPr>
            <p:ph idx="1"/>
          </p:nvPr>
        </p:nvSpPr>
        <p:spPr>
          <a:xfrm>
            <a:off x="438151" y="4425696"/>
            <a:ext cx="11328399" cy="1568704"/>
          </a:xfrm>
        </p:spPr>
        <p:txBody>
          <a:bodyPr>
            <a:noAutofit/>
          </a:bodyPr>
          <a:lstStyle/>
          <a:p>
            <a:r>
              <a:rPr lang="en-GB" dirty="0"/>
              <a:t>With the airline industry constantly talking about low prices or premium experiences, British Airways sought to remind the public simply of the magic of </a:t>
            </a:r>
            <a:r>
              <a:rPr lang="en-GB" dirty="0" smtClean="0"/>
              <a:t>flying.</a:t>
            </a:r>
          </a:p>
          <a:p>
            <a:endParaRPr lang="en-GB" dirty="0"/>
          </a:p>
          <a:p>
            <a:r>
              <a:rPr lang="en-GB" b="0" dirty="0"/>
              <a:t>By capturing flight data, the campaign brought to life the sense of wonderment when seeing planes overhead by using large digital screens at key sites under major flight paths</a:t>
            </a:r>
            <a:r>
              <a:rPr lang="en-GB" b="0" dirty="0" smtClean="0"/>
              <a:t>.</a:t>
            </a:r>
          </a:p>
          <a:p>
            <a:endParaRPr lang="en-GB" b="0" dirty="0"/>
          </a:p>
          <a:p>
            <a:r>
              <a:rPr lang="en-GB" b="0" dirty="0" smtClean="0"/>
              <a:t>The </a:t>
            </a:r>
            <a:r>
              <a:rPr lang="en-GB" b="0" dirty="0"/>
              <a:t>first of its kind, BA’s #</a:t>
            </a:r>
            <a:r>
              <a:rPr lang="en-GB" b="0" dirty="0" err="1"/>
              <a:t>LookUp</a:t>
            </a:r>
            <a:r>
              <a:rPr lang="en-GB" b="0" dirty="0"/>
              <a:t> campaign achieved over 33 million YouTube official channel views and 17,000 Twitter mentions over the course of a month, capturing the imagination of millions and making it the most talked about piece of airline advertising in 2013.</a:t>
            </a:r>
          </a:p>
        </p:txBody>
      </p:sp>
      <p:pic>
        <p:nvPicPr>
          <p:cNvPr id="13" name="Picture Placeholder 45" descr="BA Look Up.jpg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8150" y="1536700"/>
            <a:ext cx="3650456" cy="2520000"/>
          </a:xfrm>
        </p:spPr>
      </p:pic>
      <p:pic>
        <p:nvPicPr>
          <p:cNvPr id="14" name="Picture Placeholder 47" descr="British Airways Magic of Flying chiswick.jpg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69955" y="1536700"/>
            <a:ext cx="7496595" cy="2520000"/>
          </a:xfrm>
        </p:spPr>
      </p:pic>
    </p:spTree>
    <p:extLst>
      <p:ext uri="{BB962C8B-B14F-4D97-AF65-F5344CB8AC3E}">
        <p14:creationId xmlns:p14="http://schemas.microsoft.com/office/powerpoint/2010/main" val="884340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Outsmart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0690" y="1828800"/>
            <a:ext cx="5667628" cy="1384299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Third Floor </a:t>
            </a:r>
          </a:p>
          <a:p>
            <a:r>
              <a:rPr lang="en-GB" dirty="0"/>
              <a:t>43 Dorset Street </a:t>
            </a:r>
          </a:p>
          <a:p>
            <a:r>
              <a:rPr lang="en-GB" dirty="0"/>
              <a:t>London W1U 7NA </a:t>
            </a:r>
          </a:p>
          <a:p>
            <a:endParaRPr lang="en-US" dirty="0" smtClean="0"/>
          </a:p>
          <a:p>
            <a:r>
              <a:rPr lang="en-US" dirty="0" err="1"/>
              <a:t>o</a:t>
            </a:r>
            <a:r>
              <a:rPr lang="en-US" dirty="0" err="1" smtClean="0"/>
              <a:t>utsmart.org.uk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664313"/>
      </p:ext>
    </p:extLst>
  </p:cSld>
  <p:clrMapOvr>
    <a:masterClrMapping/>
  </p:clrMapOvr>
</p:sld>
</file>

<file path=ppt/theme/theme1.xml><?xml version="1.0" encoding="utf-8"?>
<a:theme xmlns:a="http://schemas.openxmlformats.org/drawingml/2006/main" name="OutSmart">
  <a:themeElements>
    <a:clrScheme name="OutSmart">
      <a:dk1>
        <a:srgbClr val="7A7D81"/>
      </a:dk1>
      <a:lt1>
        <a:sysClr val="window" lastClr="FFFFFF"/>
      </a:lt1>
      <a:dk2>
        <a:srgbClr val="A2B2C8"/>
      </a:dk2>
      <a:lt2>
        <a:srgbClr val="F6F5EE"/>
      </a:lt2>
      <a:accent1>
        <a:srgbClr val="8B2CB1"/>
      </a:accent1>
      <a:accent2>
        <a:srgbClr val="FF7E0E"/>
      </a:accent2>
      <a:accent3>
        <a:srgbClr val="99C900"/>
      </a:accent3>
      <a:accent4>
        <a:srgbClr val="00C6B7"/>
      </a:accent4>
      <a:accent5>
        <a:srgbClr val="E31C79"/>
      </a:accent5>
      <a:accent6>
        <a:srgbClr val="7A7D81"/>
      </a:accent6>
      <a:hlink>
        <a:srgbClr val="E31C79"/>
      </a:hlink>
      <a:folHlink>
        <a:srgbClr val="1D1D1B"/>
      </a:folHlink>
    </a:clrScheme>
    <a:fontScheme name="Outsmart">
      <a:majorFont>
        <a:latin typeface="Arial"/>
        <a:ea typeface=""/>
        <a:cs typeface=""/>
      </a:majorFont>
      <a:minorFont>
        <a:latin typeface="Century School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400" dirty="0" err="1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121</Words>
  <Application>Microsoft Macintosh PowerPoint</Application>
  <PresentationFormat>Custom</PresentationFormat>
  <Paragraphs>12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OutSmart</vt:lpstr>
      <vt:lpstr>PowerPoint Presentation</vt:lpstr>
      <vt:lpstr>Case study: British Airways</vt:lpstr>
      <vt:lpstr>Outsmart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Anthony Batt</dc:creator>
  <cp:lastModifiedBy>Ashley Moxey</cp:lastModifiedBy>
  <cp:revision>43</cp:revision>
  <dcterms:created xsi:type="dcterms:W3CDTF">2015-08-31T12:50:51Z</dcterms:created>
  <dcterms:modified xsi:type="dcterms:W3CDTF">2015-09-21T16:24:33Z</dcterms:modified>
</cp:coreProperties>
</file>