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2"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137D"/>
    <a:srgbClr val="D81275"/>
    <a:srgbClr val="EB1580"/>
    <a:srgbClr val="E8189E"/>
    <a:srgbClr val="D81693"/>
    <a:srgbClr val="E7199D"/>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0" d="100"/>
          <a:sy n="70" d="100"/>
        </p:scale>
        <p:origin x="-72" y="-78"/>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23/09/2015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lvl1pPr>
              <a:defRPr>
                <a:solidFill>
                  <a:schemeClr val="bg1"/>
                </a:solidFill>
              </a:defRPr>
            </a:lvl1pPr>
          </a:lstStyle>
          <a:p>
            <a:pPr algn="ctr"/>
            <a:r>
              <a:rPr lang="en-US" smtClean="0"/>
              <a:t>Date</a:t>
            </a:r>
            <a:endParaRPr lang="en-GB" dirty="0"/>
          </a:p>
        </p:txBody>
      </p:sp>
      <p:sp>
        <p:nvSpPr>
          <p:cNvPr id="6" name="Footer Placeholder 5"/>
          <p:cNvSpPr>
            <a:spLocks noGrp="1"/>
          </p:cNvSpPr>
          <p:nvPr>
            <p:ph type="ftr" sz="quarter" idx="15"/>
          </p:nvPr>
        </p:nvSpPr>
        <p:spPr/>
        <p:txBody>
          <a:bodyPr/>
          <a:lstStyle>
            <a:lvl1pPr>
              <a:defRPr>
                <a:solidFill>
                  <a:schemeClr val="bg1"/>
                </a:solidFill>
              </a:defRPr>
            </a:lvl1pPr>
          </a:lstStyle>
          <a:p>
            <a:r>
              <a:rPr lang="en-GB" smtClean="0"/>
              <a:t>Document Title</a:t>
            </a:r>
            <a:endParaRPr lang="en-GB" dirty="0"/>
          </a:p>
        </p:txBody>
      </p:sp>
      <p:sp>
        <p:nvSpPr>
          <p:cNvPr id="20" name="Slide Number Placeholder 19"/>
          <p:cNvSpPr>
            <a:spLocks noGrp="1"/>
          </p:cNvSpPr>
          <p:nvPr>
            <p:ph type="sldNum" sz="quarter" idx="16"/>
          </p:nvPr>
        </p:nvSpPr>
        <p:spPr/>
        <p:txBody>
          <a:bodyPr/>
          <a:lstStyle>
            <a:lvl1pPr>
              <a:defRPr>
                <a:solidFill>
                  <a:schemeClr val="bg1"/>
                </a:solidFill>
              </a:defRPr>
            </a:lvl1pPr>
          </a:lstStyle>
          <a:p>
            <a:fld id="{DB75849A-DCBB-42F1-AFA6-094BC757D811}" type="slidenum">
              <a:rPr lang="en-GB" smtClean="0"/>
              <a:pPr/>
              <a:t>‹#›</a:t>
            </a:fld>
            <a:endParaRPr lang="en-GB" dirty="0"/>
          </a:p>
        </p:txBody>
      </p:sp>
    </p:spTree>
    <p:extLst>
      <p:ext uri="{BB962C8B-B14F-4D97-AF65-F5344CB8AC3E}">
        <p14:creationId xmlns:p14="http://schemas.microsoft.com/office/powerpoint/2010/main" val="599389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590058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913698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575047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46750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38150" y="6308726"/>
            <a:ext cx="1474788"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69" r:id="rId4"/>
    <p:sldLayoutId id="2147483670" r:id="rId5"/>
    <p:sldLayoutId id="2147483671" r:id="rId6"/>
    <p:sldLayoutId id="2147483672"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My Documents - Server\Rebrand\Website\Case Study images jpgs\Heineken_1920x1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3" y="408720"/>
            <a:ext cx="11328400" cy="610455"/>
          </a:xfrm>
        </p:spPr>
        <p:txBody>
          <a:bodyPr/>
          <a:lstStyle/>
          <a:p>
            <a:r>
              <a:rPr lang="en-GB"/>
              <a:t>Case study: </a:t>
            </a:r>
            <a:r>
              <a:rPr lang="en-GB" smtClean="0">
                <a:solidFill>
                  <a:schemeClr val="tx1"/>
                </a:solidFill>
              </a:rPr>
              <a:t>HEINEKEN</a:t>
            </a:r>
            <a:endParaRPr lang="en-GB" dirty="0">
              <a:solidFill>
                <a:schemeClr val="tx1"/>
              </a:solidFill>
            </a:endParaRPr>
          </a:p>
        </p:txBody>
      </p:sp>
      <p:sp>
        <p:nvSpPr>
          <p:cNvPr id="6" name="Content Placeholder 5"/>
          <p:cNvSpPr>
            <a:spLocks noGrp="1"/>
          </p:cNvSpPr>
          <p:nvPr>
            <p:ph idx="1"/>
          </p:nvPr>
        </p:nvSpPr>
        <p:spPr>
          <a:xfrm>
            <a:off x="438153" y="4425695"/>
            <a:ext cx="11328400" cy="2165605"/>
          </a:xfrm>
        </p:spPr>
        <p:txBody>
          <a:bodyPr>
            <a:noAutofit/>
          </a:bodyPr>
          <a:lstStyle/>
          <a:p>
            <a:r>
              <a:rPr lang="en-GB" sz="1200" dirty="0"/>
              <a:t>Until recently the UK Lager market was bleak; brands could act in a premium way but the UK drinker would not be willing to pay more for their pint. Heineken had to demonstrate that they are the ultimate </a:t>
            </a:r>
            <a:r>
              <a:rPr lang="en-GB" sz="1200" dirty="0" smtClean="0"/>
              <a:t>premium </a:t>
            </a:r>
            <a:r>
              <a:rPr lang="en-GB" sz="1200" dirty="0"/>
              <a:t>pint.  </a:t>
            </a:r>
          </a:p>
          <a:p>
            <a:endParaRPr lang="en-GB" sz="1200" b="0" dirty="0" smtClean="0"/>
          </a:p>
          <a:p>
            <a:endParaRPr lang="en-GB" sz="1200" b="0" dirty="0"/>
          </a:p>
          <a:p>
            <a:endParaRPr lang="en-GB" sz="1200" b="0" dirty="0" smtClean="0"/>
          </a:p>
          <a:p>
            <a:r>
              <a:rPr lang="en-GB" sz="1200" b="0" dirty="0" smtClean="0"/>
              <a:t>Out of Home was </a:t>
            </a:r>
            <a:r>
              <a:rPr lang="en-GB" sz="1200" b="0" dirty="0"/>
              <a:t>the lead medium within the ‘</a:t>
            </a:r>
            <a:r>
              <a:rPr lang="en-GB" sz="1200" b="0" dirty="0" smtClean="0"/>
              <a:t>Alive’ campaign </a:t>
            </a:r>
            <a:r>
              <a:rPr lang="en-GB" sz="1200" b="0" dirty="0"/>
              <a:t>to ensure that Heineken was a consistent presence that delivered </a:t>
            </a:r>
            <a:r>
              <a:rPr lang="en-GB" sz="1200" b="0" dirty="0" smtClean="0"/>
              <a:t>unmissable impact</a:t>
            </a:r>
            <a:r>
              <a:rPr lang="en-GB" sz="1200" b="0" dirty="0"/>
              <a:t>. </a:t>
            </a:r>
            <a:r>
              <a:rPr lang="en-US" sz="1200" b="0" dirty="0"/>
              <a:t>To achieve consistent coverage, </a:t>
            </a:r>
            <a:r>
              <a:rPr lang="en-US" sz="1200" b="0" dirty="0" smtClean="0"/>
              <a:t>a bespoke </a:t>
            </a:r>
            <a:r>
              <a:rPr lang="en-US" sz="1200" b="0" dirty="0"/>
              <a:t>multi-format </a:t>
            </a:r>
            <a:r>
              <a:rPr lang="en-US" sz="1200" b="0" dirty="0" smtClean="0"/>
              <a:t>campaign was implemented, </a:t>
            </a:r>
            <a:r>
              <a:rPr lang="en-US" sz="1200" b="0" dirty="0"/>
              <a:t>which made use of the same panels and placement throughout the year to create a highly visible and impactful </a:t>
            </a:r>
            <a:r>
              <a:rPr lang="en-US" sz="1200" b="0" dirty="0" smtClean="0"/>
              <a:t>campaign.</a:t>
            </a:r>
            <a:r>
              <a:rPr lang="en-GB" sz="1200" b="0" dirty="0" smtClean="0"/>
              <a:t>The brand </a:t>
            </a:r>
            <a:r>
              <a:rPr lang="en-GB" sz="1200" b="0" dirty="0"/>
              <a:t>focused on quality </a:t>
            </a:r>
            <a:r>
              <a:rPr lang="en-GB" sz="1200" b="0" dirty="0" smtClean="0"/>
              <a:t>sites across </a:t>
            </a:r>
            <a:r>
              <a:rPr lang="en-GB" sz="1200" b="0" dirty="0"/>
              <a:t>premium roadside, rail and taxi </a:t>
            </a:r>
            <a:r>
              <a:rPr lang="en-GB" sz="1200" b="0" dirty="0" smtClean="0"/>
              <a:t>formats.</a:t>
            </a:r>
          </a:p>
          <a:p>
            <a:endParaRPr lang="en-GB" sz="1200" b="0" dirty="0"/>
          </a:p>
          <a:p>
            <a:r>
              <a:rPr lang="en-GB" sz="1200" b="0" dirty="0" smtClean="0"/>
              <a:t>Out </a:t>
            </a:r>
            <a:r>
              <a:rPr lang="en-GB" sz="1200" b="0" dirty="0"/>
              <a:t>of Home became the cornerstone in Heineken’s overall strategy to become the UK’s premium brand. During </a:t>
            </a:r>
            <a:r>
              <a:rPr lang="en-GB" sz="1200" b="0" dirty="0" smtClean="0"/>
              <a:t>the campaign, 71% of their target audience saw the campaign. Following the campaign Heineken’s premium credentials increased by 7pts, their product perception scores increased by 11pts and the total volume sales across the period increased by 5%. </a:t>
            </a:r>
            <a:endParaRPr lang="en-GB" sz="1200" b="0" dirty="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3723" r="19891" b="8483"/>
          <a:stretch/>
        </p:blipFill>
        <p:spPr bwMode="auto">
          <a:xfrm>
            <a:off x="4186827" y="1555349"/>
            <a:ext cx="3650454" cy="252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7920409" y="1555350"/>
            <a:ext cx="3846142" cy="2520002"/>
          </a:xfrm>
          <a:prstGeom prst="rect">
            <a:avLst/>
          </a:prstGeom>
          <a:noFill/>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24" r="2292"/>
          <a:stretch/>
        </p:blipFill>
        <p:spPr bwMode="auto">
          <a:xfrm>
            <a:off x="438153" y="1555351"/>
            <a:ext cx="3650454" cy="252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34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p>
        </p:txBody>
      </p:sp>
      <p:sp>
        <p:nvSpPr>
          <p:cNvPr id="3" name="Subtitle 2"/>
          <p:cNvSpPr>
            <a:spLocks noGrp="1"/>
          </p:cNvSpPr>
          <p:nvPr>
            <p:ph type="subTitle" idx="1"/>
          </p:nvPr>
        </p:nvSpPr>
        <p:spPr/>
        <p:txBody>
          <a:bodyPr>
            <a:normAutofit/>
          </a:bodyPr>
          <a:lstStyle/>
          <a:p>
            <a:r>
              <a:rPr lang="en-GB" dirty="0"/>
              <a:t>Third Floor </a:t>
            </a:r>
            <a:endParaRPr lang="en-GB" dirty="0" smtClean="0"/>
          </a:p>
          <a:p>
            <a:r>
              <a:rPr lang="en-GB" dirty="0" smtClean="0"/>
              <a:t>43 </a:t>
            </a:r>
            <a:r>
              <a:rPr lang="en-GB" dirty="0"/>
              <a:t>Dorset Street </a:t>
            </a:r>
            <a:endParaRPr lang="en-GB" dirty="0" smtClean="0"/>
          </a:p>
          <a:p>
            <a:r>
              <a:rPr lang="en-GB" dirty="0" smtClean="0"/>
              <a:t>London </a:t>
            </a:r>
            <a:r>
              <a:rPr lang="en-GB" dirty="0"/>
              <a:t>W1U 7NA </a:t>
            </a:r>
          </a:p>
        </p:txBody>
      </p:sp>
      <p:sp>
        <p:nvSpPr>
          <p:cNvPr id="7" name="Text Placeholder 6"/>
          <p:cNvSpPr>
            <a:spLocks noGrp="1"/>
          </p:cNvSpPr>
          <p:nvPr>
            <p:ph type="body" sz="quarter" idx="13"/>
          </p:nvPr>
        </p:nvSpPr>
        <p:spPr/>
        <p:txBody>
          <a:bodyPr/>
          <a:lstStyle/>
          <a:p>
            <a:r>
              <a:rPr lang="en-GB" dirty="0"/>
              <a:t>outsmart.org.uk</a:t>
            </a:r>
          </a:p>
        </p:txBody>
      </p:sp>
      <p:sp>
        <p:nvSpPr>
          <p:cNvPr id="4" name="Date Placeholder 3"/>
          <p:cNvSpPr>
            <a:spLocks noGrp="1"/>
          </p:cNvSpPr>
          <p:nvPr>
            <p:ph type="dt" sz="half" idx="4294967295"/>
          </p:nvPr>
        </p:nvSpPr>
        <p:spPr>
          <a:xfrm>
            <a:off x="11726863" y="6308725"/>
            <a:ext cx="468312" cy="144463"/>
          </a:xfrm>
        </p:spPr>
        <p:txBody>
          <a:bodyPr/>
          <a:lstStyle/>
          <a:p>
            <a:r>
              <a:rPr lang="en-US" smtClean="0"/>
              <a:t>Date</a:t>
            </a:r>
            <a:endParaRPr lang="en-GB" dirty="0"/>
          </a:p>
        </p:txBody>
      </p:sp>
      <p:sp>
        <p:nvSpPr>
          <p:cNvPr id="5" name="Footer Placeholder 4"/>
          <p:cNvSpPr>
            <a:spLocks noGrp="1"/>
          </p:cNvSpPr>
          <p:nvPr>
            <p:ph type="ftr" sz="quarter" idx="4294967295"/>
          </p:nvPr>
        </p:nvSpPr>
        <p:spPr>
          <a:xfrm>
            <a:off x="7288213" y="6308725"/>
            <a:ext cx="4906962" cy="144463"/>
          </a:xfrm>
        </p:spPr>
        <p:txBody>
          <a:bodyPr/>
          <a:lstStyle/>
          <a:p>
            <a:r>
              <a:rPr lang="en-GB" smtClean="0"/>
              <a:t>Document Title</a:t>
            </a:r>
            <a:endParaRPr lang="en-GB"/>
          </a:p>
        </p:txBody>
      </p:sp>
      <p:sp>
        <p:nvSpPr>
          <p:cNvPr id="6" name="Slide Number Placeholder 5"/>
          <p:cNvSpPr>
            <a:spLocks noGrp="1"/>
          </p:cNvSpPr>
          <p:nvPr>
            <p:ph type="sldNum" sz="quarter" idx="4294967295"/>
          </p:nvPr>
        </p:nvSpPr>
        <p:spPr>
          <a:xfrm>
            <a:off x="11952288" y="6308725"/>
            <a:ext cx="242887" cy="144463"/>
          </a:xfrm>
        </p:spPr>
        <p:txBody>
          <a:bodyPr/>
          <a:lstStyle/>
          <a:p>
            <a:fld id="{DB75849A-DCBB-42F1-AFA6-094BC757D811}" type="slidenum">
              <a:rPr lang="en-GB" smtClean="0"/>
              <a:pPr/>
              <a:t>3</a:t>
            </a:fld>
            <a:endParaRPr lang="en-GB"/>
          </a:p>
        </p:txBody>
      </p:sp>
    </p:spTree>
    <p:extLst>
      <p:ext uri="{BB962C8B-B14F-4D97-AF65-F5344CB8AC3E}">
        <p14:creationId xmlns:p14="http://schemas.microsoft.com/office/powerpoint/2010/main" val="295426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194</Words>
  <Application>Microsoft Office PowerPoint</Application>
  <PresentationFormat>Custom</PresentationFormat>
  <Paragraphs>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OutSmart</vt:lpstr>
      <vt:lpstr>PowerPoint Presentation</vt:lpstr>
      <vt:lpstr>Case study: HEINEKEN</vt:lpstr>
      <vt:lpstr>Outsmart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Annabelle Cunningham</cp:lastModifiedBy>
  <cp:revision>68</cp:revision>
  <dcterms:created xsi:type="dcterms:W3CDTF">2015-08-31T12:50:51Z</dcterms:created>
  <dcterms:modified xsi:type="dcterms:W3CDTF">2015-09-23T09:11:47Z</dcterms:modified>
</cp:coreProperties>
</file>