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8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3571">
          <p15:clr>
            <a:srgbClr val="A4A3A4"/>
          </p15:clr>
        </p15:guide>
        <p15:guide id="5" orient="horz" pos="1220">
          <p15:clr>
            <a:srgbClr val="A4A3A4"/>
          </p15:clr>
        </p15:guide>
        <p15:guide id="6" orient="horz" pos="3489">
          <p15:clr>
            <a:srgbClr val="A4A3A4"/>
          </p15:clr>
        </p15:guide>
        <p15:guide id="7" orient="horz" pos="1652">
          <p15:clr>
            <a:srgbClr val="A4A3A4"/>
          </p15:clr>
        </p15:guide>
        <p15:guide id="8" orient="horz" pos="3877">
          <p15:clr>
            <a:srgbClr val="A4A3A4"/>
          </p15:clr>
        </p15:guide>
        <p15:guide id="9" pos="3841">
          <p15:clr>
            <a:srgbClr val="A4A3A4"/>
          </p15:clr>
        </p15:guide>
        <p15:guide id="10" pos="276">
          <p15:clr>
            <a:srgbClr val="A4A3A4"/>
          </p15:clr>
        </p15:guide>
        <p15:guide id="11" pos="7412">
          <p15:clr>
            <a:srgbClr val="A4A3A4"/>
          </p15:clr>
        </p15:guide>
        <p15:guide id="12" pos="2741">
          <p15:clr>
            <a:srgbClr val="A4A3A4"/>
          </p15:clr>
        </p15:guide>
        <p15:guide id="13" pos="5183">
          <p15:clr>
            <a:srgbClr val="A4A3A4"/>
          </p15:clr>
        </p15:guide>
        <p15:guide id="14" pos="2562">
          <p15:clr>
            <a:srgbClr val="A4A3A4"/>
          </p15:clr>
        </p15:guide>
        <p15:guide id="15" pos="4999">
          <p15:clr>
            <a:srgbClr val="A4A3A4"/>
          </p15:clr>
        </p15:guide>
        <p15:guide id="16" pos="3954">
          <p15:clr>
            <a:srgbClr val="A4A3A4"/>
          </p15:clr>
        </p15:guide>
        <p15:guide id="17" pos="3728">
          <p15:clr>
            <a:srgbClr val="A4A3A4"/>
          </p15:clr>
        </p15:guide>
        <p15:guide id="18" pos="661">
          <p15:clr>
            <a:srgbClr val="A4A3A4"/>
          </p15:clr>
        </p15:guide>
        <p15:guide id="19" pos="35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2" autoAdjust="0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1144" y="168"/>
      </p:cViewPr>
      <p:guideLst>
        <p:guide orient="horz" pos="2718"/>
        <p:guide orient="horz" pos="943"/>
        <p:guide orient="horz" pos="3518"/>
        <p:guide orient="horz" pos="3571"/>
        <p:guide orient="horz" pos="1220"/>
        <p:guide orient="horz" pos="3489"/>
        <p:guide orient="horz" pos="1652"/>
        <p:guide orient="horz" pos="3877"/>
        <p:guide pos="3841"/>
        <p:guide pos="276"/>
        <p:guide pos="7412"/>
        <p:guide pos="2741"/>
        <p:guide pos="5183"/>
        <p:guide pos="2562"/>
        <p:guide pos="4999"/>
        <p:guide pos="3954"/>
        <p:guide pos="3728"/>
        <p:guide pos="661"/>
        <p:guide pos="35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hony%20ODR\Documents\Anthony\OMC\Feel%20and%20Do%20Venn%20Diagram%20Data.xlsx" TargetMode="External"/><Relationship Id="rId2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2337488083"/>
          <c:y val="0.0404179628189462"/>
          <c:w val="0.81197662511917"/>
          <c:h val="0.875071751286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3 box score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Television</c:v>
                </c:pt>
                <c:pt idx="1">
                  <c:v>Out of Home</c:v>
                </c:pt>
                <c:pt idx="2">
                  <c:v>Online</c:v>
                </c:pt>
                <c:pt idx="3">
                  <c:v>Newspaper</c:v>
                </c:pt>
                <c:pt idx="4">
                  <c:v>Magazine</c:v>
                </c:pt>
                <c:pt idx="5">
                  <c:v>Radio</c:v>
                </c:pt>
                <c:pt idx="6">
                  <c:v>Cinema</c:v>
                </c:pt>
                <c:pt idx="7">
                  <c:v>Mobile phone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0.87</c:v>
                </c:pt>
                <c:pt idx="1">
                  <c:v>0.74</c:v>
                </c:pt>
                <c:pt idx="2">
                  <c:v>0.58</c:v>
                </c:pt>
                <c:pt idx="3">
                  <c:v>0.52</c:v>
                </c:pt>
                <c:pt idx="4">
                  <c:v>0.46</c:v>
                </c:pt>
                <c:pt idx="5">
                  <c:v>0.37</c:v>
                </c:pt>
                <c:pt idx="6">
                  <c:v>0.26</c:v>
                </c:pt>
                <c:pt idx="7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10434640"/>
        <c:axId val="2115087856"/>
      </c:barChart>
      <c:catAx>
        <c:axId val="-21104346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2115087856"/>
        <c:crosses val="autoZero"/>
        <c:auto val="1"/>
        <c:lblAlgn val="ctr"/>
        <c:lblOffset val="100"/>
        <c:noMultiLvlLbl val="0"/>
      </c:catAx>
      <c:valAx>
        <c:axId val="2115087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1043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43966491296211"/>
          <c:y val="0.0277035084202766"/>
          <c:w val="0.93439258853854"/>
          <c:h val="0.798168727145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0.532539682539683</c:v>
                </c:pt>
                <c:pt idx="1">
                  <c:v>0.523746701846965</c:v>
                </c:pt>
                <c:pt idx="2">
                  <c:v>0.503727369542066</c:v>
                </c:pt>
                <c:pt idx="3">
                  <c:v>0.535741158765989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Experience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0.33968253968254</c:v>
                </c:pt>
                <c:pt idx="1">
                  <c:v>0.366754617414248</c:v>
                </c:pt>
                <c:pt idx="2">
                  <c:v>0.366347177848775</c:v>
                </c:pt>
                <c:pt idx="3">
                  <c:v>0.347253574115877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Elsewhere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0.127777777777778</c:v>
                </c:pt>
                <c:pt idx="1">
                  <c:v>0.109498680738786</c:v>
                </c:pt>
                <c:pt idx="2">
                  <c:v>0.129925452609159</c:v>
                </c:pt>
                <c:pt idx="3">
                  <c:v>0.117005267118134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100"/>
        <c:axId val="-2105079568"/>
        <c:axId val="-2105077184"/>
      </c:barChart>
      <c:catAx>
        <c:axId val="-210507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077184"/>
        <c:crosses val="autoZero"/>
        <c:auto val="1"/>
        <c:lblAlgn val="ctr"/>
        <c:lblOffset val="100"/>
        <c:noMultiLvlLbl val="0"/>
      </c:catAx>
      <c:valAx>
        <c:axId val="-2105077184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507956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24445994138625"/>
          <c:y val="0.940136939404314"/>
          <c:w val="0.348518422646012"/>
          <c:h val="0.05986308728952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10334204300696"/>
          <c:y val="0.0277035084202766"/>
          <c:w val="0.935513664771724"/>
          <c:h val="0.798168664097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0.27491961414791</c:v>
                </c:pt>
                <c:pt idx="1">
                  <c:v>0.327536231884058</c:v>
                </c:pt>
                <c:pt idx="2">
                  <c:v>0.355932203389831</c:v>
                </c:pt>
                <c:pt idx="3">
                  <c:v>0.312450436161776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0.382636655948553</c:v>
                </c:pt>
                <c:pt idx="1">
                  <c:v>0.339130434782609</c:v>
                </c:pt>
                <c:pt idx="2">
                  <c:v>0.278450363196126</c:v>
                </c:pt>
                <c:pt idx="3">
                  <c:v>0.343378271213323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0.0353697749196141</c:v>
                </c:pt>
                <c:pt idx="1">
                  <c:v>0.0318840579710145</c:v>
                </c:pt>
                <c:pt idx="2">
                  <c:v>0.062953995157385</c:v>
                </c:pt>
                <c:pt idx="3">
                  <c:v>0.0404440919904837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Press</c:v>
                </c:pt>
              </c:strCache>
            </c:strRef>
          </c:tx>
          <c:spPr>
            <a:solidFill>
              <a:srgbClr val="00C6B7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0.183279742765273</c:v>
                </c:pt>
                <c:pt idx="1">
                  <c:v>0.150724637681159</c:v>
                </c:pt>
                <c:pt idx="2">
                  <c:v>0.200968523002421</c:v>
                </c:pt>
                <c:pt idx="3">
                  <c:v>0.177636796193497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E31C79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0.12379421221865</c:v>
                </c:pt>
                <c:pt idx="1">
                  <c:v>0.150724637681159</c:v>
                </c:pt>
                <c:pt idx="2">
                  <c:v>0.101694915254237</c:v>
                </c:pt>
                <c:pt idx="3">
                  <c:v>0.12609040444092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100"/>
        <c:axId val="2138382256"/>
        <c:axId val="2139025248"/>
      </c:barChart>
      <c:catAx>
        <c:axId val="213838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9025248"/>
        <c:crosses val="autoZero"/>
        <c:auto val="1"/>
        <c:lblAlgn val="ctr"/>
        <c:lblOffset val="100"/>
        <c:noMultiLvlLbl val="0"/>
      </c:catAx>
      <c:valAx>
        <c:axId val="213902524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838225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24445994138625"/>
          <c:y val="0.940136939404314"/>
          <c:w val="0.348518422646012"/>
          <c:h val="0.05986308728952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43966491296211"/>
          <c:y val="0.0277035084202766"/>
          <c:w val="0.93439258853854"/>
          <c:h val="0.8017875283353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0.27491961414791</c:v>
                </c:pt>
                <c:pt idx="1">
                  <c:v>0.327536231884058</c:v>
                </c:pt>
                <c:pt idx="2">
                  <c:v>0.355932203389831</c:v>
                </c:pt>
                <c:pt idx="3">
                  <c:v>0.312450436161776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0.382636655948553</c:v>
                </c:pt>
                <c:pt idx="1">
                  <c:v>0.339130434782609</c:v>
                </c:pt>
                <c:pt idx="2">
                  <c:v>0.278450363196126</c:v>
                </c:pt>
                <c:pt idx="3">
                  <c:v>0.343378271213323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0.0353697749196141</c:v>
                </c:pt>
                <c:pt idx="1">
                  <c:v>0.0318840579710145</c:v>
                </c:pt>
                <c:pt idx="2">
                  <c:v>0.062953995157385</c:v>
                </c:pt>
                <c:pt idx="3">
                  <c:v>0.0404440919904837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Press</c:v>
                </c:pt>
              </c:strCache>
            </c:strRef>
          </c:tx>
          <c:spPr>
            <a:solidFill>
              <a:srgbClr val="00C6B7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0.183279742765273</c:v>
                </c:pt>
                <c:pt idx="1">
                  <c:v>0.150724637681159</c:v>
                </c:pt>
                <c:pt idx="2">
                  <c:v>0.200968523002421</c:v>
                </c:pt>
                <c:pt idx="3">
                  <c:v>0.177636796193497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E31C79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0.12379421221865</c:v>
                </c:pt>
                <c:pt idx="1">
                  <c:v>0.150724637681159</c:v>
                </c:pt>
                <c:pt idx="2">
                  <c:v>0.101694915254237</c:v>
                </c:pt>
                <c:pt idx="3">
                  <c:v>0.12609040444092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100"/>
        <c:axId val="2138895520"/>
        <c:axId val="-2109403408"/>
      </c:barChart>
      <c:catAx>
        <c:axId val="213889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9403408"/>
        <c:crosses val="autoZero"/>
        <c:auto val="1"/>
        <c:lblAlgn val="ctr"/>
        <c:lblOffset val="100"/>
        <c:noMultiLvlLbl val="0"/>
      </c:catAx>
      <c:valAx>
        <c:axId val="-210940340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889552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24445994138625"/>
          <c:y val="0.940136939404314"/>
          <c:w val="0.348518422646012"/>
          <c:h val="0.05986308728952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0767575297482434"/>
          <c:y val="0.0711218226999192"/>
          <c:w val="0.979992408460153"/>
          <c:h val="0.729527259662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Seen OOH</c:v>
                </c:pt>
              </c:strCache>
            </c:strRef>
          </c:tx>
          <c:spPr>
            <a:solidFill>
              <a:srgbClr val="E31C79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Learn about companies</c:v>
                </c:pt>
                <c:pt idx="1">
                  <c:v>Look at products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seen OOH</c:v>
                </c:pt>
              </c:strCache>
            </c:strRef>
          </c:tx>
          <c:spPr>
            <a:solidFill>
              <a:srgbClr val="7A7D8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Learn about companies</c:v>
                </c:pt>
                <c:pt idx="1">
                  <c:v>Look at products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0.23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19"/>
        <c:axId val="-2113335776"/>
        <c:axId val="2129602800"/>
      </c:barChart>
      <c:catAx>
        <c:axId val="-21133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9602800"/>
        <c:crosses val="autoZero"/>
        <c:auto val="1"/>
        <c:lblAlgn val="ctr"/>
        <c:lblOffset val="100"/>
        <c:noMultiLvlLbl val="0"/>
      </c:catAx>
      <c:valAx>
        <c:axId val="2129602800"/>
        <c:scaling>
          <c:orientation val="minMax"/>
          <c:max val="0.5"/>
          <c:min val="0.0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11333577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65028953779881"/>
          <c:y val="0.940136822250831"/>
          <c:w val="0.46712911888943"/>
          <c:h val="0.05986308728952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115166971117"/>
          <c:y val="0.00295596107836576"/>
          <c:w val="0.62267555750086"/>
          <c:h val="0.9970440389216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4"/>
          </c:dPt>
          <c:dPt>
            <c:idx val="1"/>
            <c:bubble3D val="0"/>
            <c:explosion val="4"/>
          </c:dPt>
          <c:dPt>
            <c:idx val="2"/>
            <c:bubble3D val="0"/>
            <c:explosion val="4"/>
          </c:dPt>
          <c:dLbls>
            <c:dLbl>
              <c:idx val="0"/>
              <c:layout>
                <c:manualLayout>
                  <c:x val="0.0521837776517301"/>
                  <c:y val="0.01455207120660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85706182643222"/>
                  <c:y val="0.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7810550198525"/>
                  <c:y val="0.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0.58</c:v>
                </c:pt>
                <c:pt idx="1">
                  <c:v>0.37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115166971117"/>
          <c:y val="0.00295596107836576"/>
          <c:w val="0.62267555750086"/>
          <c:h val="0.9970440389216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 a smart phone or tablet</c:v>
                </c:pt>
              </c:strCache>
            </c:strRef>
          </c:tx>
          <c:explosion val="25"/>
          <c:dPt>
            <c:idx val="0"/>
            <c:bubble3D val="0"/>
            <c:explosion val="4"/>
          </c:dPt>
          <c:dPt>
            <c:idx val="1"/>
            <c:bubble3D val="0"/>
            <c:explosion val="4"/>
          </c:dPt>
          <c:dPt>
            <c:idx val="2"/>
            <c:bubble3D val="0"/>
            <c:explosion val="4"/>
          </c:dPt>
          <c:dLbls>
            <c:dLbl>
              <c:idx val="0"/>
              <c:layout>
                <c:manualLayout>
                  <c:x val="0.0521837776517301"/>
                  <c:y val="0.01455207120660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85706182643222"/>
                  <c:y val="0.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6636415201361"/>
                  <c:y val="0.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0.8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No OOH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Search internet at home / work</c:v>
                </c:pt>
                <c:pt idx="1">
                  <c:v>Search internet when mobile</c:v>
                </c:pt>
                <c:pt idx="2">
                  <c:v>Search internet anywhere</c:v>
                </c:pt>
                <c:pt idx="3">
                  <c:v>Buy because of OOH</c:v>
                </c:pt>
              </c:strCache>
            </c:strRef>
          </c:cat>
          <c:val>
            <c:numRef>
              <c:f>Sheet1!$B$4:$B$7</c:f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1 OOH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Search internet at home / work</c:v>
                </c:pt>
                <c:pt idx="1">
                  <c:v>Search internet when mobile</c:v>
                </c:pt>
                <c:pt idx="2">
                  <c:v>Search internet anywhere</c:v>
                </c:pt>
                <c:pt idx="3">
                  <c:v>Buy because of OOH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0.47</c:v>
                </c:pt>
                <c:pt idx="1">
                  <c:v>0.09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 OOH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Search internet at home / work</c:v>
                </c:pt>
                <c:pt idx="1">
                  <c:v>Search internet when mobile</c:v>
                </c:pt>
                <c:pt idx="2">
                  <c:v>Search internet anywhere</c:v>
                </c:pt>
                <c:pt idx="3">
                  <c:v>Buy because of OOH</c:v>
                </c:pt>
              </c:strCache>
            </c:strRef>
          </c:cat>
          <c:val>
            <c:numRef>
              <c:f>Sheet1!$D$4:$D$7</c:f>
              <c:numCache>
                <c:formatCode>0%</c:formatCode>
                <c:ptCount val="4"/>
                <c:pt idx="0">
                  <c:v>0.55</c:v>
                </c:pt>
                <c:pt idx="1">
                  <c:v>0.07</c:v>
                </c:pt>
                <c:pt idx="2">
                  <c:v>0.58</c:v>
                </c:pt>
                <c:pt idx="3">
                  <c:v>0.26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3 OOH</c:v>
                </c:pt>
              </c:strCache>
            </c:strRef>
          </c:tx>
          <c:spPr>
            <a:solidFill>
              <a:srgbClr val="00C6B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Search internet at home / work</c:v>
                </c:pt>
                <c:pt idx="1">
                  <c:v>Search internet when mobile</c:v>
                </c:pt>
                <c:pt idx="2">
                  <c:v>Search internet anywhere</c:v>
                </c:pt>
                <c:pt idx="3">
                  <c:v>Buy because of OOH</c:v>
                </c:pt>
              </c:strCache>
            </c:strRef>
          </c:cat>
          <c:val>
            <c:numRef>
              <c:f>Sheet1!$E$4:$E$7</c:f>
              <c:numCache>
                <c:formatCode>0%</c:formatCode>
                <c:ptCount val="4"/>
                <c:pt idx="0">
                  <c:v>0.51</c:v>
                </c:pt>
                <c:pt idx="1">
                  <c:v>0.1</c:v>
                </c:pt>
                <c:pt idx="2">
                  <c:v>0.55</c:v>
                </c:pt>
                <c:pt idx="3">
                  <c:v>0.34</c:v>
                </c:pt>
              </c:numCache>
            </c:numRef>
          </c:val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4 OOH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31C79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Search internet at home / work</c:v>
                </c:pt>
                <c:pt idx="1">
                  <c:v>Search internet when mobile</c:v>
                </c:pt>
                <c:pt idx="2">
                  <c:v>Search internet anywhere</c:v>
                </c:pt>
                <c:pt idx="3">
                  <c:v>Buy because of OOH</c:v>
                </c:pt>
              </c:strCache>
            </c:strRef>
          </c:cat>
          <c:val>
            <c:numRef>
              <c:f>Sheet1!$F$4:$F$7</c:f>
              <c:numCache>
                <c:formatCode>0%</c:formatCode>
                <c:ptCount val="4"/>
                <c:pt idx="0">
                  <c:v>0.61</c:v>
                </c:pt>
                <c:pt idx="1">
                  <c:v>0.11</c:v>
                </c:pt>
                <c:pt idx="2">
                  <c:v>0.64</c:v>
                </c:pt>
                <c:pt idx="3">
                  <c:v>0.34</c:v>
                </c:pt>
              </c:numCache>
            </c:numRef>
          </c:val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5+ OOH</c:v>
                </c:pt>
              </c:strCache>
            </c:strRef>
          </c:tx>
          <c:spPr>
            <a:solidFill>
              <a:srgbClr val="7A7D8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Search internet at home / work</c:v>
                </c:pt>
                <c:pt idx="1">
                  <c:v>Search internet when mobile</c:v>
                </c:pt>
                <c:pt idx="2">
                  <c:v>Search internet anywhere</c:v>
                </c:pt>
                <c:pt idx="3">
                  <c:v>Buy because of OOH</c:v>
                </c:pt>
              </c:strCache>
            </c:strRef>
          </c:cat>
          <c:val>
            <c:numRef>
              <c:f>Sheet1!$G$4:$G$7</c:f>
              <c:numCache>
                <c:formatCode>0%</c:formatCode>
                <c:ptCount val="4"/>
                <c:pt idx="0">
                  <c:v>0.78</c:v>
                </c:pt>
                <c:pt idx="1">
                  <c:v>0.17</c:v>
                </c:pt>
                <c:pt idx="2">
                  <c:v>0.82</c:v>
                </c:pt>
                <c:pt idx="3">
                  <c:v>0.58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-2108835632"/>
        <c:axId val="-2108893776"/>
      </c:barChart>
      <c:catAx>
        <c:axId val="-210883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8893776"/>
        <c:crosses val="autoZero"/>
        <c:auto val="1"/>
        <c:lblAlgn val="ctr"/>
        <c:lblOffset val="100"/>
        <c:noMultiLvlLbl val="0"/>
      </c:catAx>
      <c:valAx>
        <c:axId val="-2108893776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8835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99954503725151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07591539847"/>
          <c:y val="0.00295593485596909"/>
          <c:w val="0.62267555750086"/>
          <c:h val="0.9970440389216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4"/>
          </c:dPt>
          <c:dPt>
            <c:idx val="1"/>
            <c:bubble3D val="0"/>
            <c:explosion val="4"/>
          </c:dPt>
          <c:dPt>
            <c:idx val="2"/>
            <c:bubble3D val="0"/>
            <c:explosion val="4"/>
          </c:dPt>
          <c:dLbls>
            <c:dLbl>
              <c:idx val="0"/>
              <c:layout>
                <c:manualLayout>
                  <c:x val="0.0521837776517301"/>
                  <c:y val="0.01455207120660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85706182643222"/>
                  <c:y val="0.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6636415201361"/>
                  <c:y val="0.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0.45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836305215211"/>
          <c:y val="0.0341614906832298"/>
          <c:w val="0.834149659263444"/>
          <c:h val="0.801780456790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Seen OOH adverts in the last month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0.37</c:v>
                </c:pt>
                <c:pt idx="2">
                  <c:v>0.37</c:v>
                </c:pt>
                <c:pt idx="3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seen OOH adverts in the last month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Absorbing</c:v>
                </c:pt>
                <c:pt idx="1">
                  <c:v>Planning</c:v>
                </c:pt>
                <c:pt idx="2">
                  <c:v>Obtaining</c:v>
                </c:pt>
                <c:pt idx="3">
                  <c:v>Sharing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0.36</c:v>
                </c:pt>
                <c:pt idx="1">
                  <c:v>0.29</c:v>
                </c:pt>
                <c:pt idx="2">
                  <c:v>0.3</c:v>
                </c:pt>
                <c:pt idx="3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127050608"/>
        <c:axId val="2127046176"/>
      </c:barChart>
      <c:catAx>
        <c:axId val="2127050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+mj-lt"/>
              </a:defRPr>
            </a:pPr>
            <a:endParaRPr lang="en-US"/>
          </a:p>
        </c:txPr>
        <c:crossAx val="2127046176"/>
        <c:crosses val="autoZero"/>
        <c:auto val="1"/>
        <c:lblAlgn val="ctr"/>
        <c:lblOffset val="100"/>
        <c:noMultiLvlLbl val="0"/>
      </c:catAx>
      <c:valAx>
        <c:axId val="212704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984828131068818"/>
              <c:y val="0.94588497090037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+mj-lt"/>
              </a:defRPr>
            </a:pPr>
            <a:endParaRPr lang="en-US"/>
          </a:p>
        </c:txPr>
        <c:crossAx val="2127050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3552575827125"/>
          <c:y val="0.940136939404314"/>
          <c:w val="0.612894848345751"/>
          <c:h val="0.0598630605956864"/>
        </c:manualLayout>
      </c:layout>
      <c:overlay val="0"/>
      <c:txPr>
        <a:bodyPr/>
        <a:lstStyle/>
        <a:p>
          <a:pPr>
            <a:defRPr sz="12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1559169942666"/>
          <c:y val="0.0352347573637002"/>
          <c:w val="0.918145983947832"/>
          <c:h val="0.922063443326418"/>
        </c:manualLayout>
      </c:layout>
      <c:bubbleChart>
        <c:varyColors val="0"/>
        <c:ser>
          <c:idx val="4"/>
          <c:order val="0"/>
          <c:tx>
            <c:v>TV</c:v>
          </c:tx>
          <c:spPr>
            <a:ln w="25400">
              <a:noFill/>
            </a:ln>
          </c:spPr>
          <c:invertIfNegative val="0"/>
          <c:dPt>
            <c:idx val="6"/>
            <c:invertIfNegative val="0"/>
            <c:bubble3D val="1"/>
            <c:spPr>
              <a:noFill/>
              <a:ln w="25400">
                <a:noFill/>
              </a:ln>
            </c:spPr>
          </c:dPt>
          <c:dLbls>
            <c:delete val="1"/>
          </c:dLbls>
          <c:xVal>
            <c:numRef>
              <c:f>'Feel &amp; Do Venn Diagram Summary'!$A$23:$A$34</c:f>
              <c:numCache>
                <c:formatCode>General</c:formatCode>
                <c:ptCount val="12"/>
                <c:pt idx="2" formatCode="0.00">
                  <c:v>0.497315763787214</c:v>
                </c:pt>
                <c:pt idx="3" formatCode="0.00">
                  <c:v>0.674448767833982</c:v>
                </c:pt>
                <c:pt idx="4" formatCode="0.00">
                  <c:v>0.687569988801792</c:v>
                </c:pt>
                <c:pt idx="5" formatCode="0.00">
                  <c:v>0.74223602484472</c:v>
                </c:pt>
                <c:pt idx="6" formatCode="0.00">
                  <c:v>0.519406890536415</c:v>
                </c:pt>
                <c:pt idx="7" formatCode="0.00">
                  <c:v>0.801498127340824</c:v>
                </c:pt>
                <c:pt idx="8" formatCode="0.00">
                  <c:v>0.492903225806452</c:v>
                </c:pt>
                <c:pt idx="9" formatCode="0.00">
                  <c:v>0.595103578154426</c:v>
                </c:pt>
                <c:pt idx="10" formatCode="0.00">
                  <c:v>0.570383912248629</c:v>
                </c:pt>
                <c:pt idx="11" formatCode="0.00">
                  <c:v>0.507042253521127</c:v>
                </c:pt>
              </c:numCache>
            </c:numRef>
          </c:xVal>
          <c:yVal>
            <c:numRef>
              <c:f>'Feel &amp; Do Venn Diagram Summary'!$J$23:$J$34</c:f>
              <c:numCache>
                <c:formatCode>General</c:formatCode>
                <c:ptCount val="12"/>
                <c:pt idx="0">
                  <c:v>0.0</c:v>
                </c:pt>
                <c:pt idx="6" formatCode="0.00">
                  <c:v>0.344962930658526</c:v>
                </c:pt>
              </c:numCache>
            </c:numRef>
          </c:yVal>
          <c:bubbleSize>
            <c:numRef>
              <c:f>'Feel &amp; Do Venn Diagram Summary'!$K$23:$K$34</c:f>
              <c:numCache>
                <c:formatCode>General</c:formatCode>
                <c:ptCount val="12"/>
                <c:pt idx="6" formatCode="0.00">
                  <c:v>2293.0</c:v>
                </c:pt>
              </c:numCache>
            </c:numRef>
          </c:bubbleSize>
          <c:bubble3D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136186304"/>
        <c:axId val="2037609040"/>
      </c:bubbleChart>
      <c:valAx>
        <c:axId val="2136186304"/>
        <c:scaling>
          <c:orientation val="minMax"/>
          <c:max val="0.85"/>
          <c:min val="0.4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GB" sz="1000">
                <a:solidFill>
                  <a:srgbClr val="595959"/>
                </a:solidFill>
                <a:latin typeface="Arial"/>
                <a:cs typeface="Arial"/>
              </a:defRPr>
            </a:pPr>
            <a:endParaRPr lang="en-US"/>
          </a:p>
        </c:txPr>
        <c:crossAx val="2037609040"/>
        <c:crossesAt val="0.4336"/>
        <c:crossBetween val="midCat"/>
      </c:valAx>
      <c:valAx>
        <c:axId val="2037609040"/>
        <c:scaling>
          <c:orientation val="minMax"/>
          <c:max val="0.85"/>
          <c:min val="0.2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GB" sz="1000">
                <a:solidFill>
                  <a:srgbClr val="595959"/>
                </a:solidFill>
                <a:latin typeface="Arial"/>
                <a:cs typeface="Arial"/>
              </a:defRPr>
            </a:pPr>
            <a:endParaRPr lang="en-US"/>
          </a:p>
        </c:txPr>
        <c:crossAx val="2136186304"/>
        <c:crossesAt val="0.4973"/>
        <c:crossBetween val="midCat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b="1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Searched online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7"/>
                <c:pt idx="0">
                  <c:v>Outdoor</c:v>
                </c:pt>
                <c:pt idx="1">
                  <c:v>Online</c:v>
                </c:pt>
                <c:pt idx="2">
                  <c:v>WOM</c:v>
                </c:pt>
                <c:pt idx="3">
                  <c:v>Press</c:v>
                </c:pt>
                <c:pt idx="4">
                  <c:v>Used</c:v>
                </c:pt>
                <c:pt idx="5">
                  <c:v>TV</c:v>
                </c:pt>
                <c:pt idx="6">
                  <c:v>Other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7"/>
                <c:pt idx="0">
                  <c:v>0.131055900621118</c:v>
                </c:pt>
                <c:pt idx="1">
                  <c:v>0.201290322580645</c:v>
                </c:pt>
                <c:pt idx="2">
                  <c:v>0.149805447470817</c:v>
                </c:pt>
                <c:pt idx="3">
                  <c:v>0.136550308008214</c:v>
                </c:pt>
                <c:pt idx="4">
                  <c:v>0.124727905964301</c:v>
                </c:pt>
                <c:pt idx="5">
                  <c:v>0.0963802878325337</c:v>
                </c:pt>
                <c:pt idx="6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Searched via my mobile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7"/>
                <c:pt idx="0">
                  <c:v>Outdoor</c:v>
                </c:pt>
                <c:pt idx="1">
                  <c:v>Online</c:v>
                </c:pt>
                <c:pt idx="2">
                  <c:v>WOM</c:v>
                </c:pt>
                <c:pt idx="3">
                  <c:v>Press</c:v>
                </c:pt>
                <c:pt idx="4">
                  <c:v>Used</c:v>
                </c:pt>
                <c:pt idx="5">
                  <c:v>TV</c:v>
                </c:pt>
                <c:pt idx="6">
                  <c:v>Other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7"/>
                <c:pt idx="0">
                  <c:v>0.142236024844721</c:v>
                </c:pt>
                <c:pt idx="1">
                  <c:v>0.12258064516129</c:v>
                </c:pt>
                <c:pt idx="2">
                  <c:v>0.107652399481193</c:v>
                </c:pt>
                <c:pt idx="3">
                  <c:v>0.112936344969199</c:v>
                </c:pt>
                <c:pt idx="4">
                  <c:v>0.085981715280801</c:v>
                </c:pt>
                <c:pt idx="5">
                  <c:v>0.0846053205407763</c:v>
                </c:pt>
                <c:pt idx="6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7"/>
        <c:overlap val="-27"/>
        <c:axId val="2136650496"/>
        <c:axId val="2137282320"/>
      </c:barChart>
      <c:catAx>
        <c:axId val="2136650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282320"/>
        <c:crosses val="autoZero"/>
        <c:auto val="1"/>
        <c:lblAlgn val="ctr"/>
        <c:lblOffset val="100"/>
        <c:noMultiLvlLbl val="0"/>
      </c:catAx>
      <c:valAx>
        <c:axId val="2137282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6650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99954503725151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0.32475</cdr:x>
      <cdr:y>0.75793</cdr:y>
    </cdr:from>
    <cdr:to>
      <cdr:x>0.37412</cdr:x>
      <cdr:y>0.81708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6232" y="2929202"/>
          <a:ext cx="38101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l"/>
          <a:r>
            <a:rPr lang="en-US" sz="1600" b="1" dirty="0" smtClean="0">
              <a:solidFill>
                <a:srgbClr val="336A6F"/>
              </a:solidFill>
              <a:latin typeface="Arial"/>
              <a:cs typeface="Arial"/>
            </a:rPr>
            <a:t>TV</a:t>
          </a:r>
          <a:endParaRPr lang="en-US" sz="1600" b="1" dirty="0">
            <a:solidFill>
              <a:srgbClr val="336A6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0.13824</cdr:x>
      <cdr:y>0.54136</cdr:y>
    </cdr:from>
    <cdr:to>
      <cdr:x>0.18981</cdr:x>
      <cdr:y>0.60051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88" y="2092208"/>
          <a:ext cx="397991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r"/>
          <a:r>
            <a:rPr lang="en-US" sz="1600" b="1" dirty="0" smtClean="0">
              <a:solidFill>
                <a:srgbClr val="A8282F"/>
              </a:solidFill>
              <a:latin typeface="Arial"/>
              <a:cs typeface="Arial"/>
            </a:rPr>
            <a:t>Online</a:t>
          </a:r>
          <a:endParaRPr lang="en-US" sz="1600" b="1" dirty="0">
            <a:solidFill>
              <a:srgbClr val="A8282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0.25399</cdr:x>
      <cdr:y>0.25437</cdr:y>
    </cdr:from>
    <cdr:to>
      <cdr:x>0.30555</cdr:x>
      <cdr:y>0.31352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0143" y="983071"/>
          <a:ext cx="397913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l"/>
          <a:r>
            <a:rPr lang="en-US" sz="1400" b="1" dirty="0" smtClean="0">
              <a:solidFill>
                <a:srgbClr val="4E7839"/>
              </a:solidFill>
              <a:latin typeface="Arial"/>
              <a:cs typeface="Arial"/>
            </a:rPr>
            <a:t>Used</a:t>
          </a:r>
          <a:endParaRPr lang="en-US" sz="1400" b="1" dirty="0">
            <a:solidFill>
              <a:srgbClr val="4E7839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0.27703</cdr:x>
      <cdr:y>0.44168</cdr:y>
    </cdr:from>
    <cdr:to>
      <cdr:x>0.32859</cdr:x>
      <cdr:y>0.50083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7953" y="1706974"/>
          <a:ext cx="397914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l" rtl="0">
            <a:defRPr lang="en-GB" sz="1000" b="1" i="0" u="none" strike="noStrike" kern="1200" baseline="0">
              <a:solidFill>
                <a:prstClr val="white"/>
              </a:solidFill>
              <a:latin typeface="+mj-lt"/>
              <a:ea typeface="+mn-ea"/>
              <a:cs typeface="+mn-cs"/>
            </a:defRPr>
          </a:pPr>
          <a:r>
            <a:rPr lang="en-US" sz="1600" b="1" kern="1200" dirty="0">
              <a:solidFill>
                <a:srgbClr val="6B2C65"/>
              </a:solidFill>
            </a:rPr>
            <a:t>DM/Door</a:t>
          </a:r>
        </a:p>
      </cdr:txBody>
    </cdr:sp>
  </cdr:relSizeAnchor>
  <cdr:relSizeAnchor xmlns:cdr="http://schemas.openxmlformats.org/drawingml/2006/chartDrawing">
    <cdr:from>
      <cdr:x>0.30445</cdr:x>
      <cdr:y>0.57751</cdr:y>
    </cdr:from>
    <cdr:to>
      <cdr:x>0.35602</cdr:x>
      <cdr:y>0.63666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49624" y="2231922"/>
          <a:ext cx="397933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r"/>
          <a:r>
            <a:rPr lang="en-US" sz="1600" b="1" dirty="0" err="1" smtClean="0">
              <a:solidFill>
                <a:srgbClr val="A8282F"/>
              </a:solidFill>
              <a:latin typeface="Arial"/>
              <a:cs typeface="Arial"/>
            </a:rPr>
            <a:t>Mags</a:t>
          </a:r>
          <a:endParaRPr lang="en-US" sz="1600" b="1" dirty="0">
            <a:solidFill>
              <a:srgbClr val="A8282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0.44762</cdr:x>
      <cdr:y>0.52055</cdr:y>
    </cdr:from>
    <cdr:to>
      <cdr:x>0.49918</cdr:x>
      <cdr:y>0.5797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4527" y="2011803"/>
          <a:ext cx="397913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l"/>
          <a:r>
            <a:rPr lang="en-US" sz="1600" b="1" dirty="0" smtClean="0">
              <a:solidFill>
                <a:srgbClr val="6B2C65"/>
              </a:solidFill>
              <a:latin typeface="Arial"/>
              <a:cs typeface="Arial"/>
            </a:rPr>
            <a:t>Paper</a:t>
          </a:r>
          <a:endParaRPr lang="en-US" sz="1600" b="1" dirty="0">
            <a:solidFill>
              <a:srgbClr val="6B2C65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0.62746</cdr:x>
      <cdr:y>0.16612</cdr:y>
    </cdr:from>
    <cdr:to>
      <cdr:x>0.67903</cdr:x>
      <cdr:y>0.22527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42453" y="642002"/>
          <a:ext cx="397991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l"/>
          <a:r>
            <a:rPr lang="en-US" sz="1600" b="1" dirty="0" err="1" smtClean="0">
              <a:solidFill>
                <a:srgbClr val="4E7839"/>
              </a:solidFill>
              <a:latin typeface="Arial"/>
              <a:cs typeface="Arial"/>
            </a:rPr>
            <a:t>WoM</a:t>
          </a:r>
          <a:endParaRPr lang="en-US" sz="1600" b="1" dirty="0">
            <a:solidFill>
              <a:srgbClr val="4E7839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0.53484</cdr:x>
      <cdr:y>0.33215</cdr:y>
    </cdr:from>
    <cdr:to>
      <cdr:x>0.5864</cdr:x>
      <cdr:y>0.3913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27626" y="1283654"/>
          <a:ext cx="397933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r"/>
          <a:r>
            <a:rPr lang="en-US" sz="1600" b="1" dirty="0" smtClean="0">
              <a:solidFill>
                <a:srgbClr val="336A6F"/>
              </a:solidFill>
              <a:latin typeface="Arial"/>
              <a:cs typeface="Arial"/>
            </a:rPr>
            <a:t>Read</a:t>
          </a:r>
          <a:endParaRPr lang="en-US" sz="1600" b="1" dirty="0">
            <a:solidFill>
              <a:srgbClr val="336A6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0.75727</cdr:x>
      <cdr:y>0.24616</cdr:y>
    </cdr:from>
    <cdr:to>
      <cdr:x>0.80883</cdr:x>
      <cdr:y>0.30531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44231" y="951324"/>
          <a:ext cx="397914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l"/>
          <a:r>
            <a:rPr lang="en-US" sz="1600" b="1" dirty="0" smtClean="0">
              <a:solidFill>
                <a:srgbClr val="6B2C65"/>
              </a:solidFill>
              <a:latin typeface="Arial"/>
              <a:cs typeface="Arial"/>
            </a:rPr>
            <a:t>Outdoor</a:t>
          </a:r>
          <a:endParaRPr lang="en-US" sz="1600" b="1" dirty="0">
            <a:solidFill>
              <a:srgbClr val="6B2C65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0.86506</cdr:x>
      <cdr:y>0.35405</cdr:y>
    </cdr:from>
    <cdr:to>
      <cdr:x>0.91663</cdr:x>
      <cdr:y>0.4132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676071" y="1368303"/>
          <a:ext cx="397991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pPr algn="l"/>
          <a:r>
            <a:rPr lang="en-US" sz="1600" b="1" dirty="0" smtClean="0">
              <a:solidFill>
                <a:srgbClr val="4E7839"/>
              </a:solidFill>
              <a:latin typeface="Arial"/>
              <a:cs typeface="Arial"/>
            </a:rPr>
            <a:t>Radio</a:t>
          </a:r>
          <a:endParaRPr lang="en-US" sz="1600" b="1" dirty="0">
            <a:solidFill>
              <a:srgbClr val="4E7839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			No</a:t>
            </a:r>
            <a:r>
              <a:rPr lang="en-GB" baseline="0" dirty="0" smtClean="0"/>
              <a:t> OOH	1 OOH	2 OOH	3 OOH	4 OOH	5+ OOH</a:t>
            </a:r>
          </a:p>
          <a:p>
            <a:r>
              <a:rPr lang="en-GB" baseline="0" dirty="0" smtClean="0"/>
              <a:t>Search internet at home / work	n/a	47%	55%	51%	61%	78%</a:t>
            </a:r>
          </a:p>
          <a:p>
            <a:r>
              <a:rPr lang="en-GB" baseline="0" dirty="0" smtClean="0"/>
              <a:t>Search internet when mobile	n/a	9%	7%	10%	11%	17%</a:t>
            </a:r>
          </a:p>
          <a:p>
            <a:r>
              <a:rPr lang="en-GB" baseline="0" dirty="0" smtClean="0"/>
              <a:t>Search internet anywhere		n/a	50%	58%	55%	64%	82%</a:t>
            </a:r>
          </a:p>
          <a:p>
            <a:r>
              <a:rPr lang="en-GB" dirty="0" smtClean="0"/>
              <a:t>Buy because of OOH		</a:t>
            </a:r>
            <a:r>
              <a:rPr lang="en-GB" baseline="0" dirty="0" smtClean="0"/>
              <a:t>n/a	25%	26%	34%	34%	58%</a:t>
            </a:r>
            <a:endParaRPr lang="en-GB" dirty="0" smtClean="0"/>
          </a:p>
          <a:p>
            <a:r>
              <a:rPr lang="en-GB" dirty="0" smtClean="0"/>
              <a:t>Recall:</a:t>
            </a:r>
            <a:r>
              <a:rPr lang="en-GB" baseline="0" dirty="0" smtClean="0"/>
              <a:t> in street</a:t>
            </a:r>
            <a:r>
              <a:rPr lang="en-GB" dirty="0" smtClean="0"/>
              <a:t>		38</a:t>
            </a:r>
            <a:r>
              <a:rPr lang="en-GB" baseline="0" dirty="0" smtClean="0"/>
              <a:t>%	49%	65%	72%	76%	78%</a:t>
            </a:r>
          </a:p>
          <a:p>
            <a:r>
              <a:rPr lang="en-GB" baseline="0" dirty="0" smtClean="0"/>
              <a:t>Recall: bus sides		29%	46%	64%	71%	83%	84%</a:t>
            </a:r>
          </a:p>
          <a:p>
            <a:r>
              <a:rPr lang="en-GB" baseline="0" dirty="0" smtClean="0"/>
              <a:t>Recall: bus shelters 		23%	34%	46%	52%	64%	73%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Recall: retail estate		31%	39%	40%	48%	61%	62%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Recall: Underground		7%	9%	13%	20%	20%	42%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Recall: Trains			5%	8%	6%	13%	20%	34%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923B-4114-427E-861B-B11F887992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9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Although</a:t>
            </a:r>
            <a:r>
              <a:rPr lang="en-GB" baseline="0" dirty="0" smtClean="0"/>
              <a:t> only 13% have bought because of any advertising seen in the last month, </a:t>
            </a:r>
            <a:r>
              <a:rPr lang="en-GB" dirty="0" smtClean="0"/>
              <a:t>35%</a:t>
            </a:r>
            <a:r>
              <a:rPr lang="en-GB" baseline="0" dirty="0" smtClean="0"/>
              <a:t> of people have bought </a:t>
            </a:r>
            <a:r>
              <a:rPr lang="en-GB" u="sng" baseline="0" dirty="0" smtClean="0"/>
              <a:t>at some point</a:t>
            </a:r>
            <a:r>
              <a:rPr lang="en-GB" baseline="0" dirty="0" smtClean="0"/>
              <a:t> in their life because of out-of-home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923B-4114-427E-861B-B11F887992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</a:t>
            </a:r>
            <a:r>
              <a:rPr lang="en-GB" baseline="0" dirty="0" smtClean="0"/>
              <a:t> earners</a:t>
            </a:r>
            <a:r>
              <a:rPr lang="en-GB" dirty="0" smtClean="0"/>
              <a:t>: 39%</a:t>
            </a:r>
          </a:p>
          <a:p>
            <a:r>
              <a:rPr lang="en-GB" dirty="0" smtClean="0"/>
              <a:t>Age: 16-24= 44%, 25-44 = 40%,</a:t>
            </a:r>
            <a:r>
              <a:rPr lang="en-GB" baseline="0" dirty="0" smtClean="0"/>
              <a:t> 45-64 = 23%</a:t>
            </a:r>
            <a:endParaRPr lang="en-GB" dirty="0" smtClean="0"/>
          </a:p>
          <a:p>
            <a:r>
              <a:rPr lang="en-GB" dirty="0" smtClean="0"/>
              <a:t>Cities: 43%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Travel: &lt;3</a:t>
            </a:r>
            <a:r>
              <a:rPr lang="en-GB" baseline="0" dirty="0" smtClean="0"/>
              <a:t> hours = 29%, 3-6 hours = 30%, 6-9 hours = 36%, &gt;9 hours = 48%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Devices: Neither = 27%, Smart phone = 42%, Tablet = 49%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923B-4114-427E-861B-B11F887992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3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B7EE-BBAE-434F-8E79-2019BFEF24E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15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B7EE-BBAE-434F-8E79-2019BFEF24E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23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276976" y="2244725"/>
            <a:ext cx="5489574" cy="3340100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182563" indent="-1825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8150" y="2245519"/>
            <a:ext cx="5480050" cy="3339341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11328400" cy="62366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8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8150" y="1497013"/>
            <a:ext cx="5480050" cy="193198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38150" y="3645024"/>
            <a:ext cx="5480050" cy="193198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4"/>
          </p:nvPr>
        </p:nvSpPr>
        <p:spPr>
          <a:xfrm>
            <a:off x="6276976" y="1496219"/>
            <a:ext cx="5489574" cy="4088606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182563" indent="-1825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5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32" y="230400"/>
            <a:ext cx="9655314" cy="608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2708921"/>
            <a:ext cx="5388320" cy="432048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2" y="1267200"/>
            <a:ext cx="11350155" cy="144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0" y="2708921"/>
            <a:ext cx="5390437" cy="432048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8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9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4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1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1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1196752"/>
            <a:ext cx="5388320" cy="48245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1196752"/>
            <a:ext cx="5390437" cy="48245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6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75" y="3011118"/>
            <a:ext cx="10975658" cy="30101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04565" y="1268760"/>
            <a:ext cx="10975658" cy="136815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47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75" y="3011118"/>
            <a:ext cx="10975658" cy="30101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04565" y="1268760"/>
            <a:ext cx="10975658" cy="136815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359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75" y="3011118"/>
            <a:ext cx="10975658" cy="30101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04565" y="1268760"/>
            <a:ext cx="10975658" cy="136815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96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75" y="3011118"/>
            <a:ext cx="10975658" cy="30101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04565" y="1268760"/>
            <a:ext cx="10975658" cy="136815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382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75" y="3011118"/>
            <a:ext cx="10975658" cy="30101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04565" y="1268760"/>
            <a:ext cx="10975658" cy="136815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025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E0D-21B0-47B5-BECB-CC926A0FEDC9}" type="datetimeFigureOut">
              <a:rPr lang="en-GB" smtClean="0"/>
              <a:pPr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BF45-8619-4D9E-A03B-AE4D6934E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85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8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0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5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>
                <a:solidFill>
                  <a:srgbClr val="656565">
                    <a:tint val="75000"/>
                  </a:srgbClr>
                </a:solidFill>
              </a:rPr>
              <a:pPr/>
              <a:t>06/06/2016</a:t>
            </a:fld>
            <a:endParaRPr lang="en-GB" dirty="0">
              <a:solidFill>
                <a:srgbClr val="6565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6565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>
                <a:solidFill>
                  <a:srgbClr val="656565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56565">
                  <a:tint val="7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268760"/>
            <a:ext cx="10961862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102BDC9-DBC8-4989-BAD0-C883568FD449}" type="datetimeFigureOut">
              <a:rPr lang="en-GB" smtClean="0"/>
              <a:pPr/>
              <a:t>06/06/2016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5D6335C-B87E-421B-A749-447BC022E9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759" y="130622"/>
            <a:ext cx="10975658" cy="778098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554" y="98072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2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 sz="2400" b="0"/>
            </a:lvl1pPr>
            <a:lvl2pPr marL="357188" indent="-174625">
              <a:buFont typeface="Arial" panose="020B0604020202020204" pitchFamily="34" charset="0"/>
              <a:buChar char="‒"/>
              <a:tabLst/>
              <a:defRPr>
                <a:latin typeface="+mj-lt"/>
              </a:defRPr>
            </a:lvl2pPr>
            <a:lvl3pPr marL="538163" indent="-180975">
              <a:defRPr/>
            </a:lvl3pPr>
            <a:lvl4pPr marL="709613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34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52" r:id="rId8"/>
    <p:sldLayoutId id="2147483653" r:id="rId9"/>
    <p:sldLayoutId id="2147483669" r:id="rId10"/>
    <p:sldLayoutId id="2147483670" r:id="rId11"/>
    <p:sldLayoutId id="2147483654" r:id="rId12"/>
    <p:sldLayoutId id="2147483655" r:id="rId13"/>
    <p:sldLayoutId id="2147483668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maps.google.co.uk/maps/ms?msid=206621635008552101369.0004b6ac0874133640d05&amp;msa=0&amp;ll=51.507033,-0.343323&amp;spn=0.43507,1.352692" TargetMode="External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Customer Journey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Research </a:t>
            </a:r>
            <a:r>
              <a:rPr lang="en-GB" smtClean="0"/>
              <a:t>by Outsmart</a:t>
            </a:r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98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Young, mobile, affluent, urban, connected</a:t>
            </a:r>
            <a:br>
              <a:rPr lang="en-GB" smtClean="0"/>
            </a:br>
            <a:r>
              <a:rPr lang="en-GB" smtClean="0"/>
              <a:t>most likely to buy because of OOH</a:t>
            </a:r>
            <a:endParaRPr lang="en-GB" dirty="0"/>
          </a:p>
        </p:txBody>
      </p:sp>
      <p:pic>
        <p:nvPicPr>
          <p:cNvPr id="12" name="Picture 11" descr="Obtai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7569">
            <a:off x="9502114" y="-386590"/>
            <a:ext cx="2811530" cy="2811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8150" y="3168795"/>
            <a:ext cx="202983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High earners</a:t>
            </a:r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9791" y="3158123"/>
            <a:ext cx="20307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18 to 24 year olds</a:t>
            </a:r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425" y="5316606"/>
            <a:ext cx="18477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Urban dwellers</a:t>
            </a:r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8966" y="5316606"/>
            <a:ext cx="2843808" cy="58477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Connected people:</a:t>
            </a:r>
          </a:p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smart phones and tablets</a:t>
            </a:r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6849" y="5316606"/>
            <a:ext cx="3625322" cy="58477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Commuters: 6-9 hours/week travel and especially 9+ hours/week</a:t>
            </a:r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45283" y="3158123"/>
            <a:ext cx="18979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25 to 44 year olds</a:t>
            </a:r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24" name="Picture 23" descr="Slide10.png"/>
          <p:cNvPicPr>
            <a:picLocks noChangeAspect="1"/>
          </p:cNvPicPr>
          <p:nvPr/>
        </p:nvPicPr>
        <p:blipFill rotWithShape="1">
          <a:blip r:embed="rId4" cstate="print"/>
          <a:srcRect l="1929" t="2061" r="75773" b="60017"/>
          <a:stretch/>
        </p:blipFill>
        <p:spPr>
          <a:xfrm>
            <a:off x="2343830" y="1333500"/>
            <a:ext cx="1800000" cy="1800000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innerShdw blurRad="127000">
              <a:schemeClr val="tx1">
                <a:lumMod val="75000"/>
              </a:schemeClr>
            </a:innerShdw>
          </a:effectLst>
        </p:spPr>
      </p:pic>
      <p:pic>
        <p:nvPicPr>
          <p:cNvPr id="26" name="Picture 25" descr="Slide10.png"/>
          <p:cNvPicPr>
            <a:picLocks noChangeAspect="1"/>
          </p:cNvPicPr>
          <p:nvPr/>
        </p:nvPicPr>
        <p:blipFill rotWithShape="1">
          <a:blip r:embed="rId4" cstate="print"/>
          <a:srcRect l="1844" t="54543" r="75839" b="7503"/>
          <a:stretch/>
        </p:blipFill>
        <p:spPr>
          <a:xfrm>
            <a:off x="438150" y="3429000"/>
            <a:ext cx="1800000" cy="1800000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innerShdw blurRad="127000">
              <a:schemeClr val="tx1">
                <a:lumMod val="75000"/>
              </a:schemeClr>
            </a:innerShdw>
          </a:effectLst>
        </p:spPr>
      </p:pic>
      <p:pic>
        <p:nvPicPr>
          <p:cNvPr id="28" name="Picture 27" descr="Slide10.png"/>
          <p:cNvPicPr>
            <a:picLocks noChangeAspect="1"/>
          </p:cNvPicPr>
          <p:nvPr/>
        </p:nvPicPr>
        <p:blipFill rotWithShape="1">
          <a:blip r:embed="rId4" cstate="print"/>
          <a:srcRect l="37817" t="2554" r="39765" b="59319"/>
          <a:stretch/>
        </p:blipFill>
        <p:spPr>
          <a:xfrm>
            <a:off x="6155190" y="1333500"/>
            <a:ext cx="1800000" cy="1800000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innerShdw blurRad="127000">
              <a:schemeClr val="tx1">
                <a:lumMod val="75000"/>
              </a:schemeClr>
            </a:innerShdw>
          </a:effectLst>
        </p:spPr>
      </p:pic>
      <p:pic>
        <p:nvPicPr>
          <p:cNvPr id="30" name="Picture 29" descr="Slide10.png"/>
          <p:cNvPicPr>
            <a:picLocks noChangeAspect="1"/>
          </p:cNvPicPr>
          <p:nvPr/>
        </p:nvPicPr>
        <p:blipFill rotWithShape="1">
          <a:blip r:embed="rId4" cstate="print"/>
          <a:srcRect l="38235" t="55799" r="39636" b="6566"/>
          <a:stretch/>
        </p:blipFill>
        <p:spPr>
          <a:xfrm>
            <a:off x="4249510" y="3429000"/>
            <a:ext cx="1800000" cy="1800000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innerShdw blurRad="127000">
              <a:schemeClr val="tx1">
                <a:lumMod val="75000"/>
              </a:schemeClr>
            </a:innerShdw>
          </a:effectLst>
        </p:spPr>
      </p:pic>
      <p:pic>
        <p:nvPicPr>
          <p:cNvPr id="31" name="Picture 30" descr="Slide10.png"/>
          <p:cNvPicPr>
            <a:picLocks noChangeAspect="1"/>
          </p:cNvPicPr>
          <p:nvPr/>
        </p:nvPicPr>
        <p:blipFill rotWithShape="1">
          <a:blip r:embed="rId4" cstate="print"/>
          <a:srcRect l="73925" t="2627" r="3727" b="59365"/>
          <a:stretch/>
        </p:blipFill>
        <p:spPr>
          <a:xfrm>
            <a:off x="9966550" y="1333500"/>
            <a:ext cx="1800000" cy="1800000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innerShdw blurRad="127000">
              <a:schemeClr val="tx1">
                <a:lumMod val="75000"/>
              </a:schemeClr>
            </a:innerShdw>
          </a:effectLst>
        </p:spPr>
      </p:pic>
      <p:pic>
        <p:nvPicPr>
          <p:cNvPr id="32" name="Picture 31" descr="Slide10.png"/>
          <p:cNvPicPr>
            <a:picLocks noChangeAspect="1"/>
          </p:cNvPicPr>
          <p:nvPr/>
        </p:nvPicPr>
        <p:blipFill rotWithShape="1">
          <a:blip r:embed="rId4" cstate="print"/>
          <a:srcRect l="73846" t="54737" r="4025" b="7628"/>
          <a:stretch/>
        </p:blipFill>
        <p:spPr>
          <a:xfrm>
            <a:off x="8060870" y="3429000"/>
            <a:ext cx="1800000" cy="1800000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innerShdw blurRad="127000">
              <a:schemeClr val="tx1">
                <a:lumMod val="75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72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Groups most responsive to OOH</a:t>
            </a:r>
            <a:endParaRPr lang="en-GB" dirty="0"/>
          </a:p>
        </p:txBody>
      </p:sp>
      <p:pic>
        <p:nvPicPr>
          <p:cNvPr id="11" name="Picture 10" descr="Slide11.png"/>
          <p:cNvPicPr>
            <a:picLocks noChangeAspect="1"/>
          </p:cNvPicPr>
          <p:nvPr/>
        </p:nvPicPr>
        <p:blipFill rotWithShape="1">
          <a:blip r:embed="rId2" cstate="print"/>
          <a:srcRect l="2295" t="17314" r="7701" b="11952"/>
          <a:stretch/>
        </p:blipFill>
        <p:spPr>
          <a:xfrm>
            <a:off x="2026361" y="1019174"/>
            <a:ext cx="8298739" cy="489141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 bwMode="auto">
          <a:xfrm rot="16200000">
            <a:off x="6105111" y="1702317"/>
            <a:ext cx="414528" cy="7763237"/>
          </a:xfrm>
          <a:prstGeom prst="downArrow">
            <a:avLst>
              <a:gd name="adj1" fmla="val 50000"/>
              <a:gd name="adj2" fmla="val 8823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7419" tIns="37419" rIns="37419" bIns="3741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3021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rebuchet MS" pitchFamily="34" charset="0"/>
              <a:ea typeface="ＭＳ Ｐゴシック" pitchFamily="34" charset="-128"/>
              <a:sym typeface="Trebuchet MS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0800000">
            <a:off x="2119604" y="1066800"/>
            <a:ext cx="414528" cy="4621022"/>
          </a:xfrm>
          <a:prstGeom prst="downArrow">
            <a:avLst>
              <a:gd name="adj1" fmla="val 50000"/>
              <a:gd name="adj2" fmla="val 8823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37419" tIns="37419" rIns="37419" bIns="3741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3021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rebuchet MS" pitchFamily="34" charset="0"/>
              <a:ea typeface="ＭＳ Ｐゴシック" pitchFamily="34" charset="-128"/>
              <a:sym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0398" y="5772090"/>
            <a:ext cx="7394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lang="en-GB" sz="1200" dirty="0" smtClean="0">
                <a:solidFill>
                  <a:srgbClr val="595959"/>
                </a:solidFill>
                <a:latin typeface="Arial"/>
                <a:cs typeface="Arial"/>
              </a:rPr>
              <a:t>otice OOH advertising a lot</a:t>
            </a:r>
            <a:endParaRPr lang="en-GB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3591" y="3290502"/>
            <a:ext cx="3989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595959"/>
                </a:solidFill>
                <a:latin typeface="Arial"/>
                <a:cs typeface="Arial"/>
              </a:rPr>
              <a:t>Buy because of OOH a lot</a:t>
            </a:r>
            <a:endParaRPr lang="en-GB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0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OOH-exposed correlated to social media use (i.e. using or planning to use social media websites) at each phase, especially Sharing</a:t>
            </a:r>
            <a:endParaRPr lang="en-GB" dirty="0" smtClean="0"/>
          </a:p>
        </p:txBody>
      </p:sp>
      <p:pic>
        <p:nvPicPr>
          <p:cNvPr id="5" name="Picture 5" descr="shar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771">
            <a:off x="9772650" y="-68263"/>
            <a:ext cx="2579688" cy="25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857623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257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2429"/>
          <a:stretch/>
        </p:blipFill>
        <p:spPr bwMode="auto">
          <a:xfrm>
            <a:off x="8029575" y="3715526"/>
            <a:ext cx="4030662" cy="24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 from static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most OOH responsive are young, mobile, urban, affluent, connected</a:t>
            </a:r>
          </a:p>
          <a:p>
            <a:r>
              <a:rPr lang="en-GB" smtClean="0"/>
              <a:t>OOH is strongly linked to search including mobile</a:t>
            </a:r>
          </a:p>
          <a:p>
            <a:r>
              <a:rPr lang="en-GB" smtClean="0"/>
              <a:t>The OOH exposed are more involved in social media</a:t>
            </a:r>
          </a:p>
          <a:p>
            <a:r>
              <a:rPr lang="en-GB" smtClean="0"/>
              <a:t>More OOH exposures drive positive investigating and buying actions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29" y="4392205"/>
            <a:ext cx="1774045" cy="17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4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Dynamic phase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2000" dirty="0">
                <a:solidFill>
                  <a:srgbClr val="595959"/>
                </a:solidFill>
                <a:cs typeface="Arial"/>
              </a:rPr>
              <a:t>How do people move between the phases of the customer journey? What drives the journey: advertising or other influences like WOM?</a:t>
            </a:r>
          </a:p>
          <a:p>
            <a:pPr marL="285750" indent="-285750"/>
            <a:r>
              <a:rPr lang="en-GB" sz="2000" dirty="0" smtClean="0">
                <a:solidFill>
                  <a:srgbClr val="595959"/>
                </a:solidFill>
                <a:cs typeface="Arial"/>
              </a:rPr>
              <a:t>Fieldwork </a:t>
            </a:r>
            <a:r>
              <a:rPr lang="en-GB" sz="2000" dirty="0">
                <a:solidFill>
                  <a:srgbClr val="595959"/>
                </a:solidFill>
                <a:cs typeface="Arial"/>
              </a:rPr>
              <a:t>through On Device Research </a:t>
            </a:r>
          </a:p>
          <a:p>
            <a:pPr marL="285750" indent="-285750"/>
            <a:r>
              <a:rPr lang="en-GB" sz="2000" dirty="0">
                <a:solidFill>
                  <a:srgbClr val="595959"/>
                </a:solidFill>
                <a:cs typeface="Arial"/>
              </a:rPr>
              <a:t>2,141 selected to complete a 2-week mobile diary  – 27,833 diary </a:t>
            </a:r>
            <a:r>
              <a:rPr lang="en-GB" sz="2000" dirty="0" smtClean="0">
                <a:solidFill>
                  <a:srgbClr val="595959"/>
                </a:solidFill>
                <a:cs typeface="Arial"/>
              </a:rPr>
              <a:t>days</a:t>
            </a:r>
            <a:endParaRPr lang="en-GB" sz="2000" dirty="0">
              <a:solidFill>
                <a:srgbClr val="595959"/>
              </a:solidFill>
              <a:cs typeface="Arial"/>
            </a:endParaRPr>
          </a:p>
          <a:p>
            <a:pPr marL="285750" indent="-285750"/>
            <a:r>
              <a:rPr lang="en-GB" sz="2000" dirty="0">
                <a:solidFill>
                  <a:srgbClr val="595959"/>
                </a:solidFill>
                <a:cs typeface="Arial"/>
              </a:rPr>
              <a:t>9 product categories covered in diary </a:t>
            </a:r>
            <a:r>
              <a:rPr lang="en-GB" sz="2000" dirty="0" smtClean="0">
                <a:solidFill>
                  <a:srgbClr val="595959"/>
                </a:solidFill>
                <a:cs typeface="Arial"/>
              </a:rPr>
              <a:t>phase</a:t>
            </a:r>
            <a:endParaRPr lang="en-GB" sz="2000" dirty="0">
              <a:solidFill>
                <a:srgbClr val="595959"/>
              </a:solidFill>
              <a:cs typeface="Arial"/>
            </a:endParaRPr>
          </a:p>
          <a:p>
            <a:pPr marL="285750" indent="-285750"/>
            <a:r>
              <a:rPr lang="en-GB" sz="2000" dirty="0">
                <a:solidFill>
                  <a:srgbClr val="595959"/>
                </a:solidFill>
                <a:cs typeface="Arial"/>
              </a:rPr>
              <a:t>Panellists asked to ‘check-in’ and report all brand encounters in their </a:t>
            </a:r>
            <a:r>
              <a:rPr lang="en-GB" sz="2000" dirty="0" smtClean="0">
                <a:solidFill>
                  <a:srgbClr val="595959"/>
                </a:solidFill>
                <a:cs typeface="Arial"/>
              </a:rPr>
              <a:t>categories</a:t>
            </a:r>
            <a:endParaRPr lang="en-GB" sz="2000" dirty="0">
              <a:solidFill>
                <a:srgbClr val="595959"/>
              </a:solidFill>
              <a:cs typeface="Arial"/>
            </a:endParaRPr>
          </a:p>
          <a:p>
            <a:pPr marL="285750" indent="-285750"/>
            <a:r>
              <a:rPr lang="en-GB" sz="2000" dirty="0">
                <a:solidFill>
                  <a:srgbClr val="595959"/>
                </a:solidFill>
                <a:cs typeface="Arial"/>
              </a:rPr>
              <a:t>Pre and post profiling survey determined which phase they started and ended in</a:t>
            </a:r>
          </a:p>
          <a:p>
            <a:pPr marL="285750" indent="-285750"/>
            <a:endParaRPr lang="en-GB" sz="2000" dirty="0">
              <a:solidFill>
                <a:srgbClr val="595959"/>
              </a:solidFill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409" y="5175250"/>
            <a:ext cx="203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PROFILING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323" y="5175250"/>
            <a:ext cx="203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DIARY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5237" y="4978401"/>
            <a:ext cx="203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RE-PROFILING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slid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188" y="4511409"/>
            <a:ext cx="5638800" cy="15103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8188" y="5061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PROFILING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588" y="5061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DIARY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2988" y="486441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RE-PROFILING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3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Dynamic fieldwork task: record category stimuli: brand, message type, reaction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6" t="1890" r="21994" b="4367"/>
          <a:stretch/>
        </p:blipFill>
        <p:spPr>
          <a:xfrm>
            <a:off x="409005" y="1633021"/>
            <a:ext cx="1728192" cy="3571630"/>
          </a:xfrm>
          <a:prstGeom prst="roundRect">
            <a:avLst>
              <a:gd name="adj" fmla="val 16667"/>
            </a:avLst>
          </a:prstGeom>
          <a:ln w="19050">
            <a:solidFill>
              <a:schemeClr val="bg1">
                <a:lumMod val="1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t="6703" r="34690" b="12777"/>
          <a:stretch/>
        </p:blipFill>
        <p:spPr bwMode="auto">
          <a:xfrm>
            <a:off x="438150" y="2205715"/>
            <a:ext cx="1660503" cy="244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 flipH="1">
            <a:off x="296100" y="1111332"/>
            <a:ext cx="2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Which brand encountered?</a:t>
            </a:r>
            <a:endParaRPr lang="en-GB" sz="12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6615578" y="1111332"/>
            <a:ext cx="2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Feeling as a result of the encounter</a:t>
            </a:r>
            <a:endParaRPr lang="en-GB" sz="12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455839" y="1111332"/>
            <a:ext cx="2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How</a:t>
            </a:r>
          </a:p>
          <a:p>
            <a:pPr algn="ctr"/>
            <a:r>
              <a:rPr lang="en-GB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encountered?</a:t>
            </a:r>
            <a:endParaRPr lang="en-GB" sz="12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9775318" y="1111332"/>
            <a:ext cx="2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What done as a result </a:t>
            </a:r>
            <a:br>
              <a:rPr lang="en-GB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of the encounter</a:t>
            </a:r>
            <a:endParaRPr lang="en-GB" sz="12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6" descr="roll over to zo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r="8402" b="23657"/>
          <a:stretch/>
        </p:blipFill>
        <p:spPr bwMode="auto">
          <a:xfrm>
            <a:off x="3267837" y="1601780"/>
            <a:ext cx="2246794" cy="36131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t="6573" r="34854" b="13038"/>
          <a:stretch/>
        </p:blipFill>
        <p:spPr bwMode="auto">
          <a:xfrm>
            <a:off x="3520135" y="2235513"/>
            <a:ext cx="1742199" cy="135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 descr="roll over to zo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r="14700" b="23708"/>
          <a:stretch/>
        </p:blipFill>
        <p:spPr bwMode="auto">
          <a:xfrm>
            <a:off x="6645271" y="1601780"/>
            <a:ext cx="2027400" cy="36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7112" r="34811" b="13147"/>
          <a:stretch/>
        </p:blipFill>
        <p:spPr bwMode="auto">
          <a:xfrm>
            <a:off x="6878787" y="2129306"/>
            <a:ext cx="1560368" cy="248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0" descr="roll over to zo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r="15300" b="24466"/>
          <a:stretch/>
        </p:blipFill>
        <p:spPr bwMode="auto">
          <a:xfrm>
            <a:off x="9803311" y="1553242"/>
            <a:ext cx="2088232" cy="36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7" t="6897" r="34690" b="12284"/>
          <a:stretch/>
        </p:blipFill>
        <p:spPr bwMode="auto">
          <a:xfrm>
            <a:off x="10009463" y="2129306"/>
            <a:ext cx="1628833" cy="254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451420" y="5216138"/>
            <a:ext cx="1307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Diary n=2,141</a:t>
            </a:r>
            <a:endParaRPr 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150" y="5740450"/>
            <a:ext cx="11328400" cy="7200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1400" dirty="0" smtClean="0">
                <a:solidFill>
                  <a:srgbClr val="595959"/>
                </a:solidFill>
              </a:rPr>
              <a:t>On Device Research methodology ensures correct representation in diary sample of both </a:t>
            </a:r>
            <a:r>
              <a:rPr lang="en-GB" sz="1400" dirty="0" err="1" smtClean="0">
                <a:solidFill>
                  <a:srgbClr val="595959"/>
                </a:solidFill>
              </a:rPr>
              <a:t>SmartPhone</a:t>
            </a:r>
            <a:r>
              <a:rPr lang="en-GB" sz="1400" dirty="0" smtClean="0">
                <a:solidFill>
                  <a:srgbClr val="595959"/>
                </a:solidFill>
              </a:rPr>
              <a:t> and </a:t>
            </a:r>
            <a:r>
              <a:rPr lang="en-GB" sz="1400" dirty="0" err="1" smtClean="0">
                <a:solidFill>
                  <a:srgbClr val="595959"/>
                </a:solidFill>
              </a:rPr>
              <a:t>FeaturePhone</a:t>
            </a:r>
            <a:r>
              <a:rPr lang="en-GB" sz="1400" dirty="0" smtClean="0">
                <a:solidFill>
                  <a:srgbClr val="595959"/>
                </a:solidFill>
              </a:rPr>
              <a:t> users</a:t>
            </a:r>
            <a:endParaRPr lang="en-GB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16-17.jpg"/>
          <p:cNvPicPr>
            <a:picLocks noChangeAspect="1"/>
          </p:cNvPicPr>
          <p:nvPr/>
        </p:nvPicPr>
        <p:blipFill rotWithShape="1">
          <a:blip r:embed="rId3" cstate="print"/>
          <a:srcRect l="3269" t="17454" r="4583" b="9944"/>
          <a:stretch/>
        </p:blipFill>
        <p:spPr>
          <a:xfrm>
            <a:off x="1884622" y="1019175"/>
            <a:ext cx="8425932" cy="49790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Brands Covered across 9 categories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0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Encounters by Touchpoint Type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771586"/>
              </p:ext>
            </p:extLst>
          </p:nvPr>
        </p:nvGraphicFramePr>
        <p:xfrm>
          <a:off x="438151" y="1497013"/>
          <a:ext cx="5480050" cy="40417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84929"/>
                <a:gridCol w="2895121"/>
              </a:tblGrid>
              <a:tr h="475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kern="1200" dirty="0" smtClean="0">
                          <a:latin typeface="+mj-lt"/>
                        </a:rPr>
                        <a:t>Touchpoint Type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kern="1200" dirty="0" smtClean="0">
                          <a:latin typeface="+mj-lt"/>
                        </a:rPr>
                        <a:t>Total Reported Encounters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TOTAL </a:t>
                      </a:r>
                      <a:endParaRPr lang="en-GB" sz="1200" b="1" u="none" strike="noStrike" kern="1200" dirty="0">
                        <a:solidFill>
                          <a:schemeClr val="accent5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b="1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13,035</a:t>
                      </a:r>
                      <a:endParaRPr lang="en-GB" sz="1200" b="1" u="none" strike="noStrike" kern="1200" dirty="0">
                        <a:solidFill>
                          <a:schemeClr val="accent5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TV Ad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2,293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Used the brand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2,049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Out</a:t>
                      </a:r>
                      <a:r>
                        <a:rPr lang="en-GB" sz="1200" u="none" strike="noStrike" baseline="0" dirty="0" smtClean="0">
                          <a:effectLst/>
                          <a:latin typeface="+mj-lt"/>
                        </a:rPr>
                        <a:t> of home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1,914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Word</a:t>
                      </a:r>
                      <a:r>
                        <a:rPr lang="en-GB" sz="1200" u="none" strike="noStrike" baseline="0" dirty="0" smtClean="0">
                          <a:effectLst/>
                          <a:latin typeface="+mj-lt"/>
                        </a:rPr>
                        <a:t> of mouth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1,542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Elsewhere</a:t>
                      </a:r>
                      <a:r>
                        <a:rPr lang="en-GB" sz="1200" u="none" strike="noStrike" baseline="30000" dirty="0" smtClean="0">
                          <a:effectLst/>
                          <a:latin typeface="+mj-lt"/>
                        </a:rPr>
                        <a:t> (a)</a:t>
                      </a:r>
                      <a:endParaRPr lang="en-GB" sz="1200" b="0" i="0" u="none" strike="noStrike" baseline="30000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1,514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Read About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893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Online Ad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775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DM / Doordrop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710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Magazine Ad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547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Newspaper</a:t>
                      </a:r>
                      <a:r>
                        <a:rPr lang="en-GB" sz="1200" u="none" strike="noStrike" baseline="0" dirty="0" smtClean="0">
                          <a:effectLst/>
                          <a:latin typeface="+mj-lt"/>
                        </a:rPr>
                        <a:t> Ad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531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Radio Ad</a:t>
                      </a:r>
                      <a:endParaRPr lang="en-GB" sz="1200" b="0" i="0" u="none" strike="noStrike" baseline="30000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267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Content Placeholder 8" descr="slide19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6894213" y="1135817"/>
            <a:ext cx="4255095" cy="3968750"/>
          </a:xfrm>
        </p:spPr>
      </p:pic>
      <p:sp>
        <p:nvSpPr>
          <p:cNvPr id="2" name="TextBox 1"/>
          <p:cNvSpPr txBox="1"/>
          <p:nvPr/>
        </p:nvSpPr>
        <p:spPr>
          <a:xfrm>
            <a:off x="6276974" y="4963889"/>
            <a:ext cx="5489575" cy="93450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= Elsewhere is self reported by the panellists. </a:t>
            </a:r>
          </a:p>
          <a:p>
            <a:r>
              <a:rPr lang="en-GB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The majority of the encounters are likely to have been exposure </a:t>
            </a:r>
            <a:r>
              <a:rPr lang="en-GB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in-store, </a:t>
            </a:r>
            <a:r>
              <a:rPr lang="en-GB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shop windows, on-street, in search or in non-advertising media editorial</a:t>
            </a:r>
          </a:p>
        </p:txBody>
      </p:sp>
    </p:spTree>
    <p:extLst>
      <p:ext uri="{BB962C8B-B14F-4D97-AF65-F5344CB8AC3E}">
        <p14:creationId xmlns:p14="http://schemas.microsoft.com/office/powerpoint/2010/main" val="34862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lide19b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895323" y="1128820"/>
            <a:ext cx="4217436" cy="45401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Number of Reported Encounters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5795339"/>
              </p:ext>
            </p:extLst>
          </p:nvPr>
        </p:nvGraphicFramePr>
        <p:xfrm>
          <a:off x="438151" y="1497013"/>
          <a:ext cx="5480051" cy="4041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778"/>
                <a:gridCol w="1717356"/>
                <a:gridCol w="2105917"/>
              </a:tblGrid>
              <a:tr h="55315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kern="1200" dirty="0" smtClean="0">
                          <a:latin typeface="+mj-lt"/>
                        </a:rPr>
                        <a:t>Categories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kern="1200" dirty="0" smtClean="0">
                          <a:latin typeface="+mj-lt"/>
                        </a:rPr>
                        <a:t>Total Reported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200" kern="1200" dirty="0" smtClean="0">
                          <a:latin typeface="+mj-lt"/>
                        </a:rPr>
                        <a:t>Encounters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kern="1200" dirty="0" smtClean="0">
                          <a:latin typeface="+mj-lt"/>
                        </a:rPr>
                        <a:t>Average Number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200" kern="1200" dirty="0" smtClean="0">
                          <a:latin typeface="+mj-lt"/>
                        </a:rPr>
                        <a:t>of Encounters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TOTAL </a:t>
                      </a:r>
                      <a:endParaRPr lang="en-GB" sz="1200" b="1" u="none" strike="noStrike" kern="1200" dirty="0">
                        <a:solidFill>
                          <a:schemeClr val="accent5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b="1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13,035</a:t>
                      </a:r>
                      <a:endParaRPr lang="en-GB" sz="1200" b="1" u="none" strike="noStrike" kern="1200" dirty="0">
                        <a:solidFill>
                          <a:schemeClr val="accent5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b="1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6.1</a:t>
                      </a:r>
                      <a:endParaRPr lang="en-GB" sz="1200" b="1" u="none" strike="noStrike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Fashion 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2,618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11.4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Perfume 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1,303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7.1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Telecoms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2,061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6.1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Spirits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1,715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5.5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Films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1,539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5.5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Travel 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1,187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5.2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Pay TV 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965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4.7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Cars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1,100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4.6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+mj-lt"/>
                        </a:rPr>
                        <a:t>Personal Finance 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547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 smtClean="0">
                          <a:effectLst/>
                          <a:latin typeface="+mj-lt"/>
                        </a:rPr>
                        <a:t>4.3</a:t>
                      </a:r>
                      <a:endParaRPr lang="en-GB" sz="1200" b="0" i="0" u="none" strike="noStrike" dirty="0">
                        <a:solidFill>
                          <a:srgbClr val="656565"/>
                        </a:solidFill>
                        <a:effectLst/>
                        <a:latin typeface="+mj-lt"/>
                      </a:endParaRPr>
                    </a:p>
                  </a:txBody>
                  <a:tcPr marL="12703" marR="12703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4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0388" y="332520"/>
            <a:ext cx="8534400" cy="32369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Encounters</a:t>
            </a:r>
            <a:endParaRPr lang="en-GB" dirty="0"/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1846457" y="3380520"/>
            <a:ext cx="4089400" cy="259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542925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895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0763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25730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1438275" marR="0" indent="-180975" algn="l" defTabSz="895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interested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excited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familiar with the brand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likely to recommend the brand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enjoyed the encounter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Worried about using it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just wasted my time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595959"/>
                </a:solidFill>
              </a:rPr>
              <a:t>I’d consider it in the future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595959"/>
                </a:solidFill>
              </a:rPr>
              <a:t>The brand understands its customers 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6172325" y="3380520"/>
            <a:ext cx="4319463" cy="266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542925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895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0763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25730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1438275" marR="0" indent="-180975" algn="l" defTabSz="895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Decided to buy the brand online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Decided to buy the brand in store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Searched for information online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Searched for information via my mobile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Talked to people about it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it to others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Signed up for updates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595959"/>
                </a:solidFill>
              </a:rPr>
              <a:t>Rethought my opinion of the brand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595959"/>
                </a:solidFill>
              </a:rPr>
              <a:t>Looked at their product range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3288" y="916721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65% of reported encounters resulted in some kind of ‘feel’ or ‘do’ response. 28% of encounters did both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1788" y="181578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Emotional Response (Feel)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8088" y="1815781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Response (Do)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4 customer journey stages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75928" y="1446407"/>
            <a:ext cx="3998519" cy="2306817"/>
            <a:chOff x="649681" y="1460500"/>
            <a:chExt cx="3998519" cy="2306817"/>
          </a:xfrm>
        </p:grpSpPr>
        <p:pic>
          <p:nvPicPr>
            <p:cNvPr id="16" name="Picture 15" descr="Absor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681" y="1460500"/>
              <a:ext cx="3998519" cy="14714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82800" y="2382322"/>
              <a:ext cx="23928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Taking in information passively about products and services but not doing anything with that information yet</a:t>
              </a:r>
            </a:p>
            <a:p>
              <a:endParaRPr lang="en-US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38581" y="1467922"/>
            <a:ext cx="3662802" cy="2299395"/>
            <a:chOff x="4648200" y="1467922"/>
            <a:chExt cx="3662802" cy="2299395"/>
          </a:xfrm>
        </p:grpSpPr>
        <p:pic>
          <p:nvPicPr>
            <p:cNvPr id="20" name="Picture 19" descr="Absor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1467922"/>
              <a:ext cx="3298371" cy="145650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131804" y="2382322"/>
              <a:ext cx="21791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0213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Researching your options by educating and informing yourself about the category, working up a shortlist</a:t>
              </a:r>
            </a:p>
            <a:p>
              <a:endParaRPr lang="en-US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7533" y="3797673"/>
            <a:ext cx="3815202" cy="1868507"/>
            <a:chOff x="609600" y="3799582"/>
            <a:chExt cx="3815202" cy="1868507"/>
          </a:xfrm>
        </p:grpSpPr>
        <p:pic>
          <p:nvPicPr>
            <p:cNvPr id="30" name="Picture 29" descr="Absor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3799582"/>
              <a:ext cx="3298371" cy="145650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108200" y="4713982"/>
              <a:ext cx="2316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0213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Working out where to buy the product or service you want, which brand to buy, how much to pay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2375" y="3799582"/>
            <a:ext cx="3783332" cy="1868507"/>
            <a:chOff x="4654670" y="3799582"/>
            <a:chExt cx="3783332" cy="1868507"/>
          </a:xfrm>
        </p:grpSpPr>
        <p:pic>
          <p:nvPicPr>
            <p:cNvPr id="33" name="Picture 32" descr="Absorb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4670" y="3799582"/>
              <a:ext cx="3298371" cy="145650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106404" y="4713982"/>
              <a:ext cx="23315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0213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Have recently bought and are sharing your thoughts with other people and reviewing your purchase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3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% of people who remained in same stage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69999" y="5678161"/>
            <a:ext cx="607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Average across all product categories covered by the project</a:t>
            </a:r>
            <a:endParaRPr 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25754" y="1230424"/>
            <a:ext cx="828092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lid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36" y="1065986"/>
            <a:ext cx="10972800" cy="437344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935440" y="3531461"/>
            <a:ext cx="95689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70%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04320" y="3531461"/>
            <a:ext cx="95689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46%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3200" y="3531461"/>
            <a:ext cx="95689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349778" y="3531461"/>
            <a:ext cx="95689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38%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Customer Journey Movements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4299177" y="5257800"/>
            <a:ext cx="792381" cy="476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46%</a:t>
            </a:r>
            <a:endParaRPr lang="en-GB" sz="2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43091" y="5257800"/>
            <a:ext cx="792381" cy="476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en-GB" sz="2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88632" y="5257800"/>
            <a:ext cx="792381" cy="476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38%</a:t>
            </a:r>
            <a:endParaRPr lang="en-GB" sz="2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lid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075" y="1066003"/>
            <a:ext cx="10972800" cy="437344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939881" y="1413711"/>
            <a:ext cx="848350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15%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69537" y="4339790"/>
            <a:ext cx="672971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03321" y="4339790"/>
            <a:ext cx="848350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10%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69999" y="5678161"/>
            <a:ext cx="607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Average across all product categories covered by the project</a:t>
            </a:r>
            <a:endParaRPr 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35440" y="3531461"/>
            <a:ext cx="95689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70%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Customer Journey Movements</a:t>
            </a:r>
            <a:endParaRPr lang="en-GB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57224" y="1081971"/>
            <a:ext cx="10972800" cy="4381283"/>
            <a:chOff x="0" y="1603465"/>
            <a:chExt cx="9144000" cy="3651069"/>
          </a:xfrm>
        </p:grpSpPr>
        <p:pic>
          <p:nvPicPr>
            <p:cNvPr id="16" name="Picture 15" descr="slide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3465"/>
              <a:ext cx="9144000" cy="3651069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826639" y="1820287"/>
              <a:ext cx="706958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35%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74839" y="4334887"/>
              <a:ext cx="706958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10%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787932" y="4246592"/>
              <a:ext cx="560809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64503" y="47215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70%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21903" y="36547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46%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69999" y="5678161"/>
            <a:ext cx="607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Average across all product categories covered by the project</a:t>
            </a:r>
            <a:endParaRPr 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Customer Journey Movements</a:t>
            </a:r>
            <a:endParaRPr lang="en-GB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56792" y="925458"/>
            <a:ext cx="10972800" cy="4751672"/>
            <a:chOff x="0" y="1472837"/>
            <a:chExt cx="9144000" cy="3959727"/>
          </a:xfrm>
        </p:grpSpPr>
        <p:pic>
          <p:nvPicPr>
            <p:cNvPr id="16" name="Picture 15" descr="slide2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72837"/>
              <a:ext cx="9144000" cy="3912326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777049" y="1842059"/>
              <a:ext cx="706958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28%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10649" y="1842059"/>
              <a:ext cx="706958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30%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10467" y="4331259"/>
              <a:ext cx="706958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18%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64503" y="49501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70%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1903" y="49501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46%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79303" y="36547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24%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312903" y="49501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38%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69999" y="5678161"/>
            <a:ext cx="607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Average across all product categories covered by the project</a:t>
            </a:r>
            <a:endParaRPr 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Customer Journey Movements</a:t>
            </a:r>
            <a:endParaRPr lang="en-GB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57379" y="924065"/>
            <a:ext cx="10972800" cy="5208872"/>
            <a:chOff x="0" y="1472837"/>
            <a:chExt cx="9144000" cy="4340727"/>
          </a:xfrm>
        </p:grpSpPr>
        <p:pic>
          <p:nvPicPr>
            <p:cNvPr id="16" name="Picture 15" descr="Slide2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72837"/>
              <a:ext cx="9144000" cy="3912326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857339" y="1871086"/>
              <a:ext cx="706958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39%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41314" y="4290760"/>
              <a:ext cx="706958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14%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67818" y="4339725"/>
              <a:ext cx="560809" cy="4256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GB" sz="2400" b="1" dirty="0" smtClean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GB" sz="2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64503" y="53311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70%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1903" y="53311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46%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79303" y="53311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24%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12903" y="3654762"/>
              <a:ext cx="797413" cy="4824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38%</a:t>
              </a:r>
              <a:endParaRPr lang="en-GB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669999" y="5678161"/>
            <a:ext cx="607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Average across all product categories covered by the project</a:t>
            </a:r>
            <a:endParaRPr lang="en-GB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Total encounters which generated a “feel” response</a:t>
            </a:r>
            <a:endParaRPr lang="en-US" dirty="0"/>
          </a:p>
        </p:txBody>
      </p:sp>
      <p:pic>
        <p:nvPicPr>
          <p:cNvPr id="7" name="Content Placeholder 6" descr="Cha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1590" y="1495425"/>
            <a:ext cx="8161520" cy="4089400"/>
          </a:xfrm>
        </p:spPr>
      </p:pic>
    </p:spTree>
    <p:extLst>
      <p:ext uri="{BB962C8B-B14F-4D97-AF65-F5344CB8AC3E}">
        <p14:creationId xmlns:p14="http://schemas.microsoft.com/office/powerpoint/2010/main" val="5990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Total encounters which generated a “do” response</a:t>
            </a:r>
            <a:endParaRPr lang="en-US" dirty="0"/>
          </a:p>
        </p:txBody>
      </p:sp>
      <p:pic>
        <p:nvPicPr>
          <p:cNvPr id="7" name="Content Placeholder 6" descr="Char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0287" y="1495425"/>
            <a:ext cx="816152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Impact of each </a:t>
            </a:r>
            <a:r>
              <a:rPr lang="en-GB" sz="3200" dirty="0" err="1" smtClean="0"/>
              <a:t>touchpoint</a:t>
            </a:r>
            <a:r>
              <a:rPr lang="en-GB" sz="3200" dirty="0" smtClean="0"/>
              <a:t> on ‘feel’ and ‘do’ responses</a:t>
            </a:r>
            <a:endParaRPr lang="en-US" sz="3200" dirty="0"/>
          </a:p>
        </p:txBody>
      </p:sp>
      <p:pic>
        <p:nvPicPr>
          <p:cNvPr id="10" name="Picture 9" descr="SLID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9468" y="2101464"/>
            <a:ext cx="5388429" cy="2932611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1817968" y="1582966"/>
            <a:ext cx="547352" cy="4163398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Up Arrow 11"/>
          <p:cNvSpPr/>
          <p:nvPr/>
        </p:nvSpPr>
        <p:spPr>
          <a:xfrm rot="5400000">
            <a:off x="5538978" y="1770101"/>
            <a:ext cx="547352" cy="7709972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014968"/>
              </p:ext>
            </p:extLst>
          </p:nvPr>
        </p:nvGraphicFramePr>
        <p:xfrm>
          <a:off x="2330077" y="1486676"/>
          <a:ext cx="7717491" cy="386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596051" y="3533357"/>
            <a:ext cx="423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595959"/>
                </a:solidFill>
                <a:latin typeface="Arial"/>
                <a:cs typeface="Arial"/>
              </a:rPr>
              <a:t>% of  encounters resulting in a ‘do’ response</a:t>
            </a:r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8149" y="1497013"/>
            <a:ext cx="108740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  <a:latin typeface="Arial"/>
                <a:cs typeface="Arial"/>
              </a:rPr>
              <a:t>Index of agreement versus all encounters average (media and non media)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9237695" cy="610455"/>
          </a:xfrm>
        </p:spPr>
        <p:txBody>
          <a:bodyPr/>
          <a:lstStyle/>
          <a:p>
            <a:r>
              <a:rPr lang="en-GB" dirty="0" smtClean="0"/>
              <a:t>Out of Home </a:t>
            </a:r>
            <a:r>
              <a:rPr lang="en-GB" dirty="0"/>
              <a:t>encounters are more likely to provoke positive </a:t>
            </a:r>
            <a:r>
              <a:rPr lang="en-GB" dirty="0" smtClean="0"/>
              <a:t>feelings</a:t>
            </a:r>
            <a:endParaRPr lang="en-GB" dirty="0"/>
          </a:p>
        </p:txBody>
      </p:sp>
      <p:pic>
        <p:nvPicPr>
          <p:cNvPr id="7" name="Content Placeholder 6" descr="char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9896" y="1936750"/>
            <a:ext cx="728073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and </a:t>
            </a:r>
            <a:r>
              <a:rPr lang="en-GB" dirty="0" smtClean="0"/>
              <a:t>Out of Home </a:t>
            </a:r>
            <a:r>
              <a:rPr lang="en-GB" dirty="0" smtClean="0"/>
              <a:t>ads generate search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100161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48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Static stage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1" y="1495426"/>
            <a:ext cx="5480049" cy="40893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 smtClean="0"/>
              <a:t>Nationally representative online sample of 1,507 GB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 smtClean="0"/>
              <a:t>Asked about all the sources they use, including advertising, search and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 smtClean="0"/>
              <a:t>Freeze frame snapshot in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 smtClean="0"/>
              <a:t>Fieldwork by ICM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937" y="2995127"/>
            <a:ext cx="5075238" cy="31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Customer Journey – Pay TV services</a:t>
            </a:r>
            <a:br>
              <a:rPr lang="en-GB" dirty="0" smtClean="0"/>
            </a:br>
            <a:r>
              <a:rPr lang="en-GB" b="0" dirty="0" smtClean="0"/>
              <a:t>Male 25-34, ABC1, iPhone, Moved from Obtain to Share</a:t>
            </a:r>
            <a:endParaRPr lang="en-GB" b="0" dirty="0"/>
          </a:p>
        </p:txBody>
      </p:sp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6" t="25725" r="27840" b="17872"/>
          <a:stretch/>
        </p:blipFill>
        <p:spPr bwMode="auto">
          <a:xfrm>
            <a:off x="3383775" y="1204443"/>
            <a:ext cx="5432458" cy="465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1903465" y="4876982"/>
            <a:ext cx="2448272" cy="897683"/>
          </a:xfrm>
          <a:prstGeom prst="wedgeRoundRectCallout">
            <a:avLst>
              <a:gd name="adj1" fmla="val 117881"/>
              <a:gd name="adj2" fmla="val -63067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sz="1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Oct – Home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Virgin Media – Online Ad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Talked to people about it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Interested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934563" y="3645024"/>
            <a:ext cx="2448272" cy="897683"/>
          </a:xfrm>
          <a:prstGeom prst="wedgeRoundRectCallout">
            <a:avLst>
              <a:gd name="adj1" fmla="val 64751"/>
              <a:gd name="adj2" fmla="val -25531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GB" sz="1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Oct – Public Transport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Virgin Media – Poster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Searched for more info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It’s a brand for me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024145" y="1412776"/>
            <a:ext cx="2448272" cy="1101994"/>
          </a:xfrm>
          <a:prstGeom prst="wedgeRoundRectCallout">
            <a:avLst>
              <a:gd name="adj1" fmla="val -117258"/>
              <a:gd name="adj2" fmla="val -10588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GB" sz="1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Oct – Public Transport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Sky – Poster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Talked to people about </a:t>
            </a:r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Looked at product range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Interested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934563" y="1350522"/>
            <a:ext cx="2448272" cy="897683"/>
          </a:xfrm>
          <a:prstGeom prst="wedgeRoundRectCallout">
            <a:avLst>
              <a:gd name="adj1" fmla="val 57913"/>
              <a:gd name="adj2" fmla="val -18592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GB" sz="1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Oct – Out &amp; About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Sky – Newspaper Ad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Looked at product range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Felt it’s a famous brand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024145" y="2780928"/>
            <a:ext cx="2448272" cy="1101994"/>
          </a:xfrm>
          <a:prstGeom prst="wedgeRoundRectCallout">
            <a:avLst>
              <a:gd name="adj1" fmla="val -120941"/>
              <a:gd name="adj2" fmla="val 116800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GB" sz="1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Oct – Neighbour’s house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BT Vision – Used the brand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Looked at product range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familiar with the brand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Felt it’s a famous brand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999809" y="5626548"/>
            <a:ext cx="2448272" cy="489060"/>
          </a:xfrm>
          <a:prstGeom prst="wedgeRoundRectCallout">
            <a:avLst>
              <a:gd name="adj1" fmla="val -4160"/>
              <a:gd name="adj2" fmla="val -197370"/>
              <a:gd name="adj3" fmla="val 16667"/>
            </a:avLst>
          </a:prstGeom>
          <a:solidFill>
            <a:schemeClr val="accent5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Pre-Survey</a:t>
            </a:r>
          </a:p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Freeview user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376073" y="5190798"/>
            <a:ext cx="2448272" cy="489060"/>
          </a:xfrm>
          <a:prstGeom prst="wedgeRoundRectCallout">
            <a:avLst>
              <a:gd name="adj1" fmla="val -106738"/>
              <a:gd name="adj2" fmla="val -126269"/>
              <a:gd name="adj3" fmla="val 16667"/>
            </a:avLst>
          </a:prstGeom>
          <a:solidFill>
            <a:schemeClr val="accent5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Post Survey</a:t>
            </a:r>
          </a:p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Sky owner</a:t>
            </a:r>
          </a:p>
        </p:txBody>
      </p:sp>
    </p:spTree>
    <p:extLst>
      <p:ext uri="{BB962C8B-B14F-4D97-AF65-F5344CB8AC3E}">
        <p14:creationId xmlns:p14="http://schemas.microsoft.com/office/powerpoint/2010/main" val="4734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Advertising media are responsible for &gt;50% SOV of effective encounters: where people have moved forwards along the journey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652066"/>
              </p:ext>
            </p:extLst>
          </p:nvPr>
        </p:nvGraphicFramePr>
        <p:xfrm>
          <a:off x="433388" y="2622550"/>
          <a:ext cx="11328400" cy="353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slide32.png"/>
          <p:cNvPicPr>
            <a:picLocks noChangeAspect="1"/>
          </p:cNvPicPr>
          <p:nvPr/>
        </p:nvPicPr>
        <p:blipFill rotWithShape="1">
          <a:blip r:embed="rId3" cstate="print"/>
          <a:srcRect r="80602"/>
          <a:stretch/>
        </p:blipFill>
        <p:spPr>
          <a:xfrm>
            <a:off x="1765384" y="1389329"/>
            <a:ext cx="1239073" cy="1195251"/>
          </a:xfrm>
          <a:prstGeom prst="rect">
            <a:avLst/>
          </a:prstGeom>
        </p:spPr>
      </p:pic>
      <p:pic>
        <p:nvPicPr>
          <p:cNvPr id="8" name="Picture 7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3477641" y="1389329"/>
            <a:ext cx="438539" cy="1195251"/>
          </a:xfrm>
          <a:prstGeom prst="rect">
            <a:avLst/>
          </a:prstGeom>
        </p:spPr>
      </p:pic>
      <p:pic>
        <p:nvPicPr>
          <p:cNvPr id="9" name="Picture 8" descr="slide32.png"/>
          <p:cNvPicPr>
            <a:picLocks noChangeAspect="1"/>
          </p:cNvPicPr>
          <p:nvPr/>
        </p:nvPicPr>
        <p:blipFill rotWithShape="1">
          <a:blip r:embed="rId3" cstate="print"/>
          <a:srcRect l="26280" r="53848"/>
          <a:stretch/>
        </p:blipFill>
        <p:spPr>
          <a:xfrm>
            <a:off x="4389364" y="1389329"/>
            <a:ext cx="1269405" cy="1195251"/>
          </a:xfrm>
          <a:prstGeom prst="rect">
            <a:avLst/>
          </a:prstGeom>
        </p:spPr>
      </p:pic>
      <p:pic>
        <p:nvPicPr>
          <p:cNvPr id="11" name="Picture 10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6131953" y="1389329"/>
            <a:ext cx="438539" cy="1195251"/>
          </a:xfrm>
          <a:prstGeom prst="rect">
            <a:avLst/>
          </a:prstGeom>
        </p:spPr>
      </p:pic>
      <p:pic>
        <p:nvPicPr>
          <p:cNvPr id="12" name="Picture 11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8786265" y="1389329"/>
            <a:ext cx="438539" cy="1195251"/>
          </a:xfrm>
          <a:prstGeom prst="rect">
            <a:avLst/>
          </a:prstGeom>
        </p:spPr>
      </p:pic>
      <p:pic>
        <p:nvPicPr>
          <p:cNvPr id="13" name="Picture 12" descr="slide32.png"/>
          <p:cNvPicPr>
            <a:picLocks noChangeAspect="1"/>
          </p:cNvPicPr>
          <p:nvPr/>
        </p:nvPicPr>
        <p:blipFill rotWithShape="1">
          <a:blip r:embed="rId3" cstate="print"/>
          <a:srcRect l="53319" r="26809"/>
          <a:stretch/>
        </p:blipFill>
        <p:spPr>
          <a:xfrm>
            <a:off x="7043676" y="1389329"/>
            <a:ext cx="1269405" cy="1195251"/>
          </a:xfrm>
          <a:prstGeom prst="rect">
            <a:avLst/>
          </a:prstGeom>
        </p:spPr>
      </p:pic>
      <p:pic>
        <p:nvPicPr>
          <p:cNvPr id="14" name="Picture 13" descr="slide32.png"/>
          <p:cNvPicPr>
            <a:picLocks noChangeAspect="1"/>
          </p:cNvPicPr>
          <p:nvPr/>
        </p:nvPicPr>
        <p:blipFill rotWithShape="1">
          <a:blip r:embed="rId3" cstate="print"/>
          <a:srcRect l="80854" r="-726"/>
          <a:stretch/>
        </p:blipFill>
        <p:spPr>
          <a:xfrm>
            <a:off x="9697987" y="1389329"/>
            <a:ext cx="1269405" cy="11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OOH’s Share of Voice (SoV) of </a:t>
            </a:r>
            <a:r>
              <a:rPr lang="en-US" smtClean="0"/>
              <a:t>effective</a:t>
            </a:r>
            <a:r>
              <a:rPr lang="en-GB" smtClean="0"/>
              <a:t> encounters increases the closer a person moves to obtaining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3554" y="2060848"/>
            <a:ext cx="11044102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714318"/>
              </p:ext>
            </p:extLst>
          </p:nvPr>
        </p:nvGraphicFramePr>
        <p:xfrm>
          <a:off x="467753" y="2622550"/>
          <a:ext cx="11328400" cy="352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 descr="slide32.png"/>
          <p:cNvPicPr>
            <a:picLocks noChangeAspect="1"/>
          </p:cNvPicPr>
          <p:nvPr/>
        </p:nvPicPr>
        <p:blipFill rotWithShape="1">
          <a:blip r:embed="rId3" cstate="print"/>
          <a:srcRect r="80602"/>
          <a:stretch/>
        </p:blipFill>
        <p:spPr>
          <a:xfrm>
            <a:off x="1765384" y="1389329"/>
            <a:ext cx="1239073" cy="1195251"/>
          </a:xfrm>
          <a:prstGeom prst="rect">
            <a:avLst/>
          </a:prstGeom>
        </p:spPr>
      </p:pic>
      <p:pic>
        <p:nvPicPr>
          <p:cNvPr id="16" name="Picture 15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3477641" y="1389329"/>
            <a:ext cx="438539" cy="1195251"/>
          </a:xfrm>
          <a:prstGeom prst="rect">
            <a:avLst/>
          </a:prstGeom>
        </p:spPr>
      </p:pic>
      <p:pic>
        <p:nvPicPr>
          <p:cNvPr id="17" name="Picture 16" descr="slide32.png"/>
          <p:cNvPicPr>
            <a:picLocks noChangeAspect="1"/>
          </p:cNvPicPr>
          <p:nvPr/>
        </p:nvPicPr>
        <p:blipFill rotWithShape="1">
          <a:blip r:embed="rId3" cstate="print"/>
          <a:srcRect l="26280" r="53848"/>
          <a:stretch/>
        </p:blipFill>
        <p:spPr>
          <a:xfrm>
            <a:off x="4389364" y="1389329"/>
            <a:ext cx="1269405" cy="1195251"/>
          </a:xfrm>
          <a:prstGeom prst="rect">
            <a:avLst/>
          </a:prstGeom>
        </p:spPr>
      </p:pic>
      <p:pic>
        <p:nvPicPr>
          <p:cNvPr id="18" name="Picture 17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6131953" y="1389329"/>
            <a:ext cx="438539" cy="1195251"/>
          </a:xfrm>
          <a:prstGeom prst="rect">
            <a:avLst/>
          </a:prstGeom>
        </p:spPr>
      </p:pic>
      <p:pic>
        <p:nvPicPr>
          <p:cNvPr id="19" name="Picture 18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8786265" y="1389329"/>
            <a:ext cx="438539" cy="1195251"/>
          </a:xfrm>
          <a:prstGeom prst="rect">
            <a:avLst/>
          </a:prstGeom>
        </p:spPr>
      </p:pic>
      <p:pic>
        <p:nvPicPr>
          <p:cNvPr id="20" name="Picture 19" descr="slide32.png"/>
          <p:cNvPicPr>
            <a:picLocks noChangeAspect="1"/>
          </p:cNvPicPr>
          <p:nvPr/>
        </p:nvPicPr>
        <p:blipFill rotWithShape="1">
          <a:blip r:embed="rId3" cstate="print"/>
          <a:srcRect l="53319" r="26809"/>
          <a:stretch/>
        </p:blipFill>
        <p:spPr>
          <a:xfrm>
            <a:off x="7043676" y="1389329"/>
            <a:ext cx="1269405" cy="1195251"/>
          </a:xfrm>
          <a:prstGeom prst="rect">
            <a:avLst/>
          </a:prstGeom>
        </p:spPr>
      </p:pic>
      <p:pic>
        <p:nvPicPr>
          <p:cNvPr id="21" name="Picture 20" descr="slide32.png"/>
          <p:cNvPicPr>
            <a:picLocks noChangeAspect="1"/>
          </p:cNvPicPr>
          <p:nvPr/>
        </p:nvPicPr>
        <p:blipFill rotWithShape="1">
          <a:blip r:embed="rId3" cstate="print"/>
          <a:srcRect l="80854" r="-726"/>
          <a:stretch/>
        </p:blipFill>
        <p:spPr>
          <a:xfrm>
            <a:off x="9697987" y="1389329"/>
            <a:ext cx="1269405" cy="11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OOH’s Share of Voice (SoV) of </a:t>
            </a:r>
            <a:r>
              <a:rPr lang="en-US" smtClean="0"/>
              <a:t>effective</a:t>
            </a:r>
            <a:r>
              <a:rPr lang="en-GB" smtClean="0"/>
              <a:t> encounters increases the closer a person moves to obtaining</a:t>
            </a:r>
            <a:endParaRPr lang="en-GB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72256"/>
              </p:ext>
            </p:extLst>
          </p:nvPr>
        </p:nvGraphicFramePr>
        <p:xfrm>
          <a:off x="433388" y="2622549"/>
          <a:ext cx="11328400" cy="350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 descr="slide32.png"/>
          <p:cNvPicPr>
            <a:picLocks noChangeAspect="1"/>
          </p:cNvPicPr>
          <p:nvPr/>
        </p:nvPicPr>
        <p:blipFill rotWithShape="1">
          <a:blip r:embed="rId3" cstate="print"/>
          <a:srcRect r="80602"/>
          <a:stretch/>
        </p:blipFill>
        <p:spPr>
          <a:xfrm>
            <a:off x="1765384" y="1389329"/>
            <a:ext cx="1239073" cy="1195251"/>
          </a:xfrm>
          <a:prstGeom prst="rect">
            <a:avLst/>
          </a:prstGeom>
        </p:spPr>
      </p:pic>
      <p:pic>
        <p:nvPicPr>
          <p:cNvPr id="19" name="Picture 18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3477641" y="1389329"/>
            <a:ext cx="438539" cy="1195251"/>
          </a:xfrm>
          <a:prstGeom prst="rect">
            <a:avLst/>
          </a:prstGeom>
        </p:spPr>
      </p:pic>
      <p:pic>
        <p:nvPicPr>
          <p:cNvPr id="20" name="Picture 19" descr="slide32.png"/>
          <p:cNvPicPr>
            <a:picLocks noChangeAspect="1"/>
          </p:cNvPicPr>
          <p:nvPr/>
        </p:nvPicPr>
        <p:blipFill rotWithShape="1">
          <a:blip r:embed="rId3" cstate="print"/>
          <a:srcRect l="26280" r="53848"/>
          <a:stretch/>
        </p:blipFill>
        <p:spPr>
          <a:xfrm>
            <a:off x="4389364" y="1389329"/>
            <a:ext cx="1269405" cy="1195251"/>
          </a:xfrm>
          <a:prstGeom prst="rect">
            <a:avLst/>
          </a:prstGeom>
        </p:spPr>
      </p:pic>
      <p:pic>
        <p:nvPicPr>
          <p:cNvPr id="22" name="Picture 21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6131953" y="1389329"/>
            <a:ext cx="438539" cy="1195251"/>
          </a:xfrm>
          <a:prstGeom prst="rect">
            <a:avLst/>
          </a:prstGeom>
        </p:spPr>
      </p:pic>
      <p:pic>
        <p:nvPicPr>
          <p:cNvPr id="23" name="Picture 22" descr="slide32.png"/>
          <p:cNvPicPr>
            <a:picLocks noChangeAspect="1"/>
          </p:cNvPicPr>
          <p:nvPr/>
        </p:nvPicPr>
        <p:blipFill rotWithShape="1">
          <a:blip r:embed="rId3" cstate="print"/>
          <a:srcRect l="19398" r="73737"/>
          <a:stretch/>
        </p:blipFill>
        <p:spPr>
          <a:xfrm>
            <a:off x="8786265" y="1389329"/>
            <a:ext cx="438539" cy="1195251"/>
          </a:xfrm>
          <a:prstGeom prst="rect">
            <a:avLst/>
          </a:prstGeom>
        </p:spPr>
      </p:pic>
      <p:pic>
        <p:nvPicPr>
          <p:cNvPr id="24" name="Picture 23" descr="slide32.png"/>
          <p:cNvPicPr>
            <a:picLocks noChangeAspect="1"/>
          </p:cNvPicPr>
          <p:nvPr/>
        </p:nvPicPr>
        <p:blipFill rotWithShape="1">
          <a:blip r:embed="rId3" cstate="print"/>
          <a:srcRect l="53319" r="26809"/>
          <a:stretch/>
        </p:blipFill>
        <p:spPr>
          <a:xfrm>
            <a:off x="7043676" y="1389329"/>
            <a:ext cx="1269405" cy="1195251"/>
          </a:xfrm>
          <a:prstGeom prst="rect">
            <a:avLst/>
          </a:prstGeom>
        </p:spPr>
      </p:pic>
      <p:pic>
        <p:nvPicPr>
          <p:cNvPr id="25" name="Picture 24" descr="slide32.png"/>
          <p:cNvPicPr>
            <a:picLocks noChangeAspect="1"/>
          </p:cNvPicPr>
          <p:nvPr/>
        </p:nvPicPr>
        <p:blipFill rotWithShape="1">
          <a:blip r:embed="rId3" cstate="print"/>
          <a:srcRect l="80854" r="-726"/>
          <a:stretch/>
        </p:blipFill>
        <p:spPr>
          <a:xfrm>
            <a:off x="9697987" y="1389329"/>
            <a:ext cx="1269405" cy="1195251"/>
          </a:xfrm>
          <a:prstGeom prst="rect">
            <a:avLst/>
          </a:prstGeom>
        </p:spPr>
      </p:pic>
      <p:pic>
        <p:nvPicPr>
          <p:cNvPr id="26" name="Picture 2" descr="C:\Users\mbaker\AppData\Local\Microsoft\Windows\Temporary Internet Files\Content.IE5\YH2B7CXZ\MC9004316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3939918"/>
            <a:ext cx="508745" cy="4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baker\AppData\Local\Microsoft\Windows\Temporary Internet Files\Content.IE5\YH2B7CXZ\MC9004316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4" y="3395632"/>
            <a:ext cx="508745" cy="4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baker\AppData\Local\Microsoft\Windows\Temporary Internet Files\Content.IE5\YH2B7CXZ\MC9004316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3" y="3005167"/>
            <a:ext cx="508745" cy="4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baker\AppData\Local\Microsoft\Windows\Temporary Internet Files\Content.IE5\YH2B7CXZ\MC9004316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4" y="4893905"/>
            <a:ext cx="508745" cy="4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baker\AppData\Local\Microsoft\Windows\Temporary Internet Files\Content.IE5\YH2B7CXZ\MC9004316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65" y="2669975"/>
            <a:ext cx="508745" cy="4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Research Summary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" y="1495426"/>
            <a:ext cx="7789863" cy="4089399"/>
          </a:xfrm>
        </p:spPr>
        <p:txBody>
          <a:bodyPr/>
          <a:lstStyle/>
          <a:p>
            <a:r>
              <a:rPr lang="en-GB" sz="2000" dirty="0" smtClean="0"/>
              <a:t>Media advertising drives the Customer Journey, but no one medium is the sole answer</a:t>
            </a:r>
          </a:p>
          <a:p>
            <a:r>
              <a:rPr lang="en-GB" sz="2000" dirty="0" smtClean="0"/>
              <a:t>Along with TV, OOH dominates effective share  of voice</a:t>
            </a:r>
          </a:p>
          <a:p>
            <a:r>
              <a:rPr lang="en-GB" sz="2000" dirty="0" smtClean="0"/>
              <a:t>OOH has a powerful influence at every stage of the journey, driving investigation, purchase and recommendation</a:t>
            </a:r>
          </a:p>
          <a:p>
            <a:r>
              <a:rPr lang="en-GB" sz="2000" dirty="0" smtClean="0"/>
              <a:t>OOH is strongly linked to mobile search as well as social media</a:t>
            </a:r>
          </a:p>
          <a:p>
            <a:r>
              <a:rPr lang="en-GB" sz="2000" dirty="0" smtClean="0"/>
              <a:t>OOH’s audience is responsive and attractive. The people you most reach with </a:t>
            </a:r>
            <a:r>
              <a:rPr lang="en-GB" sz="2000" dirty="0" smtClean="0"/>
              <a:t>OOH </a:t>
            </a:r>
            <a:r>
              <a:rPr lang="en-GB" sz="2000" dirty="0" smtClean="0"/>
              <a:t>are the people you most want to reach</a:t>
            </a:r>
          </a:p>
          <a:p>
            <a:endParaRPr lang="en-GB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7328"/>
          <a:stretch/>
        </p:blipFill>
        <p:spPr bwMode="auto">
          <a:xfrm>
            <a:off x="8436132" y="5062483"/>
            <a:ext cx="3330418" cy="10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03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1" b="2980"/>
          <a:stretch/>
        </p:blipFill>
        <p:spPr bwMode="auto">
          <a:xfrm>
            <a:off x="9757395" y="3804034"/>
            <a:ext cx="2437779" cy="231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“So what” for media planners?</a:t>
            </a:r>
            <a:endParaRPr lang="en-GB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38150" y="1495426"/>
            <a:ext cx="8761833" cy="4089399"/>
          </a:xfrm>
        </p:spPr>
        <p:txBody>
          <a:bodyPr/>
          <a:lstStyle/>
          <a:p>
            <a:r>
              <a:rPr lang="en-GB" sz="2000" dirty="0" smtClean="0"/>
              <a:t>Today’s mobile and connected consumers notice outdoor and respond to it . They are young, upmarket, affluent and social – the consumers of the future</a:t>
            </a:r>
          </a:p>
          <a:p>
            <a:r>
              <a:rPr lang="en-GB" sz="2000" dirty="0" smtClean="0"/>
              <a:t>Outdoor engages and cuts through with consumers’ feelings and actions: </a:t>
            </a:r>
            <a:br>
              <a:rPr lang="en-GB" sz="2000" dirty="0" smtClean="0"/>
            </a:br>
            <a:r>
              <a:rPr lang="en-GB" sz="2000" dirty="0" smtClean="0"/>
              <a:t>let it be your call to action medium</a:t>
            </a:r>
          </a:p>
          <a:p>
            <a:r>
              <a:rPr lang="en-GB" sz="2000" dirty="0" smtClean="0"/>
              <a:t>Outdoor is more than a point of sale medium</a:t>
            </a:r>
          </a:p>
          <a:p>
            <a:pPr lvl="1"/>
            <a:r>
              <a:rPr lang="en-GB" sz="1600" dirty="0" smtClean="0"/>
              <a:t>It plugs in seamlessly with mobile, social and search</a:t>
            </a:r>
          </a:p>
          <a:p>
            <a:pPr lvl="1"/>
            <a:r>
              <a:rPr lang="en-GB" sz="1600" dirty="0" smtClean="0"/>
              <a:t>Outdoor can amplify a brand message, providing a physical presence in an increasingly virtual world</a:t>
            </a:r>
          </a:p>
          <a:p>
            <a:pPr lvl="1"/>
            <a:r>
              <a:rPr lang="en-GB" sz="1600" dirty="0" smtClean="0"/>
              <a:t>It’s a powerful visual branding tool you can intercept customers with in all the right locations</a:t>
            </a:r>
          </a:p>
          <a:p>
            <a:pPr lvl="1"/>
            <a:r>
              <a:rPr lang="en-GB" sz="1600" dirty="0" err="1" smtClean="0"/>
              <a:t>Outdoor’s</a:t>
            </a:r>
            <a:r>
              <a:rPr lang="en-GB" sz="1600" dirty="0" smtClean="0"/>
              <a:t> effectiveness  actually  grows with more exposures in more outdoor formats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4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Categories reviewed in static stage</a:t>
            </a:r>
          </a:p>
        </p:txBody>
      </p:sp>
      <p:pic>
        <p:nvPicPr>
          <p:cNvPr id="6" name="Picture 3" descr="slide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69" y="1148347"/>
            <a:ext cx="9783562" cy="47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1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 seen/heard in the last month? </a:t>
            </a:r>
            <a:br>
              <a:rPr lang="en-US" smtClean="0"/>
            </a:br>
            <a:r>
              <a:rPr lang="en-US" smtClean="0"/>
              <a:t>7 in 10 have seen OOH ads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186990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 descr="Absorb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8452">
            <a:off x="8713778" y="3095791"/>
            <a:ext cx="3033199" cy="30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OOH-exposed people more likely to act on ads</a:t>
            </a:r>
            <a:endParaRPr lang="en-GB" dirty="0"/>
          </a:p>
        </p:txBody>
      </p:sp>
      <p:pic>
        <p:nvPicPr>
          <p:cNvPr id="5" name="Picture 4" descr="pla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16379">
            <a:off x="8941332" y="-96305"/>
            <a:ext cx="3276602" cy="327660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38150" y="1495427"/>
            <a:ext cx="11328400" cy="6236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542925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895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0763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25730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1438275" marR="0" indent="-180975" algn="l" defTabSz="895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Those seeing OOH ads are much more likely to learn about companies they’ve seen advertised,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look at products they’ve seen advertised, than people who haven’t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037720"/>
              </p:ext>
            </p:extLst>
          </p:nvPr>
        </p:nvGraphicFramePr>
        <p:xfrm>
          <a:off x="438150" y="2244725"/>
          <a:ext cx="11328400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5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la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0537">
            <a:off x="74438" y="436290"/>
            <a:ext cx="3276602" cy="32766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mtClean="0"/>
              <a:t>At home or at work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On a smart phone or tablet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 thirds have searched the web as a direct result of OOH ads</a:t>
            </a:r>
            <a:endParaRPr lang="en-GB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4865165"/>
              </p:ext>
            </p:extLst>
          </p:nvPr>
        </p:nvGraphicFramePr>
        <p:xfrm>
          <a:off x="438150" y="1982788"/>
          <a:ext cx="5597525" cy="368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35777772"/>
              </p:ext>
            </p:extLst>
          </p:nvPr>
        </p:nvGraphicFramePr>
        <p:xfrm>
          <a:off x="6169025" y="1982787"/>
          <a:ext cx="5597525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36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More OOH exposures in past month lead to more searches, and more purchases</a:t>
            </a:r>
            <a:endParaRPr lang="en-GB" dirty="0"/>
          </a:p>
        </p:txBody>
      </p:sp>
      <p:pic>
        <p:nvPicPr>
          <p:cNvPr id="6" name="Picture 5" descr="plan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0537">
            <a:off x="9448009" y="127566"/>
            <a:ext cx="2735721" cy="2735719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694570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18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in 3 have bought because of OOH advertising</a:t>
            </a:r>
            <a:endParaRPr lang="en-GB" dirty="0"/>
          </a:p>
        </p:txBody>
      </p:sp>
      <p:pic>
        <p:nvPicPr>
          <p:cNvPr id="6" name="Picture 5" descr="Obtai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7569">
            <a:off x="9108352" y="-200747"/>
            <a:ext cx="3174533" cy="3174533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00104"/>
              </p:ext>
            </p:extLst>
          </p:nvPr>
        </p:nvGraphicFramePr>
        <p:xfrm>
          <a:off x="438150" y="1028700"/>
          <a:ext cx="11328400" cy="499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96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1331</Words>
  <Application>Microsoft Macintosh PowerPoint</Application>
  <PresentationFormat>Custom</PresentationFormat>
  <Paragraphs>291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Century Schoolbook</vt:lpstr>
      <vt:lpstr>ＭＳ Ｐゴシック</vt:lpstr>
      <vt:lpstr>Trebuchet MS</vt:lpstr>
      <vt:lpstr>Arial</vt:lpstr>
      <vt:lpstr>OutSmart</vt:lpstr>
      <vt:lpstr>The Customer Journey</vt:lpstr>
      <vt:lpstr>The 4 customer journey stages</vt:lpstr>
      <vt:lpstr>Static stage</vt:lpstr>
      <vt:lpstr>Categories reviewed in static stage</vt:lpstr>
      <vt:lpstr>Ads seen/heard in the last month?  7 in 10 have seen OOH ads</vt:lpstr>
      <vt:lpstr>OOH-exposed people more likely to act on ads</vt:lpstr>
      <vt:lpstr>Two thirds have searched the web as a direct result of OOH ads</vt:lpstr>
      <vt:lpstr>More OOH exposures in past month lead to more searches, and more purchases</vt:lpstr>
      <vt:lpstr>1 in 3 have bought because of OOH advertising</vt:lpstr>
      <vt:lpstr>Young, mobile, affluent, urban, connected most likely to buy because of OOH</vt:lpstr>
      <vt:lpstr>Groups most responsive to OOH</vt:lpstr>
      <vt:lpstr>OOH-exposed correlated to social media use (i.e. using or planning to use social media websites) at each phase, especially Sharing</vt:lpstr>
      <vt:lpstr>Conclusion from static phase</vt:lpstr>
      <vt:lpstr>The Dynamic phase</vt:lpstr>
      <vt:lpstr>Dynamic fieldwork task: record category stimuli: brand, message type, reaction</vt:lpstr>
      <vt:lpstr>Brands Covered across 9 categories</vt:lpstr>
      <vt:lpstr>Encounters by Touchpoint Type</vt:lpstr>
      <vt:lpstr>Number of Reported Encounters</vt:lpstr>
      <vt:lpstr>Impact of Encounters</vt:lpstr>
      <vt:lpstr>% of people who remained in same stage</vt:lpstr>
      <vt:lpstr>Customer Journey Movements</vt:lpstr>
      <vt:lpstr>Customer Journey Movements</vt:lpstr>
      <vt:lpstr>Customer Journey Movements</vt:lpstr>
      <vt:lpstr>Customer Journey Movements</vt:lpstr>
      <vt:lpstr>Total encounters which generated a “feel” response</vt:lpstr>
      <vt:lpstr>Total encounters which generated a “do” response</vt:lpstr>
      <vt:lpstr>Impact of each touchpoint on ‘feel’ and ‘do’ responses</vt:lpstr>
      <vt:lpstr>Out of Home encounters are more likely to provoke positive feelings</vt:lpstr>
      <vt:lpstr>Online and Out of Home ads generate search</vt:lpstr>
      <vt:lpstr>A Customer Journey – Pay TV services Male 25-34, ABC1, iPhone, Moved from Obtain to Share</vt:lpstr>
      <vt:lpstr>Advertising media are responsible for &gt;50% SOV of effective encounters: where people have moved forwards along the journey </vt:lpstr>
      <vt:lpstr>OOH’s Share of Voice (SoV) of effective encounters increases the closer a person moves to obtaining</vt:lpstr>
      <vt:lpstr>OOH’s Share of Voice (SoV) of effective encounters increases the closer a person moves to obtaining</vt:lpstr>
      <vt:lpstr>Research Summary </vt:lpstr>
      <vt:lpstr>“So what” for media planners?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101</cp:revision>
  <dcterms:created xsi:type="dcterms:W3CDTF">2015-08-31T12:50:51Z</dcterms:created>
  <dcterms:modified xsi:type="dcterms:W3CDTF">2016-06-06T15:41:16Z</dcterms:modified>
</cp:coreProperties>
</file>