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491" r:id="rId2"/>
    <p:sldId id="492" r:id="rId3"/>
    <p:sldId id="362" r:id="rId4"/>
    <p:sldId id="475" r:id="rId5"/>
    <p:sldId id="449" r:id="rId6"/>
    <p:sldId id="493" r:id="rId7"/>
    <p:sldId id="400" r:id="rId8"/>
    <p:sldId id="330" r:id="rId9"/>
    <p:sldId id="415" r:id="rId10"/>
    <p:sldId id="371" r:id="rId11"/>
    <p:sldId id="318" r:id="rId12"/>
    <p:sldId id="479" r:id="rId13"/>
    <p:sldId id="355" r:id="rId14"/>
    <p:sldId id="483" r:id="rId15"/>
    <p:sldId id="480" r:id="rId16"/>
    <p:sldId id="352" r:id="rId17"/>
    <p:sldId id="484" r:id="rId18"/>
  </p:sldIdLst>
  <p:sldSz cx="12195175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  <p15:guide id="8" orient="horz" pos="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DE"/>
    <a:srgbClr val="E5E6D2"/>
    <a:srgbClr val="EEDEE8"/>
    <a:srgbClr val="FFFFFF"/>
    <a:srgbClr val="313233"/>
    <a:srgbClr val="D01A71"/>
    <a:srgbClr val="99ABC3"/>
    <a:srgbClr val="FF9C4B"/>
    <a:srgbClr val="000000"/>
    <a:srgbClr val="DDE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68442" autoAdjust="0"/>
  </p:normalViewPr>
  <p:slideViewPr>
    <p:cSldViewPr snapToObjects="1" showGuides="1">
      <p:cViewPr varScale="1">
        <p:scale>
          <a:sx n="87" d="100"/>
          <a:sy n="87" d="100"/>
        </p:scale>
        <p:origin x="2200" y="200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  <p:guide orient="horz" pos="9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solidFill>
                <a:schemeClr val="accent6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schemeClr val="accent6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0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1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9% (</a:t>
            </a:r>
            <a:r>
              <a:rPr lang="en-GB" sz="1800" baseline="0" dirty="0"/>
              <a:t>nearly 1 in 10) people who see OOH will act on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OOH drives an average of 17% uplift in smartphone brand actions (rises to 38%</a:t>
            </a:r>
            <a:r>
              <a:rPr lang="en-GB" sz="1800" b="1" baseline="0" dirty="0"/>
              <a:t> in Top 20)</a:t>
            </a:r>
            <a:endParaRPr lang="en-GB" sz="18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And two-thirds of smartphone actions are direct to brand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aseline="0" dirty="0"/>
              <a:t>Over half of people taking actions are new or lapsed customers.</a:t>
            </a:r>
            <a:endParaRPr lang="en-GB" sz="1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9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9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6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0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0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2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7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7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Connectivity</a:t>
            </a:r>
            <a:r>
              <a:rPr lang="en-GB" b="1" baseline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Brands want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to know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how connectivity impacts decision making.. Across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screens+devices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,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media, content and context.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 dirty="0">
                <a:solidFill>
                  <a:schemeClr val="tx1"/>
                </a:solidFill>
                <a:latin typeface="+mn-lt"/>
              </a:rPr>
              <a:t>Spend &amp; Effectiveness: 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Connectivity brings Data. And data is changing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where brands place spend, and changing how they measure its effectiveness. Spend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o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nline,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baseline="0" dirty="0" err="1">
                <a:solidFill>
                  <a:schemeClr val="tx1"/>
                </a:solidFill>
                <a:latin typeface="+mn-lt"/>
              </a:rPr>
              <a:t>esp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Mobile, is rapidly increasing.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 dirty="0">
                <a:solidFill>
                  <a:schemeClr val="tx1"/>
                </a:solidFill>
                <a:latin typeface="+mn-lt"/>
              </a:rPr>
              <a:t>Ability to measure and optimise, 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in the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drive for greater efficiency, has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seen a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shift towards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shorterm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performance metrics of effectiveness.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(Rights/wrongs separate debate, but is a reality)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Out Of Home too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has also harnessed data-driven strategies to address the range of marketing objectives but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its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Traditionally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widely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known for its strengths</a:t>
            </a:r>
            <a:r>
              <a:rPr lang="en-GB" b="0" baseline="0" dirty="0">
                <a:solidFill>
                  <a:schemeClr val="tx1"/>
                </a:solidFill>
                <a:latin typeface="+mn-lt"/>
              </a:rPr>
              <a:t> as a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long term brand building medium.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7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7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latin typeface="+mn-lt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5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+mn-lt"/>
              </a:rPr>
              <a:t>Also its really important</a:t>
            </a:r>
            <a:r>
              <a:rPr lang="en-GB" b="1" baseline="0" dirty="0">
                <a:latin typeface="+mn-lt"/>
              </a:rPr>
              <a:t> t</a:t>
            </a:r>
            <a:r>
              <a:rPr lang="en-GB" b="1" dirty="0">
                <a:latin typeface="+mn-lt"/>
              </a:rPr>
              <a:t>o understand how we isolate the effect of OOH.</a:t>
            </a:r>
            <a:r>
              <a:rPr lang="en-GB" b="1" baseline="0" dirty="0">
                <a:latin typeface="+mn-lt"/>
              </a:rPr>
              <a:t> So I’m going to walk you through it.</a:t>
            </a:r>
            <a:endParaRPr lang="en-GB" b="1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+mn-lt"/>
              </a:rPr>
              <a:t>Firstly </a:t>
            </a:r>
            <a:r>
              <a:rPr lang="en-GB" b="0" dirty="0">
                <a:latin typeface="+mn-lt"/>
              </a:rPr>
              <a:t>- Its actually really challenging finding people unexposed to OOH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>
                <a:latin typeface="+mn-lt"/>
              </a:rPr>
              <a:t>Our sample go about their everyday lives</a:t>
            </a:r>
            <a:r>
              <a:rPr lang="en-GB" b="0" baseline="0" dirty="0">
                <a:latin typeface="+mn-lt"/>
              </a:rPr>
              <a:t> </a:t>
            </a:r>
            <a:r>
              <a:rPr lang="en-GB" b="0" dirty="0">
                <a:latin typeface="+mn-lt"/>
              </a:rPr>
              <a:t>They’re exposed to advertising across media, as we all are.</a:t>
            </a:r>
            <a:r>
              <a:rPr lang="en-GB" b="0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click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>
                <a:latin typeface="+mn-lt"/>
              </a:rPr>
              <a:t>The</a:t>
            </a:r>
            <a:r>
              <a:rPr lang="en-GB" b="0" baseline="0" dirty="0">
                <a:latin typeface="+mn-lt"/>
              </a:rPr>
              <a:t> app tells us their precise location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>
                <a:latin typeface="+mn-lt"/>
              </a:rPr>
              <a:t>And Route and the Specialists tells us which campaigns are running where, at individual site level, with associated visibility information. </a:t>
            </a:r>
            <a:r>
              <a:rPr lang="en-GB" b="1" baseline="0" dirty="0">
                <a:latin typeface="+mn-lt"/>
              </a:rPr>
              <a:t>click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>
                <a:latin typeface="+mn-lt"/>
              </a:rPr>
              <a:t>So we know ‘respondent 1’ was exposed to campaign A. And we know ‘respondent 2’ was </a:t>
            </a:r>
            <a:r>
              <a:rPr lang="en-GB" b="1" baseline="0" dirty="0">
                <a:latin typeface="+mn-lt"/>
              </a:rPr>
              <a:t>unexposed</a:t>
            </a:r>
            <a:r>
              <a:rPr lang="en-GB" b="0" baseline="0" dirty="0">
                <a:latin typeface="+mn-lt"/>
              </a:rPr>
              <a:t> to campaign A. But respondent 2 </a:t>
            </a:r>
            <a:r>
              <a:rPr lang="en-GB" b="1" baseline="0" dirty="0">
                <a:latin typeface="+mn-lt"/>
              </a:rPr>
              <a:t>was</a:t>
            </a:r>
            <a:r>
              <a:rPr lang="en-GB" b="0" baseline="0" dirty="0">
                <a:latin typeface="+mn-lt"/>
              </a:rPr>
              <a:t> exposed to campaign B, and C, but not D or E </a:t>
            </a:r>
            <a:r>
              <a:rPr lang="en-GB" b="0" baseline="0" dirty="0" err="1">
                <a:latin typeface="+mn-lt"/>
              </a:rPr>
              <a:t>etc</a:t>
            </a:r>
            <a:endParaRPr lang="en-GB" b="0" baseline="0" dirty="0">
              <a:latin typeface="+mn-lt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>
                <a:latin typeface="+mn-lt"/>
              </a:rPr>
              <a:t>in this way we build up exposed and unexposed groups for each campaign. We match the groups on age, gender and location. </a:t>
            </a:r>
            <a:r>
              <a:rPr lang="en-GB" b="1" baseline="0" dirty="0">
                <a:latin typeface="+mn-lt"/>
              </a:rPr>
              <a:t>Click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>
                <a:latin typeface="+mn-lt"/>
              </a:rPr>
              <a:t>Then we monitor on-device activity for both groups and see if there is any difference in brand actions.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 dirty="0">
                <a:latin typeface="+mn-lt"/>
              </a:rPr>
              <a:t>we can attribute the difference to exposure to OOH **CAMPAIGN**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9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Sentinel SSm Book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en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Sentinel SSm Book"/>
              </a:defRPr>
            </a:lvl1pPr>
            <a:lvl2pPr>
              <a:defRPr>
                <a:latin typeface="Sentinel SSm Book"/>
              </a:defRPr>
            </a:lvl2pPr>
            <a:lvl3pPr>
              <a:defRPr>
                <a:latin typeface="Sentinel SSm Book"/>
              </a:defRPr>
            </a:lvl3pPr>
            <a:lvl4pPr>
              <a:defRPr>
                <a:latin typeface="Sentinel SSm Book"/>
              </a:defRPr>
            </a:lvl4pPr>
            <a:lvl5pPr>
              <a:defRPr>
                <a:latin typeface="Sentinel SS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174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se Stud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22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Sentinel SSm Book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6869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Brown-Regular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Brown-Regular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Brown-Regular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Brown-Regular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Brown-Regular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Sentinel SSm Book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92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Sentinel SSm Book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05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Sentinel SSm Book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08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88" y="482601"/>
            <a:ext cx="8280000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2077325"/>
            <a:ext cx="6840000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6" y="6333375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89" y="482601"/>
            <a:ext cx="8280000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2077200"/>
            <a:ext cx="6840000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6" y="6333375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- Cen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Sentinel SSm Book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Arial &amp; Cen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1088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0" r:id="rId4"/>
    <p:sldLayoutId id="2147483661" r:id="rId5"/>
    <p:sldLayoutId id="2147483651" r:id="rId6"/>
    <p:sldLayoutId id="2147483662" r:id="rId7"/>
    <p:sldLayoutId id="2147483665" r:id="rId8"/>
    <p:sldLayoutId id="2147483650" r:id="rId9"/>
    <p:sldLayoutId id="2147483676" r:id="rId10"/>
    <p:sldLayoutId id="2147483666" r:id="rId11"/>
    <p:sldLayoutId id="2147483667" r:id="rId12"/>
    <p:sldLayoutId id="2147483652" r:id="rId13"/>
    <p:sldLayoutId id="2147483653" r:id="rId14"/>
    <p:sldLayoutId id="2147483654" r:id="rId15"/>
    <p:sldLayoutId id="2147483673" r:id="rId16"/>
    <p:sldLayoutId id="2147483655" r:id="rId17"/>
    <p:sldLayoutId id="2147483674" r:id="rId18"/>
    <p:sldLayoutId id="2147483675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Brown-Regular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2000" b="1" kern="1200">
          <a:solidFill>
            <a:schemeClr val="accent6"/>
          </a:solidFill>
          <a:latin typeface="Brown-Regular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6"/>
          </a:solidFill>
          <a:latin typeface="Sentinel SSm Book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Sentinel SSm Book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6"/>
          </a:solidFill>
          <a:latin typeface="Sentinel SSm Book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6"/>
          </a:solidFill>
          <a:latin typeface="Sentinel SSm Book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Sentinel SSm Book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accent6"/>
          </a:solidFill>
          <a:latin typeface="Sentinel SSm Book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accent6"/>
          </a:solidFill>
          <a:latin typeface="Sentinel SSm Book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accent6"/>
          </a:solidFill>
          <a:latin typeface="Sentinel SSm Book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366" y="720021"/>
            <a:ext cx="9790947" cy="1470025"/>
          </a:xfrm>
        </p:spPr>
        <p:txBody>
          <a:bodyPr>
            <a:noAutofit/>
          </a:bodyPr>
          <a:lstStyle/>
          <a:p>
            <a:r>
              <a:rPr lang="en-GB" sz="5400" dirty="0" err="1"/>
              <a:t>OutPerform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000" dirty="0"/>
              <a:t>How Out of Home is a gateway to personal time with brands </a:t>
            </a:r>
            <a:r>
              <a:rPr lang="en-GB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61104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17588" y="1276760"/>
            <a:ext cx="6480000" cy="43396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accent6"/>
                </a:solidFill>
                <a:latin typeface="Sentinel SSm Book"/>
              </a:rPr>
              <a:t>National campaigns.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accent6"/>
                </a:solidFill>
                <a:latin typeface="Sentinel SSm Book"/>
              </a:rPr>
              <a:t>Mix of formats and environments.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accent6"/>
                </a:solidFill>
                <a:latin typeface="Sentinel SSm Book"/>
              </a:rPr>
              <a:t>Robust sample size.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accent6"/>
                </a:solidFill>
                <a:latin typeface="Sentinel SSm Book"/>
              </a:rPr>
              <a:t>Only 7 had a clear call to action.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49124" y="1286584"/>
            <a:ext cx="4320000" cy="432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GB" sz="11500" b="1" dirty="0">
                <a:latin typeface="Sentinel SSm Book"/>
              </a:rPr>
              <a:t>35</a:t>
            </a:r>
            <a:endParaRPr lang="en-GB" sz="7600" b="1" dirty="0">
              <a:latin typeface="Sentinel SSm Book"/>
            </a:endParaRPr>
          </a:p>
          <a:p>
            <a:pPr algn="ctr"/>
            <a:r>
              <a:rPr lang="en-GB" sz="4000" dirty="0">
                <a:latin typeface="Sentinel SSm Book"/>
              </a:rPr>
              <a:t>campaigns tested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9124" y="3622424"/>
            <a:ext cx="36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94243" y="5900671"/>
            <a:ext cx="1872307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200" dirty="0">
                <a:latin typeface="Sentinel SSm Book"/>
              </a:rPr>
              <a:t>Fieldwork 2nd-26th Nov</a:t>
            </a:r>
          </a:p>
        </p:txBody>
      </p:sp>
    </p:spTree>
    <p:extLst>
      <p:ext uri="{BB962C8B-B14F-4D97-AF65-F5344CB8AC3E}">
        <p14:creationId xmlns:p14="http://schemas.microsoft.com/office/powerpoint/2010/main" val="23613558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Headline results </a:t>
            </a:r>
          </a:p>
        </p:txBody>
      </p:sp>
    </p:spTree>
    <p:extLst>
      <p:ext uri="{BB962C8B-B14F-4D97-AF65-F5344CB8AC3E}">
        <p14:creationId xmlns:p14="http://schemas.microsoft.com/office/powerpoint/2010/main" val="30859640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 key things to take out of the </a:t>
            </a:r>
            <a:r>
              <a:rPr lang="en-GB" dirty="0" err="1"/>
              <a:t>OutPerform</a:t>
            </a:r>
            <a:r>
              <a:rPr lang="en-GB" dirty="0"/>
              <a:t> Study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8150" y="216900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150" y="2598004"/>
            <a:ext cx="2520000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Sentinel SSm Book"/>
              </a:rPr>
              <a:t>9%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Sentinel SSm Book"/>
              </a:rPr>
              <a:t>take brand action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374283" y="216900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4283" y="2644171"/>
            <a:ext cx="2520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All campaigns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Sentinel SSm Book"/>
              </a:rPr>
              <a:t>+17%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uplift versus</a:t>
            </a:r>
            <a:br>
              <a:rPr lang="en-GB" sz="1400" b="1" dirty="0">
                <a:solidFill>
                  <a:schemeClr val="bg1"/>
                </a:solidFill>
                <a:latin typeface="Sentinel SSm Book"/>
              </a:rPr>
            </a:br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unexposed to OOH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310416" y="216900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246550" y="216900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7849" y="2751893"/>
            <a:ext cx="2520000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Sentinel SSm Book"/>
              </a:rPr>
              <a:t>66%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Smartphone actions</a:t>
            </a:r>
            <a:br>
              <a:rPr lang="en-GB" sz="1400" b="1" dirty="0">
                <a:solidFill>
                  <a:schemeClr val="bg1"/>
                </a:solidFill>
                <a:latin typeface="Sentinel SSm Book"/>
              </a:rPr>
            </a:br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are direct to brand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34135" y="2748844"/>
            <a:ext cx="2520000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Sentinel SSm Book"/>
              </a:rPr>
              <a:t>57%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New or lapsed</a:t>
            </a:r>
            <a:br>
              <a:rPr lang="en-GB" sz="1400" b="1" dirty="0">
                <a:solidFill>
                  <a:schemeClr val="bg1"/>
                </a:solidFill>
                <a:latin typeface="Sentinel SSm Book"/>
              </a:rPr>
            </a:br>
            <a:r>
              <a:rPr lang="en-GB" sz="1400" b="1" dirty="0">
                <a:solidFill>
                  <a:schemeClr val="bg1"/>
                </a:solidFill>
                <a:latin typeface="Sentinel SSm Book"/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2218160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/>
      <p:bldP spid="18" grpId="0" animBg="1"/>
      <p:bldP spid="20" grpId="0" animBg="1"/>
      <p:bldP spid="2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0689" y="688341"/>
            <a:ext cx="10618311" cy="1470025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0688" y="482601"/>
            <a:ext cx="8280000" cy="14700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rown-Regular"/>
              </a:rPr>
              <a:t/>
            </a:r>
            <a:br>
              <a:rPr lang="en-GB" dirty="0">
                <a:latin typeface="Brown-Regular"/>
              </a:rPr>
            </a:br>
            <a:r>
              <a:rPr lang="en-GB" dirty="0">
                <a:solidFill>
                  <a:prstClr val="white"/>
                </a:solidFill>
                <a:latin typeface="Brown-Regular"/>
              </a:rPr>
              <a:t/>
            </a:r>
            <a:br>
              <a:rPr lang="en-GB" dirty="0">
                <a:solidFill>
                  <a:prstClr val="white"/>
                </a:solidFill>
                <a:latin typeface="Brown-Regular"/>
              </a:rPr>
            </a:br>
            <a:r>
              <a:rPr lang="en-GB" dirty="0">
                <a:solidFill>
                  <a:prstClr val="white"/>
                </a:solidFill>
                <a:latin typeface="Brown-Regular"/>
              </a:rPr>
              <a:t>Under the bonnet..</a:t>
            </a:r>
            <a:endParaRPr lang="en-GB" dirty="0">
              <a:latin typeface="Brow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814106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2587" y="1404392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Search, Web, 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219" y="1395264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Performance and Creative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1955" y="3429000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Millennials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2587" y="3429000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London vs Non-London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3219" y="3419872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Frequency and delay to 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473851" y="3429000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Black Friday</a:t>
            </a:r>
          </a:p>
          <a:p>
            <a:pPr algn="ctr"/>
            <a:endParaRPr lang="en-GB" sz="2400" dirty="0">
              <a:latin typeface="Sentinel SSm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1955" y="1395264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Device split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3851" y="1395264"/>
            <a:ext cx="2088232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entinel SSm Book"/>
              </a:rPr>
              <a:t>Personal Stories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438150" y="361467"/>
            <a:ext cx="11328400" cy="1088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rown-Regular"/>
              </a:rPr>
              <a:t>Insights by topic</a:t>
            </a:r>
          </a:p>
        </p:txBody>
      </p:sp>
    </p:spTree>
    <p:extLst>
      <p:ext uri="{BB962C8B-B14F-4D97-AF65-F5344CB8AC3E}">
        <p14:creationId xmlns:p14="http://schemas.microsoft.com/office/powerpoint/2010/main" val="1241565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OutPerform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3650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34" y="260648"/>
            <a:ext cx="12140157" cy="1088293"/>
          </a:xfrm>
        </p:spPr>
        <p:txBody>
          <a:bodyPr/>
          <a:lstStyle/>
          <a:p>
            <a:r>
              <a:rPr lang="en-GB" dirty="0" err="1"/>
              <a:t>OutPerform</a:t>
            </a:r>
            <a:r>
              <a:rPr lang="en-GB" dirty="0"/>
              <a:t>: OOH is a gateway to personal time with brands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147587" y="1294250"/>
            <a:ext cx="4680000" cy="46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GB" dirty="0">
              <a:latin typeface="Sentinel SSm Book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367587" y="1294250"/>
            <a:ext cx="4680000" cy="46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GB" dirty="0">
              <a:latin typeface="Sentinel SS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587" y="2603199"/>
            <a:ext cx="4680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Sentinel SSm Book"/>
              </a:rPr>
              <a:t>Now we know OOH drives brand interaction in the short term too.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7587" y="2356977"/>
            <a:ext cx="4680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Sentinel SSm Book"/>
              </a:rPr>
              <a:t>We know OOH is great for brand building and brand building delivers long term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597915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689" y="482601"/>
            <a:ext cx="7107057" cy="1470025"/>
          </a:xfrm>
        </p:spPr>
        <p:txBody>
          <a:bodyPr/>
          <a:lstStyle/>
          <a:p>
            <a:r>
              <a:rPr lang="en-GB" dirty="0"/>
              <a:t>To see the full study please contact: info@outsmart.org.uk </a:t>
            </a:r>
          </a:p>
        </p:txBody>
      </p:sp>
    </p:spTree>
    <p:extLst>
      <p:ext uri="{BB962C8B-B14F-4D97-AF65-F5344CB8AC3E}">
        <p14:creationId xmlns:p14="http://schemas.microsoft.com/office/powerpoint/2010/main" val="33700985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627861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study focusses on Out of Home driving Action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9310083" y="2205000"/>
            <a:ext cx="2448000" cy="24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4765" y="3105835"/>
            <a:ext cx="251863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Sentinel SSm Book"/>
              </a:rPr>
              <a:t>Creativity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352772" y="2205000"/>
            <a:ext cx="2448000" cy="24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630" y="3105835"/>
            <a:ext cx="25442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Sentinel SSm Book"/>
              </a:rPr>
              <a:t>Relevance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95461" y="2205000"/>
            <a:ext cx="2448000" cy="244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0054" y="3105835"/>
            <a:ext cx="175881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Sentinel SSm Book"/>
              </a:rPr>
              <a:t>Action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8150" y="2205000"/>
            <a:ext cx="2448000" cy="24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8" y="3105835"/>
            <a:ext cx="183896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Sentinel SSm Book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4288296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38150" y="408720"/>
            <a:ext cx="11328400" cy="1088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rown-Regular"/>
              </a:rPr>
              <a:t>OOH &amp; Smartphone is a powerful combination for brands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38150" y="1809000"/>
            <a:ext cx="3240000" cy="32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4150" y="2321004"/>
            <a:ext cx="24480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Sentinel SSm Book"/>
              </a:rPr>
              <a:t>3hrs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150" y="3429000"/>
            <a:ext cx="3240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Sentinel SSm Book"/>
              </a:rPr>
              <a:t>out and about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Sentinel SSm Book"/>
              </a:rPr>
              <a:t>every day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80167" y="3429000"/>
            <a:ext cx="21559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4477587" y="1809000"/>
            <a:ext cx="3240000" cy="32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3587" y="2321004"/>
            <a:ext cx="24480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Sentinel SSm Book"/>
              </a:rPr>
              <a:t>98%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7587" y="3429000"/>
            <a:ext cx="324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Sentinel SSm Book"/>
              </a:rPr>
              <a:t>reach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019604" y="3429000"/>
            <a:ext cx="21559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8505451" y="1809000"/>
            <a:ext cx="3240000" cy="32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600" dirty="0">
              <a:latin typeface="Sentinel SSm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01451" y="2321004"/>
            <a:ext cx="24480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Sentinel SSm Book"/>
              </a:rPr>
              <a:t>75%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05451" y="3429000"/>
            <a:ext cx="324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Sentinel SSm Book"/>
              </a:rPr>
              <a:t>smartphone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047468" y="3429000"/>
            <a:ext cx="21559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66958" y="6596006"/>
            <a:ext cx="4937249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/>
            <a:r>
              <a:rPr lang="en-GB" sz="1200" dirty="0">
                <a:latin typeface="Sentinel SSm Book"/>
              </a:rPr>
              <a:t>Sources: Route. Smartphone average of Google, Deloitte, OFCOM</a:t>
            </a:r>
          </a:p>
        </p:txBody>
      </p:sp>
    </p:spTree>
    <p:extLst>
      <p:ext uri="{BB962C8B-B14F-4D97-AF65-F5344CB8AC3E}">
        <p14:creationId xmlns:p14="http://schemas.microsoft.com/office/powerpoint/2010/main" val="1876534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5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ever lost your phone?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38150" y="1495426"/>
            <a:ext cx="6840000" cy="4089399"/>
          </a:xfrm>
        </p:spPr>
        <p:txBody>
          <a:bodyPr/>
          <a:lstStyle/>
          <a:p>
            <a:pPr marL="342900" indent="-342900">
              <a:spcBef>
                <a:spcPts val="24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</a:rPr>
              <a:t>Utility: </a:t>
            </a:r>
            <a:r>
              <a:rPr lang="en-GB" sz="2400" dirty="0"/>
              <a:t>essential for keeping up to date with everything in life</a:t>
            </a:r>
          </a:p>
          <a:p>
            <a:pPr marL="342900" indent="-342900">
              <a:spcBef>
                <a:spcPts val="24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</a:rPr>
              <a:t>Emotion: </a:t>
            </a:r>
            <a:r>
              <a:rPr lang="en-GB" sz="2400" dirty="0"/>
              <a:t>relationships, moments, memories</a:t>
            </a:r>
          </a:p>
          <a:p>
            <a:pPr marL="342900" indent="-342900">
              <a:spcBef>
                <a:spcPts val="24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</a:rPr>
              <a:t>Our most loved and treasured device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8508312" y="1495426"/>
            <a:ext cx="1773502" cy="3600000"/>
          </a:xfrm>
          <a:custGeom>
            <a:avLst/>
            <a:gdLst>
              <a:gd name="T0" fmla="*/ 349 w 397"/>
              <a:gd name="T1" fmla="*/ 805 h 805"/>
              <a:gd name="T2" fmla="*/ 49 w 397"/>
              <a:gd name="T3" fmla="*/ 805 h 805"/>
              <a:gd name="T4" fmla="*/ 0 w 397"/>
              <a:gd name="T5" fmla="*/ 757 h 805"/>
              <a:gd name="T6" fmla="*/ 0 w 397"/>
              <a:gd name="T7" fmla="*/ 48 h 805"/>
              <a:gd name="T8" fmla="*/ 49 w 397"/>
              <a:gd name="T9" fmla="*/ 0 h 805"/>
              <a:gd name="T10" fmla="*/ 349 w 397"/>
              <a:gd name="T11" fmla="*/ 0 h 805"/>
              <a:gd name="T12" fmla="*/ 397 w 397"/>
              <a:gd name="T13" fmla="*/ 48 h 805"/>
              <a:gd name="T14" fmla="*/ 397 w 397"/>
              <a:gd name="T15" fmla="*/ 757 h 805"/>
              <a:gd name="T16" fmla="*/ 349 w 397"/>
              <a:gd name="T17" fmla="*/ 805 h 805"/>
              <a:gd name="T18" fmla="*/ 372 w 397"/>
              <a:gd name="T19" fmla="*/ 100 h 805"/>
              <a:gd name="T20" fmla="*/ 26 w 397"/>
              <a:gd name="T21" fmla="*/ 100 h 805"/>
              <a:gd name="T22" fmla="*/ 26 w 397"/>
              <a:gd name="T23" fmla="*/ 689 h 805"/>
              <a:gd name="T24" fmla="*/ 372 w 397"/>
              <a:gd name="T25" fmla="*/ 689 h 805"/>
              <a:gd name="T26" fmla="*/ 372 w 397"/>
              <a:gd name="T27" fmla="*/ 100 h 805"/>
              <a:gd name="T28" fmla="*/ 199 w 397"/>
              <a:gd name="T29" fmla="*/ 714 h 805"/>
              <a:gd name="T30" fmla="*/ 167 w 397"/>
              <a:gd name="T31" fmla="*/ 746 h 805"/>
              <a:gd name="T32" fmla="*/ 199 w 397"/>
              <a:gd name="T33" fmla="*/ 778 h 805"/>
              <a:gd name="T34" fmla="*/ 231 w 397"/>
              <a:gd name="T35" fmla="*/ 746 h 805"/>
              <a:gd name="T36" fmla="*/ 199 w 397"/>
              <a:gd name="T37" fmla="*/ 714 h 805"/>
              <a:gd name="T38" fmla="*/ 244 w 397"/>
              <a:gd name="T39" fmla="*/ 49 h 805"/>
              <a:gd name="T40" fmla="*/ 239 w 397"/>
              <a:gd name="T41" fmla="*/ 55 h 805"/>
              <a:gd name="T42" fmla="*/ 244 w 397"/>
              <a:gd name="T43" fmla="*/ 61 h 805"/>
              <a:gd name="T44" fmla="*/ 250 w 397"/>
              <a:gd name="T45" fmla="*/ 55 h 805"/>
              <a:gd name="T46" fmla="*/ 244 w 397"/>
              <a:gd name="T47" fmla="*/ 49 h 805"/>
              <a:gd name="T48" fmla="*/ 226 w 397"/>
              <a:gd name="T49" fmla="*/ 55 h 805"/>
              <a:gd name="T50" fmla="*/ 226 w 397"/>
              <a:gd name="T51" fmla="*/ 55 h 805"/>
              <a:gd name="T52" fmla="*/ 220 w 397"/>
              <a:gd name="T53" fmla="*/ 49 h 805"/>
              <a:gd name="T54" fmla="*/ 151 w 397"/>
              <a:gd name="T55" fmla="*/ 49 h 805"/>
              <a:gd name="T56" fmla="*/ 146 w 397"/>
              <a:gd name="T57" fmla="*/ 55 h 805"/>
              <a:gd name="T58" fmla="*/ 146 w 397"/>
              <a:gd name="T59" fmla="*/ 55 h 805"/>
              <a:gd name="T60" fmla="*/ 151 w 397"/>
              <a:gd name="T61" fmla="*/ 61 h 805"/>
              <a:gd name="T62" fmla="*/ 220 w 397"/>
              <a:gd name="T63" fmla="*/ 61 h 805"/>
              <a:gd name="T64" fmla="*/ 226 w 397"/>
              <a:gd name="T65" fmla="*/ 55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7" h="805">
                <a:moveTo>
                  <a:pt x="349" y="805"/>
                </a:moveTo>
                <a:cubicBezTo>
                  <a:pt x="49" y="805"/>
                  <a:pt x="49" y="805"/>
                  <a:pt x="49" y="805"/>
                </a:cubicBezTo>
                <a:cubicBezTo>
                  <a:pt x="22" y="805"/>
                  <a:pt x="0" y="783"/>
                  <a:pt x="0" y="75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75" y="0"/>
                  <a:pt x="397" y="22"/>
                  <a:pt x="397" y="48"/>
                </a:cubicBezTo>
                <a:cubicBezTo>
                  <a:pt x="397" y="757"/>
                  <a:pt x="397" y="757"/>
                  <a:pt x="397" y="757"/>
                </a:cubicBezTo>
                <a:cubicBezTo>
                  <a:pt x="397" y="783"/>
                  <a:pt x="375" y="805"/>
                  <a:pt x="349" y="805"/>
                </a:cubicBezTo>
                <a:close/>
                <a:moveTo>
                  <a:pt x="372" y="100"/>
                </a:moveTo>
                <a:cubicBezTo>
                  <a:pt x="26" y="100"/>
                  <a:pt x="26" y="100"/>
                  <a:pt x="26" y="100"/>
                </a:cubicBezTo>
                <a:cubicBezTo>
                  <a:pt x="26" y="689"/>
                  <a:pt x="26" y="689"/>
                  <a:pt x="26" y="689"/>
                </a:cubicBezTo>
                <a:cubicBezTo>
                  <a:pt x="372" y="689"/>
                  <a:pt x="372" y="689"/>
                  <a:pt x="372" y="689"/>
                </a:cubicBezTo>
                <a:lnTo>
                  <a:pt x="372" y="100"/>
                </a:lnTo>
                <a:close/>
                <a:moveTo>
                  <a:pt x="199" y="714"/>
                </a:moveTo>
                <a:cubicBezTo>
                  <a:pt x="181" y="714"/>
                  <a:pt x="167" y="728"/>
                  <a:pt x="167" y="746"/>
                </a:cubicBezTo>
                <a:cubicBezTo>
                  <a:pt x="167" y="764"/>
                  <a:pt x="181" y="778"/>
                  <a:pt x="199" y="778"/>
                </a:cubicBezTo>
                <a:cubicBezTo>
                  <a:pt x="216" y="778"/>
                  <a:pt x="231" y="764"/>
                  <a:pt x="231" y="746"/>
                </a:cubicBezTo>
                <a:cubicBezTo>
                  <a:pt x="231" y="728"/>
                  <a:pt x="216" y="714"/>
                  <a:pt x="199" y="714"/>
                </a:cubicBezTo>
                <a:close/>
                <a:moveTo>
                  <a:pt x="244" y="49"/>
                </a:moveTo>
                <a:cubicBezTo>
                  <a:pt x="241" y="49"/>
                  <a:pt x="239" y="52"/>
                  <a:pt x="239" y="55"/>
                </a:cubicBezTo>
                <a:cubicBezTo>
                  <a:pt x="239" y="58"/>
                  <a:pt x="241" y="61"/>
                  <a:pt x="244" y="61"/>
                </a:cubicBezTo>
                <a:cubicBezTo>
                  <a:pt x="247" y="61"/>
                  <a:pt x="250" y="58"/>
                  <a:pt x="250" y="55"/>
                </a:cubicBezTo>
                <a:cubicBezTo>
                  <a:pt x="250" y="52"/>
                  <a:pt x="247" y="49"/>
                  <a:pt x="244" y="49"/>
                </a:cubicBezTo>
                <a:close/>
                <a:moveTo>
                  <a:pt x="226" y="55"/>
                </a:moveTo>
                <a:cubicBezTo>
                  <a:pt x="226" y="55"/>
                  <a:pt x="226" y="55"/>
                  <a:pt x="226" y="55"/>
                </a:cubicBezTo>
                <a:cubicBezTo>
                  <a:pt x="226" y="52"/>
                  <a:pt x="223" y="49"/>
                  <a:pt x="220" y="49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48" y="49"/>
                  <a:pt x="146" y="52"/>
                  <a:pt x="146" y="55"/>
                </a:cubicBezTo>
                <a:cubicBezTo>
                  <a:pt x="146" y="55"/>
                  <a:pt x="146" y="55"/>
                  <a:pt x="146" y="55"/>
                </a:cubicBezTo>
                <a:cubicBezTo>
                  <a:pt x="146" y="58"/>
                  <a:pt x="148" y="61"/>
                  <a:pt x="151" y="61"/>
                </a:cubicBezTo>
                <a:cubicBezTo>
                  <a:pt x="220" y="61"/>
                  <a:pt x="220" y="61"/>
                  <a:pt x="220" y="61"/>
                </a:cubicBezTo>
                <a:cubicBezTo>
                  <a:pt x="223" y="61"/>
                  <a:pt x="226" y="58"/>
                  <a:pt x="226" y="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281" y="4195426"/>
            <a:ext cx="5887739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144000" tIns="72000" rIns="144000" bIns="72000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Sentinel SSm Book"/>
              </a:rPr>
              <a:t>And it’s with us as we spend</a:t>
            </a:r>
            <a:br>
              <a:rPr lang="en-GB" sz="2400" b="1" dirty="0">
                <a:solidFill>
                  <a:schemeClr val="bg1"/>
                </a:solidFill>
                <a:latin typeface="Sentinel SSm Book"/>
              </a:rPr>
            </a:br>
            <a:r>
              <a:rPr lang="en-GB" sz="2400" b="1" dirty="0">
                <a:solidFill>
                  <a:schemeClr val="bg1"/>
                </a:solidFill>
                <a:latin typeface="Sentinel SSm Book"/>
              </a:rPr>
              <a:t>3 hours a day with Out of Home</a:t>
            </a:r>
          </a:p>
        </p:txBody>
      </p:sp>
      <p:grpSp>
        <p:nvGrpSpPr>
          <p:cNvPr id="7187" name="Group 7186"/>
          <p:cNvGrpSpPr>
            <a:grpSpLocks noChangeAspect="1"/>
          </p:cNvGrpSpPr>
          <p:nvPr/>
        </p:nvGrpSpPr>
        <p:grpSpPr>
          <a:xfrm>
            <a:off x="8999567" y="2708275"/>
            <a:ext cx="790993" cy="1800000"/>
            <a:chOff x="8999567" y="2708275"/>
            <a:chExt cx="790993" cy="1800000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9466337" y="2708275"/>
              <a:ext cx="324223" cy="526864"/>
            </a:xfrm>
            <a:custGeom>
              <a:avLst/>
              <a:gdLst>
                <a:gd name="T0" fmla="*/ 5 w 59"/>
                <a:gd name="T1" fmla="*/ 14 h 96"/>
                <a:gd name="T2" fmla="*/ 42 w 59"/>
                <a:gd name="T3" fmla="*/ 17 h 96"/>
                <a:gd name="T4" fmla="*/ 30 w 59"/>
                <a:gd name="T5" fmla="*/ 80 h 96"/>
                <a:gd name="T6" fmla="*/ 36 w 59"/>
                <a:gd name="T7" fmla="*/ 94 h 96"/>
                <a:gd name="T8" fmla="*/ 9 w 59"/>
                <a:gd name="T9" fmla="*/ 81 h 96"/>
                <a:gd name="T10" fmla="*/ 18 w 59"/>
                <a:gd name="T11" fmla="*/ 20 h 96"/>
                <a:gd name="T12" fmla="*/ 10 w 59"/>
                <a:gd name="T13" fmla="*/ 20 h 96"/>
                <a:gd name="T14" fmla="*/ 5 w 59"/>
                <a:gd name="T1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96">
                  <a:moveTo>
                    <a:pt x="5" y="14"/>
                  </a:moveTo>
                  <a:cubicBezTo>
                    <a:pt x="13" y="5"/>
                    <a:pt x="30" y="0"/>
                    <a:pt x="42" y="17"/>
                  </a:cubicBezTo>
                  <a:cubicBezTo>
                    <a:pt x="59" y="40"/>
                    <a:pt x="30" y="68"/>
                    <a:pt x="30" y="80"/>
                  </a:cubicBezTo>
                  <a:cubicBezTo>
                    <a:pt x="31" y="89"/>
                    <a:pt x="36" y="94"/>
                    <a:pt x="36" y="94"/>
                  </a:cubicBezTo>
                  <a:cubicBezTo>
                    <a:pt x="36" y="94"/>
                    <a:pt x="19" y="96"/>
                    <a:pt x="9" y="81"/>
                  </a:cubicBezTo>
                  <a:cubicBezTo>
                    <a:pt x="0" y="65"/>
                    <a:pt x="17" y="28"/>
                    <a:pt x="18" y="20"/>
                  </a:cubicBezTo>
                  <a:cubicBezTo>
                    <a:pt x="18" y="13"/>
                    <a:pt x="13" y="16"/>
                    <a:pt x="10" y="20"/>
                  </a:cubicBezTo>
                  <a:cubicBezTo>
                    <a:pt x="7" y="2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E36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9395063" y="3850045"/>
              <a:ext cx="104813" cy="581366"/>
            </a:xfrm>
            <a:custGeom>
              <a:avLst/>
              <a:gdLst>
                <a:gd name="T0" fmla="*/ 0 w 75"/>
                <a:gd name="T1" fmla="*/ 0 h 416"/>
                <a:gd name="T2" fmla="*/ 75 w 75"/>
                <a:gd name="T3" fmla="*/ 0 h 416"/>
                <a:gd name="T4" fmla="*/ 71 w 75"/>
                <a:gd name="T5" fmla="*/ 416 h 416"/>
                <a:gd name="T6" fmla="*/ 0 w 75"/>
                <a:gd name="T7" fmla="*/ 412 h 416"/>
                <a:gd name="T8" fmla="*/ 0 w 75"/>
                <a:gd name="T9" fmla="*/ 235 h 416"/>
                <a:gd name="T10" fmla="*/ 0 w 75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416">
                  <a:moveTo>
                    <a:pt x="0" y="0"/>
                  </a:moveTo>
                  <a:lnTo>
                    <a:pt x="75" y="0"/>
                  </a:lnTo>
                  <a:lnTo>
                    <a:pt x="71" y="416"/>
                  </a:lnTo>
                  <a:lnTo>
                    <a:pt x="0" y="412"/>
                  </a:lnTo>
                  <a:lnTo>
                    <a:pt x="0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198014" y="3850045"/>
              <a:ext cx="109006" cy="581366"/>
            </a:xfrm>
            <a:custGeom>
              <a:avLst/>
              <a:gdLst>
                <a:gd name="T0" fmla="*/ 78 w 78"/>
                <a:gd name="T1" fmla="*/ 0 h 416"/>
                <a:gd name="T2" fmla="*/ 0 w 78"/>
                <a:gd name="T3" fmla="*/ 0 h 416"/>
                <a:gd name="T4" fmla="*/ 8 w 78"/>
                <a:gd name="T5" fmla="*/ 416 h 416"/>
                <a:gd name="T6" fmla="*/ 78 w 78"/>
                <a:gd name="T7" fmla="*/ 412 h 416"/>
                <a:gd name="T8" fmla="*/ 78 w 78"/>
                <a:gd name="T9" fmla="*/ 235 h 416"/>
                <a:gd name="T10" fmla="*/ 78 w 78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16">
                  <a:moveTo>
                    <a:pt x="78" y="0"/>
                  </a:moveTo>
                  <a:lnTo>
                    <a:pt x="0" y="0"/>
                  </a:lnTo>
                  <a:lnTo>
                    <a:pt x="8" y="416"/>
                  </a:lnTo>
                  <a:lnTo>
                    <a:pt x="78" y="412"/>
                  </a:lnTo>
                  <a:lnTo>
                    <a:pt x="78" y="23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9104380" y="4403461"/>
              <a:ext cx="230589" cy="104814"/>
            </a:xfrm>
            <a:custGeom>
              <a:avLst/>
              <a:gdLst>
                <a:gd name="T0" fmla="*/ 18 w 42"/>
                <a:gd name="T1" fmla="*/ 0 h 19"/>
                <a:gd name="T2" fmla="*/ 38 w 42"/>
                <a:gd name="T3" fmla="*/ 0 h 19"/>
                <a:gd name="T4" fmla="*/ 41 w 42"/>
                <a:gd name="T5" fmla="*/ 19 h 19"/>
                <a:gd name="T6" fmla="*/ 0 w 42"/>
                <a:gd name="T7" fmla="*/ 19 h 19"/>
                <a:gd name="T8" fmla="*/ 18 w 4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18" y="0"/>
                  </a:moveTo>
                  <a:cubicBezTo>
                    <a:pt x="31" y="0"/>
                    <a:pt x="25" y="0"/>
                    <a:pt x="38" y="0"/>
                  </a:cubicBezTo>
                  <a:cubicBezTo>
                    <a:pt x="40" y="7"/>
                    <a:pt x="42" y="12"/>
                    <a:pt x="41" y="19"/>
                  </a:cubicBezTo>
                  <a:cubicBezTo>
                    <a:pt x="28" y="19"/>
                    <a:pt x="13" y="19"/>
                    <a:pt x="0" y="19"/>
                  </a:cubicBezTo>
                  <a:cubicBezTo>
                    <a:pt x="0" y="9"/>
                    <a:pt x="15" y="4"/>
                    <a:pt x="18" y="0"/>
                  </a:cubicBez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9098790" y="4497094"/>
              <a:ext cx="236179" cy="1118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9368511" y="4403461"/>
              <a:ext cx="230589" cy="104814"/>
            </a:xfrm>
            <a:custGeom>
              <a:avLst/>
              <a:gdLst>
                <a:gd name="T0" fmla="*/ 24 w 42"/>
                <a:gd name="T1" fmla="*/ 0 h 19"/>
                <a:gd name="T2" fmla="*/ 4 w 42"/>
                <a:gd name="T3" fmla="*/ 0 h 19"/>
                <a:gd name="T4" fmla="*/ 1 w 42"/>
                <a:gd name="T5" fmla="*/ 19 h 19"/>
                <a:gd name="T6" fmla="*/ 42 w 42"/>
                <a:gd name="T7" fmla="*/ 19 h 19"/>
                <a:gd name="T8" fmla="*/ 24 w 4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24" y="0"/>
                  </a:moveTo>
                  <a:cubicBezTo>
                    <a:pt x="11" y="0"/>
                    <a:pt x="17" y="0"/>
                    <a:pt x="4" y="0"/>
                  </a:cubicBezTo>
                  <a:cubicBezTo>
                    <a:pt x="2" y="7"/>
                    <a:pt x="0" y="12"/>
                    <a:pt x="1" y="19"/>
                  </a:cubicBezTo>
                  <a:cubicBezTo>
                    <a:pt x="14" y="19"/>
                    <a:pt x="29" y="19"/>
                    <a:pt x="42" y="19"/>
                  </a:cubicBezTo>
                  <a:cubicBezTo>
                    <a:pt x="42" y="9"/>
                    <a:pt x="27" y="4"/>
                    <a:pt x="24" y="0"/>
                  </a:cubicBez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9368511" y="4497094"/>
              <a:ext cx="236179" cy="1118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9136523" y="3300821"/>
              <a:ext cx="429036" cy="560404"/>
            </a:xfrm>
            <a:custGeom>
              <a:avLst/>
              <a:gdLst>
                <a:gd name="T0" fmla="*/ 0 w 78"/>
                <a:gd name="T1" fmla="*/ 102 h 102"/>
                <a:gd name="T2" fmla="*/ 78 w 78"/>
                <a:gd name="T3" fmla="*/ 102 h 102"/>
                <a:gd name="T4" fmla="*/ 78 w 78"/>
                <a:gd name="T5" fmla="*/ 18 h 102"/>
                <a:gd name="T6" fmla="*/ 60 w 78"/>
                <a:gd name="T7" fmla="*/ 0 h 102"/>
                <a:gd name="T8" fmla="*/ 17 w 78"/>
                <a:gd name="T9" fmla="*/ 0 h 102"/>
                <a:gd name="T10" fmla="*/ 0 w 78"/>
                <a:gd name="T11" fmla="*/ 18 h 102"/>
                <a:gd name="T12" fmla="*/ 0 w 78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2">
                  <a:moveTo>
                    <a:pt x="0" y="102"/>
                  </a:moveTo>
                  <a:cubicBezTo>
                    <a:pt x="78" y="102"/>
                    <a:pt x="78" y="102"/>
                    <a:pt x="78" y="102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59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005157" y="3476908"/>
              <a:ext cx="136956" cy="438820"/>
            </a:xfrm>
            <a:custGeom>
              <a:avLst/>
              <a:gdLst>
                <a:gd name="T0" fmla="*/ 25 w 25"/>
                <a:gd name="T1" fmla="*/ 2 h 80"/>
                <a:gd name="T2" fmla="*/ 15 w 25"/>
                <a:gd name="T3" fmla="*/ 80 h 80"/>
                <a:gd name="T4" fmla="*/ 9 w 25"/>
                <a:gd name="T5" fmla="*/ 80 h 80"/>
                <a:gd name="T6" fmla="*/ 0 w 25"/>
                <a:gd name="T7" fmla="*/ 72 h 80"/>
                <a:gd name="T8" fmla="*/ 10 w 25"/>
                <a:gd name="T9" fmla="*/ 0 h 80"/>
                <a:gd name="T10" fmla="*/ 25 w 25"/>
                <a:gd name="T1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0">
                  <a:moveTo>
                    <a:pt x="25" y="2"/>
                  </a:moveTo>
                  <a:cubicBezTo>
                    <a:pt x="25" y="2"/>
                    <a:pt x="18" y="55"/>
                    <a:pt x="15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45"/>
                    <a:pt x="10" y="0"/>
                    <a:pt x="10" y="0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44287" y="3289641"/>
              <a:ext cx="148136" cy="230590"/>
            </a:xfrm>
            <a:custGeom>
              <a:avLst/>
              <a:gdLst>
                <a:gd name="T0" fmla="*/ 0 w 27"/>
                <a:gd name="T1" fmla="*/ 38 h 42"/>
                <a:gd name="T2" fmla="*/ 19 w 27"/>
                <a:gd name="T3" fmla="*/ 42 h 42"/>
                <a:gd name="T4" fmla="*/ 27 w 27"/>
                <a:gd name="T5" fmla="*/ 3 h 42"/>
                <a:gd name="T6" fmla="*/ 4 w 27"/>
                <a:gd name="T7" fmla="*/ 20 h 42"/>
                <a:gd name="T8" fmla="*/ 0 w 27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0" y="38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2" y="0"/>
                    <a:pt x="6" y="14"/>
                    <a:pt x="4" y="2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59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9054070" y="3898958"/>
              <a:ext cx="61491" cy="93634"/>
            </a:xfrm>
            <a:custGeom>
              <a:avLst/>
              <a:gdLst>
                <a:gd name="T0" fmla="*/ 4 w 11"/>
                <a:gd name="T1" fmla="*/ 14 h 17"/>
                <a:gd name="T2" fmla="*/ 0 w 11"/>
                <a:gd name="T3" fmla="*/ 4 h 17"/>
                <a:gd name="T4" fmla="*/ 2 w 11"/>
                <a:gd name="T5" fmla="*/ 0 h 17"/>
                <a:gd name="T6" fmla="*/ 2 w 11"/>
                <a:gd name="T7" fmla="*/ 0 h 17"/>
                <a:gd name="T8" fmla="*/ 6 w 11"/>
                <a:gd name="T9" fmla="*/ 2 h 17"/>
                <a:gd name="T10" fmla="*/ 10 w 11"/>
                <a:gd name="T11" fmla="*/ 12 h 17"/>
                <a:gd name="T12" fmla="*/ 8 w 11"/>
                <a:gd name="T13" fmla="*/ 16 h 17"/>
                <a:gd name="T14" fmla="*/ 8 w 11"/>
                <a:gd name="T15" fmla="*/ 16 h 17"/>
                <a:gd name="T16" fmla="*/ 4 w 11"/>
                <a:gd name="T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4" y="1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6" y="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0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7"/>
                    <a:pt x="5" y="16"/>
                    <a:pt x="4" y="14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033107" y="3898958"/>
              <a:ext cx="37732" cy="148137"/>
            </a:xfrm>
            <a:custGeom>
              <a:avLst/>
              <a:gdLst>
                <a:gd name="T0" fmla="*/ 0 w 7"/>
                <a:gd name="T1" fmla="*/ 4 h 27"/>
                <a:gd name="T2" fmla="*/ 1 w 7"/>
                <a:gd name="T3" fmla="*/ 24 h 27"/>
                <a:gd name="T4" fmla="*/ 4 w 7"/>
                <a:gd name="T5" fmla="*/ 27 h 27"/>
                <a:gd name="T6" fmla="*/ 4 w 7"/>
                <a:gd name="T7" fmla="*/ 27 h 27"/>
                <a:gd name="T8" fmla="*/ 7 w 7"/>
                <a:gd name="T9" fmla="*/ 24 h 27"/>
                <a:gd name="T10" fmla="*/ 6 w 7"/>
                <a:gd name="T11" fmla="*/ 4 h 27"/>
                <a:gd name="T12" fmla="*/ 3 w 7"/>
                <a:gd name="T13" fmla="*/ 0 h 27"/>
                <a:gd name="T14" fmla="*/ 3 w 7"/>
                <a:gd name="T15" fmla="*/ 1 h 27"/>
                <a:gd name="T16" fmla="*/ 0 w 7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7">
                  <a:moveTo>
                    <a:pt x="0" y="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27"/>
                    <a:pt x="7" y="25"/>
                    <a:pt x="7" y="2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9010747" y="3876597"/>
              <a:ext cx="37732" cy="143944"/>
            </a:xfrm>
            <a:custGeom>
              <a:avLst/>
              <a:gdLst>
                <a:gd name="T0" fmla="*/ 0 w 7"/>
                <a:gd name="T1" fmla="*/ 3 h 26"/>
                <a:gd name="T2" fmla="*/ 1 w 7"/>
                <a:gd name="T3" fmla="*/ 23 h 26"/>
                <a:gd name="T4" fmla="*/ 4 w 7"/>
                <a:gd name="T5" fmla="*/ 26 h 26"/>
                <a:gd name="T6" fmla="*/ 4 w 7"/>
                <a:gd name="T7" fmla="*/ 26 h 26"/>
                <a:gd name="T8" fmla="*/ 7 w 7"/>
                <a:gd name="T9" fmla="*/ 23 h 26"/>
                <a:gd name="T10" fmla="*/ 6 w 7"/>
                <a:gd name="T11" fmla="*/ 3 h 26"/>
                <a:gd name="T12" fmla="*/ 3 w 7"/>
                <a:gd name="T13" fmla="*/ 0 h 26"/>
                <a:gd name="T14" fmla="*/ 3 w 7"/>
                <a:gd name="T15" fmla="*/ 0 h 26"/>
                <a:gd name="T16" fmla="*/ 0 w 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6">
                  <a:moveTo>
                    <a:pt x="0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2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6"/>
                    <a:pt x="7" y="25"/>
                    <a:pt x="7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999567" y="3850045"/>
              <a:ext cx="44720" cy="148137"/>
            </a:xfrm>
            <a:custGeom>
              <a:avLst/>
              <a:gdLst>
                <a:gd name="T0" fmla="*/ 0 w 8"/>
                <a:gd name="T1" fmla="*/ 4 h 27"/>
                <a:gd name="T2" fmla="*/ 1 w 8"/>
                <a:gd name="T3" fmla="*/ 24 h 27"/>
                <a:gd name="T4" fmla="*/ 4 w 8"/>
                <a:gd name="T5" fmla="*/ 27 h 27"/>
                <a:gd name="T6" fmla="*/ 4 w 8"/>
                <a:gd name="T7" fmla="*/ 27 h 27"/>
                <a:gd name="T8" fmla="*/ 8 w 8"/>
                <a:gd name="T9" fmla="*/ 23 h 27"/>
                <a:gd name="T10" fmla="*/ 7 w 8"/>
                <a:gd name="T11" fmla="*/ 3 h 27"/>
                <a:gd name="T12" fmla="*/ 3 w 8"/>
                <a:gd name="T13" fmla="*/ 0 h 27"/>
                <a:gd name="T14" fmla="*/ 3 w 8"/>
                <a:gd name="T15" fmla="*/ 0 h 27"/>
                <a:gd name="T16" fmla="*/ 0 w 8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7">
                  <a:moveTo>
                    <a:pt x="0" y="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3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554380" y="3476908"/>
              <a:ext cx="142546" cy="438820"/>
            </a:xfrm>
            <a:custGeom>
              <a:avLst/>
              <a:gdLst>
                <a:gd name="T0" fmla="*/ 0 w 26"/>
                <a:gd name="T1" fmla="*/ 2 h 80"/>
                <a:gd name="T2" fmla="*/ 11 w 26"/>
                <a:gd name="T3" fmla="*/ 80 h 80"/>
                <a:gd name="T4" fmla="*/ 17 w 26"/>
                <a:gd name="T5" fmla="*/ 80 h 80"/>
                <a:gd name="T6" fmla="*/ 26 w 26"/>
                <a:gd name="T7" fmla="*/ 72 h 80"/>
                <a:gd name="T8" fmla="*/ 16 w 26"/>
                <a:gd name="T9" fmla="*/ 0 h 80"/>
                <a:gd name="T10" fmla="*/ 0 w 26"/>
                <a:gd name="T1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0">
                  <a:moveTo>
                    <a:pt x="0" y="2"/>
                  </a:moveTo>
                  <a:cubicBezTo>
                    <a:pt x="0" y="2"/>
                    <a:pt x="8" y="55"/>
                    <a:pt x="11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2" y="45"/>
                    <a:pt x="16" y="0"/>
                    <a:pt x="16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11057" y="3289641"/>
              <a:ext cx="142546" cy="230590"/>
            </a:xfrm>
            <a:custGeom>
              <a:avLst/>
              <a:gdLst>
                <a:gd name="T0" fmla="*/ 26 w 26"/>
                <a:gd name="T1" fmla="*/ 38 h 42"/>
                <a:gd name="T2" fmla="*/ 7 w 26"/>
                <a:gd name="T3" fmla="*/ 42 h 42"/>
                <a:gd name="T4" fmla="*/ 0 w 26"/>
                <a:gd name="T5" fmla="*/ 3 h 42"/>
                <a:gd name="T6" fmla="*/ 22 w 26"/>
                <a:gd name="T7" fmla="*/ 20 h 42"/>
                <a:gd name="T8" fmla="*/ 26 w 26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2">
                  <a:moveTo>
                    <a:pt x="26" y="38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4" y="0"/>
                    <a:pt x="21" y="14"/>
                    <a:pt x="22" y="20"/>
                  </a:cubicBezTo>
                  <a:lnTo>
                    <a:pt x="26" y="38"/>
                  </a:lnTo>
                  <a:close/>
                </a:path>
              </a:pathLst>
            </a:custGeom>
            <a:solidFill>
              <a:srgbClr val="59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9587920" y="3898958"/>
              <a:ext cx="60093" cy="93634"/>
            </a:xfrm>
            <a:custGeom>
              <a:avLst/>
              <a:gdLst>
                <a:gd name="T0" fmla="*/ 7 w 11"/>
                <a:gd name="T1" fmla="*/ 14 h 17"/>
                <a:gd name="T2" fmla="*/ 10 w 11"/>
                <a:gd name="T3" fmla="*/ 4 h 17"/>
                <a:gd name="T4" fmla="*/ 8 w 11"/>
                <a:gd name="T5" fmla="*/ 0 h 17"/>
                <a:gd name="T6" fmla="*/ 8 w 11"/>
                <a:gd name="T7" fmla="*/ 0 h 17"/>
                <a:gd name="T8" fmla="*/ 4 w 11"/>
                <a:gd name="T9" fmla="*/ 2 h 17"/>
                <a:gd name="T10" fmla="*/ 1 w 11"/>
                <a:gd name="T11" fmla="*/ 12 h 17"/>
                <a:gd name="T12" fmla="*/ 3 w 11"/>
                <a:gd name="T13" fmla="*/ 16 h 17"/>
                <a:gd name="T14" fmla="*/ 3 w 11"/>
                <a:gd name="T15" fmla="*/ 16 h 17"/>
                <a:gd name="T16" fmla="*/ 7 w 11"/>
                <a:gd name="T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7" y="1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6" y="16"/>
                    <a:pt x="7" y="14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9631243" y="3898958"/>
              <a:ext cx="39130" cy="148137"/>
            </a:xfrm>
            <a:custGeom>
              <a:avLst/>
              <a:gdLst>
                <a:gd name="T0" fmla="*/ 7 w 7"/>
                <a:gd name="T1" fmla="*/ 4 h 27"/>
                <a:gd name="T2" fmla="*/ 6 w 7"/>
                <a:gd name="T3" fmla="*/ 24 h 27"/>
                <a:gd name="T4" fmla="*/ 3 w 7"/>
                <a:gd name="T5" fmla="*/ 27 h 27"/>
                <a:gd name="T6" fmla="*/ 3 w 7"/>
                <a:gd name="T7" fmla="*/ 27 h 27"/>
                <a:gd name="T8" fmla="*/ 0 w 7"/>
                <a:gd name="T9" fmla="*/ 24 h 27"/>
                <a:gd name="T10" fmla="*/ 0 w 7"/>
                <a:gd name="T11" fmla="*/ 4 h 27"/>
                <a:gd name="T12" fmla="*/ 4 w 7"/>
                <a:gd name="T13" fmla="*/ 0 h 27"/>
                <a:gd name="T14" fmla="*/ 4 w 7"/>
                <a:gd name="T15" fmla="*/ 1 h 27"/>
                <a:gd name="T16" fmla="*/ 7 w 7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7">
                  <a:moveTo>
                    <a:pt x="7" y="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5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68" name="Freeform 30"/>
            <p:cNvSpPr>
              <a:spLocks/>
            </p:cNvSpPr>
            <p:nvPr/>
          </p:nvSpPr>
          <p:spPr bwMode="auto">
            <a:xfrm>
              <a:off x="9653604" y="3876597"/>
              <a:ext cx="39130" cy="143944"/>
            </a:xfrm>
            <a:custGeom>
              <a:avLst/>
              <a:gdLst>
                <a:gd name="T0" fmla="*/ 7 w 7"/>
                <a:gd name="T1" fmla="*/ 3 h 26"/>
                <a:gd name="T2" fmla="*/ 6 w 7"/>
                <a:gd name="T3" fmla="*/ 23 h 26"/>
                <a:gd name="T4" fmla="*/ 3 w 7"/>
                <a:gd name="T5" fmla="*/ 26 h 26"/>
                <a:gd name="T6" fmla="*/ 3 w 7"/>
                <a:gd name="T7" fmla="*/ 26 h 26"/>
                <a:gd name="T8" fmla="*/ 0 w 7"/>
                <a:gd name="T9" fmla="*/ 23 h 26"/>
                <a:gd name="T10" fmla="*/ 0 w 7"/>
                <a:gd name="T11" fmla="*/ 3 h 26"/>
                <a:gd name="T12" fmla="*/ 4 w 7"/>
                <a:gd name="T13" fmla="*/ 0 h 26"/>
                <a:gd name="T14" fmla="*/ 4 w 7"/>
                <a:gd name="T15" fmla="*/ 0 h 26"/>
                <a:gd name="T16" fmla="*/ 7 w 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6">
                  <a:moveTo>
                    <a:pt x="7" y="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5"/>
                    <a:pt x="4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69" name="Freeform 31"/>
            <p:cNvSpPr>
              <a:spLocks/>
            </p:cNvSpPr>
            <p:nvPr/>
          </p:nvSpPr>
          <p:spPr bwMode="auto">
            <a:xfrm>
              <a:off x="9659194" y="3850045"/>
              <a:ext cx="37732" cy="148137"/>
            </a:xfrm>
            <a:custGeom>
              <a:avLst/>
              <a:gdLst>
                <a:gd name="T0" fmla="*/ 7 w 7"/>
                <a:gd name="T1" fmla="*/ 4 h 27"/>
                <a:gd name="T2" fmla="*/ 7 w 7"/>
                <a:gd name="T3" fmla="*/ 24 h 27"/>
                <a:gd name="T4" fmla="*/ 3 w 7"/>
                <a:gd name="T5" fmla="*/ 27 h 27"/>
                <a:gd name="T6" fmla="*/ 3 w 7"/>
                <a:gd name="T7" fmla="*/ 27 h 27"/>
                <a:gd name="T8" fmla="*/ 0 w 7"/>
                <a:gd name="T9" fmla="*/ 23 h 27"/>
                <a:gd name="T10" fmla="*/ 1 w 7"/>
                <a:gd name="T11" fmla="*/ 3 h 27"/>
                <a:gd name="T12" fmla="*/ 4 w 7"/>
                <a:gd name="T13" fmla="*/ 0 h 27"/>
                <a:gd name="T14" fmla="*/ 4 w 7"/>
                <a:gd name="T15" fmla="*/ 0 h 27"/>
                <a:gd name="T16" fmla="*/ 7 w 7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7">
                  <a:moveTo>
                    <a:pt x="7" y="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5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2" name="Freeform 32"/>
            <p:cNvSpPr>
              <a:spLocks/>
            </p:cNvSpPr>
            <p:nvPr/>
          </p:nvSpPr>
          <p:spPr bwMode="auto">
            <a:xfrm>
              <a:off x="9186834" y="3295231"/>
              <a:ext cx="324223" cy="159317"/>
            </a:xfrm>
            <a:custGeom>
              <a:avLst/>
              <a:gdLst>
                <a:gd name="T0" fmla="*/ 59 w 59"/>
                <a:gd name="T1" fmla="*/ 2 h 29"/>
                <a:gd name="T2" fmla="*/ 59 w 59"/>
                <a:gd name="T3" fmla="*/ 2 h 29"/>
                <a:gd name="T4" fmla="*/ 59 w 59"/>
                <a:gd name="T5" fmla="*/ 4 h 29"/>
                <a:gd name="T6" fmla="*/ 50 w 59"/>
                <a:gd name="T7" fmla="*/ 22 h 29"/>
                <a:gd name="T8" fmla="*/ 30 w 59"/>
                <a:gd name="T9" fmla="*/ 29 h 29"/>
                <a:gd name="T10" fmla="*/ 9 w 59"/>
                <a:gd name="T11" fmla="*/ 22 h 29"/>
                <a:gd name="T12" fmla="*/ 0 w 59"/>
                <a:gd name="T13" fmla="*/ 4 h 29"/>
                <a:gd name="T14" fmla="*/ 1 w 59"/>
                <a:gd name="T15" fmla="*/ 2 h 29"/>
                <a:gd name="T16" fmla="*/ 1 w 59"/>
                <a:gd name="T17" fmla="*/ 2 h 29"/>
                <a:gd name="T18" fmla="*/ 12 w 59"/>
                <a:gd name="T19" fmla="*/ 0 h 29"/>
                <a:gd name="T20" fmla="*/ 21 w 59"/>
                <a:gd name="T21" fmla="*/ 0 h 29"/>
                <a:gd name="T22" fmla="*/ 21 w 59"/>
                <a:gd name="T23" fmla="*/ 4 h 29"/>
                <a:gd name="T24" fmla="*/ 17 w 59"/>
                <a:gd name="T25" fmla="*/ 4 h 29"/>
                <a:gd name="T26" fmla="*/ 12 w 59"/>
                <a:gd name="T27" fmla="*/ 4 h 29"/>
                <a:gd name="T28" fmla="*/ 9 w 59"/>
                <a:gd name="T29" fmla="*/ 5 h 29"/>
                <a:gd name="T30" fmla="*/ 8 w 59"/>
                <a:gd name="T31" fmla="*/ 5 h 29"/>
                <a:gd name="T32" fmla="*/ 14 w 59"/>
                <a:gd name="T33" fmla="*/ 16 h 29"/>
                <a:gd name="T34" fmla="*/ 30 w 59"/>
                <a:gd name="T35" fmla="*/ 21 h 29"/>
                <a:gd name="T36" fmla="*/ 45 w 59"/>
                <a:gd name="T37" fmla="*/ 16 h 29"/>
                <a:gd name="T38" fmla="*/ 52 w 59"/>
                <a:gd name="T39" fmla="*/ 5 h 29"/>
                <a:gd name="T40" fmla="*/ 51 w 59"/>
                <a:gd name="T41" fmla="*/ 5 h 29"/>
                <a:gd name="T42" fmla="*/ 48 w 59"/>
                <a:gd name="T43" fmla="*/ 4 h 29"/>
                <a:gd name="T44" fmla="*/ 42 w 59"/>
                <a:gd name="T45" fmla="*/ 4 h 29"/>
                <a:gd name="T46" fmla="*/ 39 w 59"/>
                <a:gd name="T47" fmla="*/ 4 h 29"/>
                <a:gd name="T48" fmla="*/ 39 w 59"/>
                <a:gd name="T49" fmla="*/ 0 h 29"/>
                <a:gd name="T50" fmla="*/ 48 w 59"/>
                <a:gd name="T51" fmla="*/ 0 h 29"/>
                <a:gd name="T52" fmla="*/ 59 w 59"/>
                <a:gd name="T5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29">
                  <a:moveTo>
                    <a:pt x="59" y="2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9" y="4"/>
                    <a:pt x="59" y="4"/>
                  </a:cubicBezTo>
                  <a:cubicBezTo>
                    <a:pt x="59" y="11"/>
                    <a:pt x="56" y="17"/>
                    <a:pt x="50" y="22"/>
                  </a:cubicBezTo>
                  <a:cubicBezTo>
                    <a:pt x="45" y="26"/>
                    <a:pt x="38" y="29"/>
                    <a:pt x="30" y="29"/>
                  </a:cubicBezTo>
                  <a:cubicBezTo>
                    <a:pt x="22" y="29"/>
                    <a:pt x="15" y="26"/>
                    <a:pt x="9" y="22"/>
                  </a:cubicBezTo>
                  <a:cubicBezTo>
                    <a:pt x="4" y="17"/>
                    <a:pt x="0" y="11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9"/>
                    <a:pt x="11" y="13"/>
                    <a:pt x="14" y="16"/>
                  </a:cubicBezTo>
                  <a:cubicBezTo>
                    <a:pt x="18" y="19"/>
                    <a:pt x="24" y="21"/>
                    <a:pt x="30" y="21"/>
                  </a:cubicBezTo>
                  <a:cubicBezTo>
                    <a:pt x="36" y="21"/>
                    <a:pt x="42" y="19"/>
                    <a:pt x="45" y="16"/>
                  </a:cubicBezTo>
                  <a:cubicBezTo>
                    <a:pt x="49" y="13"/>
                    <a:pt x="51" y="9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5" y="1"/>
                    <a:pt x="5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3" name="Freeform 33"/>
            <p:cNvSpPr>
              <a:spLocks/>
            </p:cNvSpPr>
            <p:nvPr/>
          </p:nvSpPr>
          <p:spPr bwMode="auto">
            <a:xfrm>
              <a:off x="9209194" y="3218368"/>
              <a:ext cx="279503" cy="213820"/>
            </a:xfrm>
            <a:custGeom>
              <a:avLst/>
              <a:gdLst>
                <a:gd name="T0" fmla="*/ 51 w 51"/>
                <a:gd name="T1" fmla="*/ 15 h 39"/>
                <a:gd name="T2" fmla="*/ 51 w 51"/>
                <a:gd name="T3" fmla="*/ 18 h 39"/>
                <a:gd name="T4" fmla="*/ 26 w 51"/>
                <a:gd name="T5" fmla="*/ 39 h 39"/>
                <a:gd name="T6" fmla="*/ 0 w 51"/>
                <a:gd name="T7" fmla="*/ 18 h 39"/>
                <a:gd name="T8" fmla="*/ 1 w 51"/>
                <a:gd name="T9" fmla="*/ 15 h 39"/>
                <a:gd name="T10" fmla="*/ 8 w 51"/>
                <a:gd name="T11" fmla="*/ 14 h 39"/>
                <a:gd name="T12" fmla="*/ 13 w 51"/>
                <a:gd name="T13" fmla="*/ 14 h 39"/>
                <a:gd name="T14" fmla="*/ 13 w 51"/>
                <a:gd name="T15" fmla="*/ 1 h 39"/>
                <a:gd name="T16" fmla="*/ 14 w 51"/>
                <a:gd name="T17" fmla="*/ 0 h 39"/>
                <a:gd name="T18" fmla="*/ 38 w 51"/>
                <a:gd name="T19" fmla="*/ 0 h 39"/>
                <a:gd name="T20" fmla="*/ 38 w 51"/>
                <a:gd name="T21" fmla="*/ 1 h 39"/>
                <a:gd name="T22" fmla="*/ 38 w 51"/>
                <a:gd name="T23" fmla="*/ 14 h 39"/>
                <a:gd name="T24" fmla="*/ 44 w 51"/>
                <a:gd name="T25" fmla="*/ 14 h 39"/>
                <a:gd name="T26" fmla="*/ 51 w 51"/>
                <a:gd name="T2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39">
                  <a:moveTo>
                    <a:pt x="51" y="15"/>
                  </a:moveTo>
                  <a:cubicBezTo>
                    <a:pt x="51" y="16"/>
                    <a:pt x="51" y="17"/>
                    <a:pt x="51" y="18"/>
                  </a:cubicBezTo>
                  <a:cubicBezTo>
                    <a:pt x="51" y="30"/>
                    <a:pt x="40" y="39"/>
                    <a:pt x="26" y="39"/>
                  </a:cubicBezTo>
                  <a:cubicBezTo>
                    <a:pt x="12" y="39"/>
                    <a:pt x="0" y="30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3" y="15"/>
                    <a:pt x="6" y="14"/>
                    <a:pt x="8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4"/>
                    <a:pt x="49" y="15"/>
                    <a:pt x="51" y="15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4" name="Freeform 34"/>
            <p:cNvSpPr>
              <a:spLocks/>
            </p:cNvSpPr>
            <p:nvPr/>
          </p:nvSpPr>
          <p:spPr bwMode="auto">
            <a:xfrm>
              <a:off x="9280467" y="3218368"/>
              <a:ext cx="208229" cy="181677"/>
            </a:xfrm>
            <a:custGeom>
              <a:avLst/>
              <a:gdLst>
                <a:gd name="T0" fmla="*/ 31 w 38"/>
                <a:gd name="T1" fmla="*/ 33 h 33"/>
                <a:gd name="T2" fmla="*/ 0 w 38"/>
                <a:gd name="T3" fmla="*/ 2 h 33"/>
                <a:gd name="T4" fmla="*/ 0 w 38"/>
                <a:gd name="T5" fmla="*/ 1 h 33"/>
                <a:gd name="T6" fmla="*/ 6 w 38"/>
                <a:gd name="T7" fmla="*/ 1 h 33"/>
                <a:gd name="T8" fmla="*/ 6 w 38"/>
                <a:gd name="T9" fmla="*/ 0 h 33"/>
                <a:gd name="T10" fmla="*/ 25 w 38"/>
                <a:gd name="T11" fmla="*/ 0 h 33"/>
                <a:gd name="T12" fmla="*/ 25 w 38"/>
                <a:gd name="T13" fmla="*/ 1 h 33"/>
                <a:gd name="T14" fmla="*/ 25 w 38"/>
                <a:gd name="T15" fmla="*/ 14 h 33"/>
                <a:gd name="T16" fmla="*/ 31 w 38"/>
                <a:gd name="T17" fmla="*/ 14 h 33"/>
                <a:gd name="T18" fmla="*/ 38 w 38"/>
                <a:gd name="T19" fmla="*/ 15 h 33"/>
                <a:gd name="T20" fmla="*/ 38 w 38"/>
                <a:gd name="T21" fmla="*/ 18 h 33"/>
                <a:gd name="T22" fmla="*/ 31 w 38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3">
                  <a:moveTo>
                    <a:pt x="31" y="3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6" y="15"/>
                    <a:pt x="38" y="15"/>
                  </a:cubicBezTo>
                  <a:cubicBezTo>
                    <a:pt x="38" y="16"/>
                    <a:pt x="38" y="17"/>
                    <a:pt x="38" y="18"/>
                  </a:cubicBezTo>
                  <a:cubicBezTo>
                    <a:pt x="38" y="24"/>
                    <a:pt x="36" y="29"/>
                    <a:pt x="31" y="33"/>
                  </a:cubicBezTo>
                  <a:close/>
                </a:path>
              </a:pathLst>
            </a:custGeom>
            <a:solidFill>
              <a:srgbClr val="D4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5" name="Freeform 35"/>
            <p:cNvSpPr>
              <a:spLocks/>
            </p:cNvSpPr>
            <p:nvPr/>
          </p:nvSpPr>
          <p:spPr bwMode="auto">
            <a:xfrm>
              <a:off x="9147703" y="2741815"/>
              <a:ext cx="204037" cy="526864"/>
            </a:xfrm>
            <a:custGeom>
              <a:avLst/>
              <a:gdLst>
                <a:gd name="T0" fmla="*/ 37 w 37"/>
                <a:gd name="T1" fmla="*/ 0 h 96"/>
                <a:gd name="T2" fmla="*/ 0 w 37"/>
                <a:gd name="T3" fmla="*/ 33 h 96"/>
                <a:gd name="T4" fmla="*/ 11 w 37"/>
                <a:gd name="T5" fmla="*/ 81 h 96"/>
                <a:gd name="T6" fmla="*/ 28 w 37"/>
                <a:gd name="T7" fmla="*/ 92 h 96"/>
                <a:gd name="T8" fmla="*/ 37 w 37"/>
                <a:gd name="T9" fmla="*/ 96 h 96"/>
                <a:gd name="T10" fmla="*/ 37 w 37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6">
                  <a:moveTo>
                    <a:pt x="37" y="0"/>
                  </a:moveTo>
                  <a:cubicBezTo>
                    <a:pt x="28" y="0"/>
                    <a:pt x="1" y="1"/>
                    <a:pt x="0" y="33"/>
                  </a:cubicBezTo>
                  <a:cubicBezTo>
                    <a:pt x="0" y="65"/>
                    <a:pt x="6" y="76"/>
                    <a:pt x="11" y="81"/>
                  </a:cubicBezTo>
                  <a:cubicBezTo>
                    <a:pt x="15" y="86"/>
                    <a:pt x="20" y="90"/>
                    <a:pt x="28" y="92"/>
                  </a:cubicBezTo>
                  <a:cubicBezTo>
                    <a:pt x="31" y="95"/>
                    <a:pt x="33" y="96"/>
                    <a:pt x="37" y="96"/>
                  </a:cubicBezTo>
                  <a:cubicBezTo>
                    <a:pt x="37" y="64"/>
                    <a:pt x="37" y="32"/>
                    <a:pt x="37" y="0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7" name="Freeform 36"/>
            <p:cNvSpPr>
              <a:spLocks/>
            </p:cNvSpPr>
            <p:nvPr/>
          </p:nvSpPr>
          <p:spPr bwMode="auto">
            <a:xfrm>
              <a:off x="9351741" y="2741815"/>
              <a:ext cx="202639" cy="526864"/>
            </a:xfrm>
            <a:custGeom>
              <a:avLst/>
              <a:gdLst>
                <a:gd name="T0" fmla="*/ 0 w 37"/>
                <a:gd name="T1" fmla="*/ 0 h 96"/>
                <a:gd name="T2" fmla="*/ 37 w 37"/>
                <a:gd name="T3" fmla="*/ 33 h 96"/>
                <a:gd name="T4" fmla="*/ 26 w 37"/>
                <a:gd name="T5" fmla="*/ 81 h 96"/>
                <a:gd name="T6" fmla="*/ 8 w 37"/>
                <a:gd name="T7" fmla="*/ 92 h 96"/>
                <a:gd name="T8" fmla="*/ 0 w 37"/>
                <a:gd name="T9" fmla="*/ 96 h 96"/>
                <a:gd name="T10" fmla="*/ 0 w 37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6">
                  <a:moveTo>
                    <a:pt x="0" y="0"/>
                  </a:moveTo>
                  <a:cubicBezTo>
                    <a:pt x="9" y="0"/>
                    <a:pt x="36" y="1"/>
                    <a:pt x="37" y="33"/>
                  </a:cubicBezTo>
                  <a:cubicBezTo>
                    <a:pt x="37" y="65"/>
                    <a:pt x="30" y="76"/>
                    <a:pt x="26" y="81"/>
                  </a:cubicBezTo>
                  <a:cubicBezTo>
                    <a:pt x="22" y="86"/>
                    <a:pt x="17" y="90"/>
                    <a:pt x="8" y="92"/>
                  </a:cubicBezTo>
                  <a:cubicBezTo>
                    <a:pt x="6" y="95"/>
                    <a:pt x="4" y="96"/>
                    <a:pt x="0" y="96"/>
                  </a:cubicBez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EDB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8" name="Freeform 37"/>
            <p:cNvSpPr>
              <a:spLocks/>
            </p:cNvSpPr>
            <p:nvPr/>
          </p:nvSpPr>
          <p:spPr bwMode="auto">
            <a:xfrm>
              <a:off x="9109970" y="2982188"/>
              <a:ext cx="76863" cy="127174"/>
            </a:xfrm>
            <a:custGeom>
              <a:avLst/>
              <a:gdLst>
                <a:gd name="T0" fmla="*/ 12 w 14"/>
                <a:gd name="T1" fmla="*/ 5 h 23"/>
                <a:gd name="T2" fmla="*/ 8 w 14"/>
                <a:gd name="T3" fmla="*/ 1 h 23"/>
                <a:gd name="T4" fmla="*/ 0 w 14"/>
                <a:gd name="T5" fmla="*/ 9 h 23"/>
                <a:gd name="T6" fmla="*/ 10 w 14"/>
                <a:gd name="T7" fmla="*/ 22 h 23"/>
                <a:gd name="T8" fmla="*/ 12 w 1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2" y="5"/>
                  </a:moveTo>
                  <a:cubicBezTo>
                    <a:pt x="11" y="3"/>
                    <a:pt x="10" y="2"/>
                    <a:pt x="8" y="1"/>
                  </a:cubicBezTo>
                  <a:cubicBezTo>
                    <a:pt x="5" y="0"/>
                    <a:pt x="0" y="2"/>
                    <a:pt x="0" y="9"/>
                  </a:cubicBezTo>
                  <a:cubicBezTo>
                    <a:pt x="0" y="17"/>
                    <a:pt x="6" y="23"/>
                    <a:pt x="10" y="22"/>
                  </a:cubicBezTo>
                  <a:cubicBezTo>
                    <a:pt x="14" y="21"/>
                    <a:pt x="12" y="7"/>
                    <a:pt x="12" y="5"/>
                  </a:cubicBezTo>
                  <a:close/>
                </a:path>
              </a:pathLst>
            </a:custGeom>
            <a:solidFill>
              <a:srgbClr val="F2D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79" name="Freeform 38"/>
            <p:cNvSpPr>
              <a:spLocks/>
            </p:cNvSpPr>
            <p:nvPr/>
          </p:nvSpPr>
          <p:spPr bwMode="auto">
            <a:xfrm>
              <a:off x="9511057" y="2982188"/>
              <a:ext cx="76863" cy="127174"/>
            </a:xfrm>
            <a:custGeom>
              <a:avLst/>
              <a:gdLst>
                <a:gd name="T0" fmla="*/ 2 w 14"/>
                <a:gd name="T1" fmla="*/ 5 h 23"/>
                <a:gd name="T2" fmla="*/ 7 w 14"/>
                <a:gd name="T3" fmla="*/ 1 h 23"/>
                <a:gd name="T4" fmla="*/ 14 w 14"/>
                <a:gd name="T5" fmla="*/ 9 h 23"/>
                <a:gd name="T6" fmla="*/ 4 w 14"/>
                <a:gd name="T7" fmla="*/ 22 h 23"/>
                <a:gd name="T8" fmla="*/ 2 w 1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2" y="5"/>
                  </a:moveTo>
                  <a:cubicBezTo>
                    <a:pt x="3" y="3"/>
                    <a:pt x="4" y="2"/>
                    <a:pt x="7" y="1"/>
                  </a:cubicBezTo>
                  <a:cubicBezTo>
                    <a:pt x="10" y="0"/>
                    <a:pt x="14" y="2"/>
                    <a:pt x="14" y="9"/>
                  </a:cubicBezTo>
                  <a:cubicBezTo>
                    <a:pt x="14" y="17"/>
                    <a:pt x="8" y="23"/>
                    <a:pt x="4" y="22"/>
                  </a:cubicBezTo>
                  <a:cubicBezTo>
                    <a:pt x="0" y="21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DB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80" name="Freeform 39"/>
            <p:cNvSpPr>
              <a:spLocks/>
            </p:cNvSpPr>
            <p:nvPr/>
          </p:nvSpPr>
          <p:spPr bwMode="auto">
            <a:xfrm>
              <a:off x="9109970" y="2708275"/>
              <a:ext cx="494720" cy="285093"/>
            </a:xfrm>
            <a:custGeom>
              <a:avLst/>
              <a:gdLst>
                <a:gd name="T0" fmla="*/ 64 w 90"/>
                <a:gd name="T1" fmla="*/ 24 h 52"/>
                <a:gd name="T2" fmla="*/ 81 w 90"/>
                <a:gd name="T3" fmla="*/ 51 h 52"/>
                <a:gd name="T4" fmla="*/ 43 w 90"/>
                <a:gd name="T5" fmla="*/ 1 h 52"/>
                <a:gd name="T6" fmla="*/ 7 w 90"/>
                <a:gd name="T7" fmla="*/ 52 h 52"/>
                <a:gd name="T8" fmla="*/ 64 w 90"/>
                <a:gd name="T9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2">
                  <a:moveTo>
                    <a:pt x="64" y="24"/>
                  </a:moveTo>
                  <a:cubicBezTo>
                    <a:pt x="67" y="32"/>
                    <a:pt x="67" y="43"/>
                    <a:pt x="81" y="51"/>
                  </a:cubicBezTo>
                  <a:cubicBezTo>
                    <a:pt x="90" y="16"/>
                    <a:pt x="66" y="0"/>
                    <a:pt x="43" y="1"/>
                  </a:cubicBezTo>
                  <a:cubicBezTo>
                    <a:pt x="18" y="1"/>
                    <a:pt x="0" y="18"/>
                    <a:pt x="7" y="52"/>
                  </a:cubicBezTo>
                  <a:cubicBezTo>
                    <a:pt x="15" y="41"/>
                    <a:pt x="59" y="29"/>
                    <a:pt x="64" y="24"/>
                  </a:cubicBezTo>
                  <a:close/>
                </a:path>
              </a:pathLst>
            </a:custGeom>
            <a:solidFill>
              <a:srgbClr val="E36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82" name="Freeform 41"/>
            <p:cNvSpPr>
              <a:spLocks/>
            </p:cNvSpPr>
            <p:nvPr/>
          </p:nvSpPr>
          <p:spPr bwMode="auto">
            <a:xfrm>
              <a:off x="9142113" y="3861225"/>
              <a:ext cx="417856" cy="148137"/>
            </a:xfrm>
            <a:custGeom>
              <a:avLst/>
              <a:gdLst>
                <a:gd name="T0" fmla="*/ 76 w 76"/>
                <a:gd name="T1" fmla="*/ 0 h 27"/>
                <a:gd name="T2" fmla="*/ 0 w 76"/>
                <a:gd name="T3" fmla="*/ 0 h 27"/>
                <a:gd name="T4" fmla="*/ 0 w 76"/>
                <a:gd name="T5" fmla="*/ 27 h 27"/>
                <a:gd name="T6" fmla="*/ 35 w 76"/>
                <a:gd name="T7" fmla="*/ 27 h 27"/>
                <a:gd name="T8" fmla="*/ 36 w 76"/>
                <a:gd name="T9" fmla="*/ 15 h 27"/>
                <a:gd name="T10" fmla="*/ 40 w 76"/>
                <a:gd name="T11" fmla="*/ 15 h 27"/>
                <a:gd name="T12" fmla="*/ 40 w 76"/>
                <a:gd name="T13" fmla="*/ 27 h 27"/>
                <a:gd name="T14" fmla="*/ 76 w 76"/>
                <a:gd name="T15" fmla="*/ 27 h 27"/>
                <a:gd name="T16" fmla="*/ 76 w 7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0"/>
                  </a:moveTo>
                  <a:cubicBezTo>
                    <a:pt x="56" y="0"/>
                    <a:pt x="15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83" name="Rectangle 42"/>
            <p:cNvSpPr>
              <a:spLocks noChangeArrowheads="1"/>
            </p:cNvSpPr>
            <p:nvPr/>
          </p:nvSpPr>
          <p:spPr bwMode="auto">
            <a:xfrm>
              <a:off x="9142113" y="3981411"/>
              <a:ext cx="192857" cy="60094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84" name="Rectangle 43"/>
            <p:cNvSpPr>
              <a:spLocks noChangeArrowheads="1"/>
            </p:cNvSpPr>
            <p:nvPr/>
          </p:nvSpPr>
          <p:spPr bwMode="auto">
            <a:xfrm>
              <a:off x="9362921" y="3981411"/>
              <a:ext cx="197049" cy="60094"/>
            </a:xfrm>
            <a:prstGeom prst="rect">
              <a:avLst/>
            </a:pr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185" name="Freeform 44"/>
            <p:cNvSpPr>
              <a:spLocks/>
            </p:cNvSpPr>
            <p:nvPr/>
          </p:nvSpPr>
          <p:spPr bwMode="auto">
            <a:xfrm>
              <a:off x="9153294" y="2713865"/>
              <a:ext cx="389906" cy="262733"/>
            </a:xfrm>
            <a:custGeom>
              <a:avLst/>
              <a:gdLst>
                <a:gd name="T0" fmla="*/ 35 w 71"/>
                <a:gd name="T1" fmla="*/ 48 h 48"/>
                <a:gd name="T2" fmla="*/ 0 w 71"/>
                <a:gd name="T3" fmla="*/ 43 h 48"/>
                <a:gd name="T4" fmla="*/ 1 w 71"/>
                <a:gd name="T5" fmla="*/ 24 h 48"/>
                <a:gd name="T6" fmla="*/ 35 w 71"/>
                <a:gd name="T7" fmla="*/ 2 h 48"/>
                <a:gd name="T8" fmla="*/ 70 w 71"/>
                <a:gd name="T9" fmla="*/ 24 h 48"/>
                <a:gd name="T10" fmla="*/ 71 w 71"/>
                <a:gd name="T11" fmla="*/ 43 h 48"/>
                <a:gd name="T12" fmla="*/ 62 w 71"/>
                <a:gd name="T13" fmla="*/ 45 h 48"/>
                <a:gd name="T14" fmla="*/ 56 w 71"/>
                <a:gd name="T15" fmla="*/ 28 h 48"/>
                <a:gd name="T16" fmla="*/ 56 w 71"/>
                <a:gd name="T17" fmla="*/ 46 h 48"/>
                <a:gd name="T18" fmla="*/ 35 w 71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8">
                  <a:moveTo>
                    <a:pt x="35" y="48"/>
                  </a:moveTo>
                  <a:cubicBezTo>
                    <a:pt x="24" y="48"/>
                    <a:pt x="11" y="46"/>
                    <a:pt x="0" y="43"/>
                  </a:cubicBezTo>
                  <a:cubicBezTo>
                    <a:pt x="1" y="37"/>
                    <a:pt x="1" y="31"/>
                    <a:pt x="1" y="24"/>
                  </a:cubicBezTo>
                  <a:cubicBezTo>
                    <a:pt x="9" y="0"/>
                    <a:pt x="35" y="2"/>
                    <a:pt x="35" y="2"/>
                  </a:cubicBezTo>
                  <a:cubicBezTo>
                    <a:pt x="35" y="2"/>
                    <a:pt x="62" y="0"/>
                    <a:pt x="70" y="24"/>
                  </a:cubicBezTo>
                  <a:cubicBezTo>
                    <a:pt x="70" y="31"/>
                    <a:pt x="70" y="37"/>
                    <a:pt x="71" y="43"/>
                  </a:cubicBezTo>
                  <a:cubicBezTo>
                    <a:pt x="68" y="44"/>
                    <a:pt x="64" y="45"/>
                    <a:pt x="62" y="45"/>
                  </a:cubicBezTo>
                  <a:cubicBezTo>
                    <a:pt x="60" y="46"/>
                    <a:pt x="62" y="37"/>
                    <a:pt x="56" y="28"/>
                  </a:cubicBezTo>
                  <a:cubicBezTo>
                    <a:pt x="59" y="38"/>
                    <a:pt x="58" y="46"/>
                    <a:pt x="56" y="46"/>
                  </a:cubicBezTo>
                  <a:cubicBezTo>
                    <a:pt x="50" y="47"/>
                    <a:pt x="41" y="48"/>
                    <a:pt x="35" y="48"/>
                  </a:cubicBezTo>
                  <a:close/>
                </a:path>
              </a:pathLst>
            </a:custGeom>
            <a:solidFill>
              <a:srgbClr val="E36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sp>
        <p:nvSpPr>
          <p:cNvPr id="7181" name="Happy Mouth"/>
          <p:cNvSpPr>
            <a:spLocks/>
          </p:cNvSpPr>
          <p:nvPr/>
        </p:nvSpPr>
        <p:spPr bwMode="auto">
          <a:xfrm>
            <a:off x="9280467" y="3135915"/>
            <a:ext cx="136956" cy="61491"/>
          </a:xfrm>
          <a:custGeom>
            <a:avLst/>
            <a:gdLst>
              <a:gd name="T0" fmla="*/ 25 w 25"/>
              <a:gd name="T1" fmla="*/ 0 h 11"/>
              <a:gd name="T2" fmla="*/ 13 w 25"/>
              <a:gd name="T3" fmla="*/ 11 h 11"/>
              <a:gd name="T4" fmla="*/ 0 w 25"/>
              <a:gd name="T5" fmla="*/ 0 h 11"/>
              <a:gd name="T6" fmla="*/ 25 w 25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11">
                <a:moveTo>
                  <a:pt x="25" y="0"/>
                </a:moveTo>
                <a:cubicBezTo>
                  <a:pt x="24" y="6"/>
                  <a:pt x="19" y="11"/>
                  <a:pt x="13" y="11"/>
                </a:cubicBezTo>
                <a:cubicBezTo>
                  <a:pt x="7" y="11"/>
                  <a:pt x="1" y="6"/>
                  <a:pt x="0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grpSp>
        <p:nvGrpSpPr>
          <p:cNvPr id="7197" name="Group 7196"/>
          <p:cNvGrpSpPr>
            <a:grpSpLocks noChangeAspect="1"/>
          </p:cNvGrpSpPr>
          <p:nvPr/>
        </p:nvGrpSpPr>
        <p:grpSpPr>
          <a:xfrm>
            <a:off x="9659194" y="2276275"/>
            <a:ext cx="366545" cy="360000"/>
            <a:chOff x="8031614" y="242157"/>
            <a:chExt cx="889000" cy="873125"/>
          </a:xfrm>
        </p:grpSpPr>
        <p:sp>
          <p:nvSpPr>
            <p:cNvPr id="7196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97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sp>
        <p:nvSpPr>
          <p:cNvPr id="99" name="Sad Mouth"/>
          <p:cNvSpPr>
            <a:spLocks/>
          </p:cNvSpPr>
          <p:nvPr/>
        </p:nvSpPr>
        <p:spPr bwMode="auto">
          <a:xfrm flipV="1">
            <a:off x="9280467" y="3135915"/>
            <a:ext cx="136956" cy="61491"/>
          </a:xfrm>
          <a:custGeom>
            <a:avLst/>
            <a:gdLst>
              <a:gd name="T0" fmla="*/ 25 w 25"/>
              <a:gd name="T1" fmla="*/ 0 h 11"/>
              <a:gd name="T2" fmla="*/ 13 w 25"/>
              <a:gd name="T3" fmla="*/ 11 h 11"/>
              <a:gd name="T4" fmla="*/ 0 w 25"/>
              <a:gd name="T5" fmla="*/ 0 h 11"/>
              <a:gd name="T6" fmla="*/ 25 w 25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11">
                <a:moveTo>
                  <a:pt x="25" y="0"/>
                </a:moveTo>
                <a:cubicBezTo>
                  <a:pt x="24" y="6"/>
                  <a:pt x="19" y="11"/>
                  <a:pt x="13" y="11"/>
                </a:cubicBezTo>
                <a:cubicBezTo>
                  <a:pt x="7" y="11"/>
                  <a:pt x="1" y="6"/>
                  <a:pt x="0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9864698" y="2789247"/>
            <a:ext cx="219927" cy="216000"/>
            <a:chOff x="8031614" y="242157"/>
            <a:chExt cx="889000" cy="873125"/>
          </a:xfrm>
        </p:grpSpPr>
        <p:sp>
          <p:nvSpPr>
            <p:cNvPr id="119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8767376" y="2641487"/>
            <a:ext cx="219927" cy="216000"/>
            <a:chOff x="8031614" y="242157"/>
            <a:chExt cx="889000" cy="873125"/>
          </a:xfrm>
        </p:grpSpPr>
        <p:sp>
          <p:nvSpPr>
            <p:cNvPr id="122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24" name="Group 123"/>
          <p:cNvGrpSpPr>
            <a:grpSpLocks noChangeAspect="1"/>
          </p:cNvGrpSpPr>
          <p:nvPr/>
        </p:nvGrpSpPr>
        <p:grpSpPr>
          <a:xfrm>
            <a:off x="9153294" y="2440174"/>
            <a:ext cx="146618" cy="144000"/>
            <a:chOff x="8031614" y="242157"/>
            <a:chExt cx="889000" cy="873125"/>
          </a:xfrm>
        </p:grpSpPr>
        <p:sp>
          <p:nvSpPr>
            <p:cNvPr id="125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8764045" y="2137917"/>
            <a:ext cx="146618" cy="144000"/>
            <a:chOff x="8031614" y="242157"/>
            <a:chExt cx="889000" cy="873125"/>
          </a:xfrm>
        </p:grpSpPr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9285099" y="2057623"/>
            <a:ext cx="219927" cy="216000"/>
            <a:chOff x="8031614" y="242157"/>
            <a:chExt cx="889000" cy="873125"/>
          </a:xfrm>
        </p:grpSpPr>
        <p:sp>
          <p:nvSpPr>
            <p:cNvPr id="131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33" name="Group 132"/>
          <p:cNvGrpSpPr>
            <a:grpSpLocks noChangeAspect="1"/>
          </p:cNvGrpSpPr>
          <p:nvPr/>
        </p:nvGrpSpPr>
        <p:grpSpPr>
          <a:xfrm>
            <a:off x="8882995" y="3045775"/>
            <a:ext cx="146618" cy="144000"/>
            <a:chOff x="8031614" y="242157"/>
            <a:chExt cx="889000" cy="873125"/>
          </a:xfrm>
        </p:grpSpPr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80316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35" name="Freeform 55"/>
            <p:cNvSpPr>
              <a:spLocks/>
            </p:cNvSpPr>
            <p:nvPr/>
          </p:nvSpPr>
          <p:spPr bwMode="auto">
            <a:xfrm flipH="1">
              <a:off x="8476114" y="242157"/>
              <a:ext cx="444500" cy="873125"/>
            </a:xfrm>
            <a:custGeom>
              <a:avLst/>
              <a:gdLst>
                <a:gd name="T0" fmla="*/ 119 w 119"/>
                <a:gd name="T1" fmla="*/ 233 h 233"/>
                <a:gd name="T2" fmla="*/ 119 w 119"/>
                <a:gd name="T3" fmla="*/ 211 h 233"/>
                <a:gd name="T4" fmla="*/ 119 w 119"/>
                <a:gd name="T5" fmla="*/ 189 h 233"/>
                <a:gd name="T6" fmla="*/ 119 w 119"/>
                <a:gd name="T7" fmla="*/ 167 h 233"/>
                <a:gd name="T8" fmla="*/ 119 w 119"/>
                <a:gd name="T9" fmla="*/ 145 h 233"/>
                <a:gd name="T10" fmla="*/ 119 w 119"/>
                <a:gd name="T11" fmla="*/ 123 h 233"/>
                <a:gd name="T12" fmla="*/ 119 w 119"/>
                <a:gd name="T13" fmla="*/ 101 h 233"/>
                <a:gd name="T14" fmla="*/ 119 w 119"/>
                <a:gd name="T15" fmla="*/ 79 h 233"/>
                <a:gd name="T16" fmla="*/ 119 w 119"/>
                <a:gd name="T17" fmla="*/ 57 h 233"/>
                <a:gd name="T18" fmla="*/ 95 w 119"/>
                <a:gd name="T19" fmla="*/ 18 h 233"/>
                <a:gd name="T20" fmla="*/ 65 w 119"/>
                <a:gd name="T21" fmla="*/ 2 h 233"/>
                <a:gd name="T22" fmla="*/ 34 w 119"/>
                <a:gd name="T23" fmla="*/ 6 h 233"/>
                <a:gd name="T24" fmla="*/ 11 w 119"/>
                <a:gd name="T25" fmla="*/ 27 h 233"/>
                <a:gd name="T26" fmla="*/ 1 w 119"/>
                <a:gd name="T27" fmla="*/ 64 h 233"/>
                <a:gd name="T28" fmla="*/ 11 w 119"/>
                <a:gd name="T29" fmla="*/ 112 h 233"/>
                <a:gd name="T30" fmla="*/ 48 w 119"/>
                <a:gd name="T31" fmla="*/ 169 h 233"/>
                <a:gd name="T32" fmla="*/ 119 w 119"/>
                <a:gd name="T3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233">
                  <a:moveTo>
                    <a:pt x="119" y="233"/>
                  </a:moveTo>
                  <a:cubicBezTo>
                    <a:pt x="119" y="211"/>
                    <a:pt x="119" y="211"/>
                    <a:pt x="119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3" y="40"/>
                    <a:pt x="105" y="27"/>
                    <a:pt x="95" y="18"/>
                  </a:cubicBezTo>
                  <a:cubicBezTo>
                    <a:pt x="86" y="9"/>
                    <a:pt x="75" y="4"/>
                    <a:pt x="65" y="2"/>
                  </a:cubicBezTo>
                  <a:cubicBezTo>
                    <a:pt x="54" y="0"/>
                    <a:pt x="44" y="1"/>
                    <a:pt x="34" y="6"/>
                  </a:cubicBezTo>
                  <a:cubicBezTo>
                    <a:pt x="25" y="10"/>
                    <a:pt x="17" y="18"/>
                    <a:pt x="11" y="27"/>
                  </a:cubicBezTo>
                  <a:cubicBezTo>
                    <a:pt x="5" y="37"/>
                    <a:pt x="1" y="49"/>
                    <a:pt x="1" y="64"/>
                  </a:cubicBezTo>
                  <a:cubicBezTo>
                    <a:pt x="0" y="78"/>
                    <a:pt x="3" y="94"/>
                    <a:pt x="11" y="112"/>
                  </a:cubicBezTo>
                  <a:cubicBezTo>
                    <a:pt x="18" y="130"/>
                    <a:pt x="30" y="149"/>
                    <a:pt x="48" y="169"/>
                  </a:cubicBezTo>
                  <a:cubicBezTo>
                    <a:pt x="66" y="190"/>
                    <a:pt x="89" y="211"/>
                    <a:pt x="119" y="2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2636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Marcomms</a:t>
            </a:r>
            <a:r>
              <a:rPr lang="en-GB" dirty="0"/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91203" y="1869175"/>
            <a:ext cx="2160000" cy="19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Sentinel SSm Book"/>
              </a:rPr>
              <a:t>Where to place spend and how to measure its effectiveness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17587" y="1869175"/>
            <a:ext cx="2160000" cy="19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Sentinel SSm Book"/>
              </a:rPr>
              <a:t>Short term performance metrics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3971" y="1869175"/>
            <a:ext cx="2160000" cy="19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Sentinel SSm Book"/>
              </a:rPr>
              <a:t>OOH data-driven across marketing objectives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70356" y="1869175"/>
            <a:ext cx="2160000" cy="19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Sentinel SSm Book"/>
              </a:rPr>
              <a:t>OOH primarily</a:t>
            </a:r>
            <a:br>
              <a:rPr lang="en-GB" sz="2000" dirty="0">
                <a:solidFill>
                  <a:schemeClr val="bg1"/>
                </a:solidFill>
                <a:latin typeface="Sentinel SSm Book"/>
              </a:rPr>
            </a:br>
            <a:r>
              <a:rPr lang="en-GB" sz="2000" dirty="0">
                <a:solidFill>
                  <a:schemeClr val="bg1"/>
                </a:solidFill>
                <a:latin typeface="Sentinel SSm Book"/>
              </a:rPr>
              <a:t>a medium/long term brand builder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819" y="1869175"/>
            <a:ext cx="2160000" cy="19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Sentinel SSm Book"/>
              </a:rPr>
              <a:t>Connectivity and decision making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4819" y="4073170"/>
            <a:ext cx="6612768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Sentinel SSm Book"/>
              </a:rPr>
              <a:t>marcomms</a:t>
            </a:r>
            <a:r>
              <a:rPr lang="en-GB" sz="2000" dirty="0">
                <a:solidFill>
                  <a:schemeClr val="bg1"/>
                </a:solidFill>
                <a:latin typeface="Sentinel SSm Book"/>
              </a:rPr>
              <a:t> environment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43971" y="4073170"/>
            <a:ext cx="4386385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Sentinel SSm Book"/>
              </a:rPr>
              <a:t>OOH environment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773587" y="144545"/>
            <a:ext cx="648000" cy="618546"/>
            <a:chOff x="2708276" y="3786188"/>
            <a:chExt cx="663575" cy="63341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165476" y="3905251"/>
              <a:ext cx="142875" cy="131763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8" y="0"/>
                </a:cxn>
                <a:cxn ang="0">
                  <a:pos x="0" y="8"/>
                </a:cxn>
                <a:cxn ang="0">
                  <a:pos x="20" y="35"/>
                </a:cxn>
              </a:cxnLst>
              <a:rect l="0" t="0" r="r" b="b"/>
              <a:pathLst>
                <a:path w="38" h="35">
                  <a:moveTo>
                    <a:pt x="20" y="35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14"/>
                    <a:pt x="16" y="24"/>
                    <a:pt x="20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241676" y="4040188"/>
              <a:ext cx="130175" cy="120650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35" y="16"/>
                </a:cxn>
                <a:cxn ang="0">
                  <a:pos x="0" y="0"/>
                </a:cxn>
                <a:cxn ang="0">
                  <a:pos x="4" y="19"/>
                </a:cxn>
                <a:cxn ang="0">
                  <a:pos x="2" y="32"/>
                </a:cxn>
              </a:cxnLst>
              <a:rect l="0" t="0" r="r" b="b"/>
              <a:pathLst>
                <a:path w="35" h="32">
                  <a:moveTo>
                    <a:pt x="2" y="32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4" y="12"/>
                    <a:pt x="4" y="19"/>
                  </a:cubicBezTo>
                  <a:cubicBezTo>
                    <a:pt x="4" y="23"/>
                    <a:pt x="3" y="28"/>
                    <a:pt x="2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2922588" y="3786188"/>
              <a:ext cx="115888" cy="141288"/>
            </a:xfrm>
            <a:custGeom>
              <a:avLst/>
              <a:gdLst/>
              <a:ahLst/>
              <a:cxnLst>
                <a:cxn ang="0">
                  <a:pos x="31" y="29"/>
                </a:cxn>
                <a:cxn ang="0">
                  <a:pos x="5" y="0"/>
                </a:cxn>
                <a:cxn ang="0">
                  <a:pos x="0" y="38"/>
                </a:cxn>
                <a:cxn ang="0">
                  <a:pos x="31" y="29"/>
                </a:cxn>
                <a:cxn ang="0">
                  <a:pos x="31" y="2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2"/>
                    <a:pt x="19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2771776" y="4186238"/>
              <a:ext cx="123825" cy="1095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9"/>
                </a:cxn>
                <a:cxn ang="0">
                  <a:pos x="33" y="23"/>
                </a:cxn>
                <a:cxn ang="0">
                  <a:pos x="16" y="0"/>
                </a:cxn>
              </a:cxnLst>
              <a:rect l="0" t="0" r="r" b="b"/>
              <a:pathLst>
                <a:path w="33" h="29">
                  <a:moveTo>
                    <a:pt x="16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5" y="17"/>
                    <a:pt x="20" y="9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771776" y="3905251"/>
              <a:ext cx="139700" cy="120650"/>
            </a:xfrm>
            <a:custGeom>
              <a:avLst/>
              <a:gdLst/>
              <a:ahLst/>
              <a:cxnLst>
                <a:cxn ang="0">
                  <a:pos x="37" y="7"/>
                </a:cxn>
                <a:cxn ang="0">
                  <a:pos x="0" y="0"/>
                </a:cxn>
                <a:cxn ang="0">
                  <a:pos x="17" y="32"/>
                </a:cxn>
                <a:cxn ang="0">
                  <a:pos x="37" y="7"/>
                </a:cxn>
              </a:cxnLst>
              <a:rect l="0" t="0" r="r" b="b"/>
              <a:pathLst>
                <a:path w="37" h="32">
                  <a:moveTo>
                    <a:pt x="37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2" y="22"/>
                    <a:pt x="28" y="13"/>
                    <a:pt x="37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2708276" y="4044951"/>
              <a:ext cx="120650" cy="1127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5"/>
                </a:cxn>
                <a:cxn ang="0">
                  <a:pos x="31" y="30"/>
                </a:cxn>
                <a:cxn ang="0">
                  <a:pos x="30" y="18"/>
                </a:cxn>
                <a:cxn ang="0">
                  <a:pos x="32" y="0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6"/>
                    <a:pt x="30" y="22"/>
                    <a:pt x="30" y="18"/>
                  </a:cubicBezTo>
                  <a:cubicBezTo>
                    <a:pt x="30" y="12"/>
                    <a:pt x="30" y="6"/>
                    <a:pt x="3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3181351" y="4175126"/>
              <a:ext cx="127000" cy="1206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4" y="32"/>
                </a:cxn>
                <a:cxn ang="0">
                  <a:pos x="17" y="0"/>
                </a:cxn>
                <a:cxn ang="0">
                  <a:pos x="0" y="26"/>
                </a:cxn>
              </a:cxnLst>
              <a:rect l="0" t="0" r="r" b="b"/>
              <a:pathLst>
                <a:path w="34" h="32">
                  <a:moveTo>
                    <a:pt x="0" y="26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0"/>
                    <a:pt x="8" y="19"/>
                    <a:pt x="0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2922588" y="4295776"/>
              <a:ext cx="101600" cy="123825"/>
            </a:xfrm>
            <a:custGeom>
              <a:avLst/>
              <a:gdLst/>
              <a:ahLst/>
              <a:cxnLst>
                <a:cxn ang="0">
                  <a:pos x="5" y="33"/>
                </a:cxn>
                <a:cxn ang="0">
                  <a:pos x="27" y="8"/>
                </a:cxn>
                <a:cxn ang="0">
                  <a:pos x="0" y="0"/>
                </a:cxn>
                <a:cxn ang="0">
                  <a:pos x="5" y="33"/>
                </a:cxn>
              </a:cxnLst>
              <a:rect l="0" t="0" r="r" b="b"/>
              <a:pathLst>
                <a:path w="27" h="33">
                  <a:moveTo>
                    <a:pt x="5" y="33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7" y="8"/>
                    <a:pt x="8" y="5"/>
                    <a:pt x="0" y="0"/>
                  </a:cubicBezTo>
                  <a:lnTo>
                    <a:pt x="5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057526" y="4287838"/>
              <a:ext cx="104775" cy="131763"/>
            </a:xfrm>
            <a:custGeom>
              <a:avLst/>
              <a:gdLst/>
              <a:ahLst/>
              <a:cxnLst>
                <a:cxn ang="0">
                  <a:pos x="23" y="35"/>
                </a:cxn>
                <a:cxn ang="0">
                  <a:pos x="28" y="0"/>
                </a:cxn>
                <a:cxn ang="0">
                  <a:pos x="0" y="10"/>
                </a:cxn>
                <a:cxn ang="0">
                  <a:pos x="23" y="35"/>
                </a:cxn>
              </a:cxnLst>
              <a:rect l="0" t="0" r="r" b="b"/>
              <a:pathLst>
                <a:path w="28" h="35">
                  <a:moveTo>
                    <a:pt x="23" y="35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6"/>
                    <a:pt x="10" y="9"/>
                    <a:pt x="0" y="10"/>
                  </a:cubicBezTo>
                  <a:lnTo>
                    <a:pt x="2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043238" y="3786188"/>
              <a:ext cx="119063" cy="1492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9"/>
                </a:cxn>
                <a:cxn ang="0">
                  <a:pos x="32" y="40"/>
                </a:cxn>
                <a:cxn ang="0">
                  <a:pos x="27" y="0"/>
                </a:cxn>
              </a:cxnLst>
              <a:rect l="0" t="0" r="r" b="b"/>
              <a:pathLst>
                <a:path w="32" h="40">
                  <a:moveTo>
                    <a:pt x="27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23" y="33"/>
                    <a:pt x="32" y="40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2865438" y="3940176"/>
              <a:ext cx="346075" cy="344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243971" y="421027"/>
            <a:ext cx="1092169" cy="548399"/>
            <a:chOff x="5480051" y="3968751"/>
            <a:chExt cx="749300" cy="37623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5480051" y="3968751"/>
              <a:ext cx="277813" cy="241300"/>
            </a:xfrm>
            <a:custGeom>
              <a:avLst/>
              <a:gdLst/>
              <a:ahLst/>
              <a:cxnLst>
                <a:cxn ang="0">
                  <a:pos x="63" y="39"/>
                </a:cxn>
                <a:cxn ang="0">
                  <a:pos x="74" y="15"/>
                </a:cxn>
                <a:cxn ang="0">
                  <a:pos x="48" y="0"/>
                </a:cxn>
                <a:cxn ang="0">
                  <a:pos x="18" y="23"/>
                </a:cxn>
                <a:cxn ang="0">
                  <a:pos x="0" y="43"/>
                </a:cxn>
                <a:cxn ang="0">
                  <a:pos x="20" y="64"/>
                </a:cxn>
                <a:cxn ang="0">
                  <a:pos x="33" y="64"/>
                </a:cxn>
                <a:cxn ang="0">
                  <a:pos x="63" y="39"/>
                </a:cxn>
              </a:cxnLst>
              <a:rect l="0" t="0" r="r" b="b"/>
              <a:pathLst>
                <a:path w="74" h="64">
                  <a:moveTo>
                    <a:pt x="63" y="39"/>
                  </a:moveTo>
                  <a:cubicBezTo>
                    <a:pt x="65" y="30"/>
                    <a:pt x="69" y="22"/>
                    <a:pt x="74" y="15"/>
                  </a:cubicBezTo>
                  <a:cubicBezTo>
                    <a:pt x="69" y="6"/>
                    <a:pt x="59" y="0"/>
                    <a:pt x="48" y="0"/>
                  </a:cubicBezTo>
                  <a:cubicBezTo>
                    <a:pt x="34" y="0"/>
                    <a:pt x="22" y="10"/>
                    <a:pt x="18" y="23"/>
                  </a:cubicBezTo>
                  <a:cubicBezTo>
                    <a:pt x="8" y="24"/>
                    <a:pt x="0" y="33"/>
                    <a:pt x="0" y="43"/>
                  </a:cubicBezTo>
                  <a:cubicBezTo>
                    <a:pt x="0" y="54"/>
                    <a:pt x="9" y="64"/>
                    <a:pt x="20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50"/>
                    <a:pt x="49" y="40"/>
                    <a:pt x="63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5626101" y="3968751"/>
              <a:ext cx="603250" cy="376238"/>
            </a:xfrm>
            <a:custGeom>
              <a:avLst/>
              <a:gdLst/>
              <a:ahLst/>
              <a:cxnLst>
                <a:cxn ang="0">
                  <a:pos x="131" y="35"/>
                </a:cxn>
                <a:cxn ang="0">
                  <a:pos x="82" y="0"/>
                </a:cxn>
                <a:cxn ang="0">
                  <a:pos x="31" y="47"/>
                </a:cxn>
                <a:cxn ang="0">
                  <a:pos x="27" y="47"/>
                </a:cxn>
                <a:cxn ang="0">
                  <a:pos x="0" y="73"/>
                </a:cxn>
                <a:cxn ang="0">
                  <a:pos x="21" y="100"/>
                </a:cxn>
                <a:cxn ang="0">
                  <a:pos x="126" y="100"/>
                </a:cxn>
                <a:cxn ang="0">
                  <a:pos x="161" y="67"/>
                </a:cxn>
                <a:cxn ang="0">
                  <a:pos x="131" y="35"/>
                </a:cxn>
              </a:cxnLst>
              <a:rect l="0" t="0" r="r" b="b"/>
              <a:pathLst>
                <a:path w="161" h="100">
                  <a:moveTo>
                    <a:pt x="131" y="35"/>
                  </a:moveTo>
                  <a:cubicBezTo>
                    <a:pt x="125" y="15"/>
                    <a:pt x="105" y="0"/>
                    <a:pt x="82" y="0"/>
                  </a:cubicBezTo>
                  <a:cubicBezTo>
                    <a:pt x="55" y="0"/>
                    <a:pt x="33" y="21"/>
                    <a:pt x="31" y="47"/>
                  </a:cubicBezTo>
                  <a:cubicBezTo>
                    <a:pt x="30" y="47"/>
                    <a:pt x="28" y="47"/>
                    <a:pt x="27" y="47"/>
                  </a:cubicBezTo>
                  <a:cubicBezTo>
                    <a:pt x="12" y="47"/>
                    <a:pt x="0" y="59"/>
                    <a:pt x="0" y="73"/>
                  </a:cubicBezTo>
                  <a:cubicBezTo>
                    <a:pt x="0" y="86"/>
                    <a:pt x="9" y="97"/>
                    <a:pt x="21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44" y="100"/>
                    <a:pt x="161" y="85"/>
                    <a:pt x="161" y="67"/>
                  </a:cubicBezTo>
                  <a:cubicBezTo>
                    <a:pt x="161" y="51"/>
                    <a:pt x="148" y="37"/>
                    <a:pt x="131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295798" y="4903803"/>
            <a:ext cx="7740000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144000" tIns="72000" rIns="144000" bIns="72000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Sentinel SSm Book"/>
              </a:rPr>
              <a:t>In the ‘connected’ context, can OOH can drive performance in the short term too?</a:t>
            </a:r>
          </a:p>
        </p:txBody>
      </p:sp>
      <p:sp>
        <p:nvSpPr>
          <p:cNvPr id="73" name="Freeform 38"/>
          <p:cNvSpPr>
            <a:spLocks noChangeAspect="1"/>
          </p:cNvSpPr>
          <p:nvPr/>
        </p:nvSpPr>
        <p:spPr bwMode="auto">
          <a:xfrm flipH="1">
            <a:off x="10646327" y="852652"/>
            <a:ext cx="721610" cy="450057"/>
          </a:xfrm>
          <a:custGeom>
            <a:avLst/>
            <a:gdLst/>
            <a:ahLst/>
            <a:cxnLst>
              <a:cxn ang="0">
                <a:pos x="131" y="35"/>
              </a:cxn>
              <a:cxn ang="0">
                <a:pos x="82" y="0"/>
              </a:cxn>
              <a:cxn ang="0">
                <a:pos x="31" y="47"/>
              </a:cxn>
              <a:cxn ang="0">
                <a:pos x="27" y="47"/>
              </a:cxn>
              <a:cxn ang="0">
                <a:pos x="0" y="73"/>
              </a:cxn>
              <a:cxn ang="0">
                <a:pos x="21" y="100"/>
              </a:cxn>
              <a:cxn ang="0">
                <a:pos x="126" y="100"/>
              </a:cxn>
              <a:cxn ang="0">
                <a:pos x="161" y="67"/>
              </a:cxn>
              <a:cxn ang="0">
                <a:pos x="131" y="35"/>
              </a:cxn>
            </a:cxnLst>
            <a:rect l="0" t="0" r="r" b="b"/>
            <a:pathLst>
              <a:path w="161" h="100">
                <a:moveTo>
                  <a:pt x="131" y="35"/>
                </a:moveTo>
                <a:cubicBezTo>
                  <a:pt x="125" y="15"/>
                  <a:pt x="105" y="0"/>
                  <a:pt x="82" y="0"/>
                </a:cubicBezTo>
                <a:cubicBezTo>
                  <a:pt x="55" y="0"/>
                  <a:pt x="33" y="21"/>
                  <a:pt x="31" y="47"/>
                </a:cubicBezTo>
                <a:cubicBezTo>
                  <a:pt x="30" y="47"/>
                  <a:pt x="28" y="47"/>
                  <a:pt x="27" y="47"/>
                </a:cubicBezTo>
                <a:cubicBezTo>
                  <a:pt x="12" y="47"/>
                  <a:pt x="0" y="59"/>
                  <a:pt x="0" y="73"/>
                </a:cubicBezTo>
                <a:cubicBezTo>
                  <a:pt x="0" y="86"/>
                  <a:pt x="9" y="97"/>
                  <a:pt x="21" y="100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44" y="100"/>
                  <a:pt x="161" y="85"/>
                  <a:pt x="161" y="67"/>
                </a:cubicBezTo>
                <a:cubicBezTo>
                  <a:pt x="161" y="51"/>
                  <a:pt x="148" y="37"/>
                  <a:pt x="131" y="3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grpSp>
        <p:nvGrpSpPr>
          <p:cNvPr id="76" name="Group 75"/>
          <p:cNvGrpSpPr>
            <a:grpSpLocks noChangeAspect="1"/>
          </p:cNvGrpSpPr>
          <p:nvPr/>
        </p:nvGrpSpPr>
        <p:grpSpPr>
          <a:xfrm flipH="1">
            <a:off x="785340" y="1140402"/>
            <a:ext cx="504000" cy="253071"/>
            <a:chOff x="5480051" y="3968751"/>
            <a:chExt cx="749300" cy="37623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5480051" y="3968751"/>
              <a:ext cx="277813" cy="241300"/>
            </a:xfrm>
            <a:custGeom>
              <a:avLst/>
              <a:gdLst/>
              <a:ahLst/>
              <a:cxnLst>
                <a:cxn ang="0">
                  <a:pos x="63" y="39"/>
                </a:cxn>
                <a:cxn ang="0">
                  <a:pos x="74" y="15"/>
                </a:cxn>
                <a:cxn ang="0">
                  <a:pos x="48" y="0"/>
                </a:cxn>
                <a:cxn ang="0">
                  <a:pos x="18" y="23"/>
                </a:cxn>
                <a:cxn ang="0">
                  <a:pos x="0" y="43"/>
                </a:cxn>
                <a:cxn ang="0">
                  <a:pos x="20" y="64"/>
                </a:cxn>
                <a:cxn ang="0">
                  <a:pos x="33" y="64"/>
                </a:cxn>
                <a:cxn ang="0">
                  <a:pos x="63" y="39"/>
                </a:cxn>
              </a:cxnLst>
              <a:rect l="0" t="0" r="r" b="b"/>
              <a:pathLst>
                <a:path w="74" h="64">
                  <a:moveTo>
                    <a:pt x="63" y="39"/>
                  </a:moveTo>
                  <a:cubicBezTo>
                    <a:pt x="65" y="30"/>
                    <a:pt x="69" y="22"/>
                    <a:pt x="74" y="15"/>
                  </a:cubicBezTo>
                  <a:cubicBezTo>
                    <a:pt x="69" y="6"/>
                    <a:pt x="59" y="0"/>
                    <a:pt x="48" y="0"/>
                  </a:cubicBezTo>
                  <a:cubicBezTo>
                    <a:pt x="34" y="0"/>
                    <a:pt x="22" y="10"/>
                    <a:pt x="18" y="23"/>
                  </a:cubicBezTo>
                  <a:cubicBezTo>
                    <a:pt x="8" y="24"/>
                    <a:pt x="0" y="33"/>
                    <a:pt x="0" y="43"/>
                  </a:cubicBezTo>
                  <a:cubicBezTo>
                    <a:pt x="0" y="54"/>
                    <a:pt x="9" y="64"/>
                    <a:pt x="20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50"/>
                    <a:pt x="49" y="40"/>
                    <a:pt x="63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5626101" y="3968751"/>
              <a:ext cx="603250" cy="376238"/>
            </a:xfrm>
            <a:custGeom>
              <a:avLst/>
              <a:gdLst/>
              <a:ahLst/>
              <a:cxnLst>
                <a:cxn ang="0">
                  <a:pos x="131" y="35"/>
                </a:cxn>
                <a:cxn ang="0">
                  <a:pos x="82" y="0"/>
                </a:cxn>
                <a:cxn ang="0">
                  <a:pos x="31" y="47"/>
                </a:cxn>
                <a:cxn ang="0">
                  <a:pos x="27" y="47"/>
                </a:cxn>
                <a:cxn ang="0">
                  <a:pos x="0" y="73"/>
                </a:cxn>
                <a:cxn ang="0">
                  <a:pos x="21" y="100"/>
                </a:cxn>
                <a:cxn ang="0">
                  <a:pos x="126" y="100"/>
                </a:cxn>
                <a:cxn ang="0">
                  <a:pos x="161" y="67"/>
                </a:cxn>
                <a:cxn ang="0">
                  <a:pos x="131" y="35"/>
                </a:cxn>
              </a:cxnLst>
              <a:rect l="0" t="0" r="r" b="b"/>
              <a:pathLst>
                <a:path w="161" h="100">
                  <a:moveTo>
                    <a:pt x="131" y="35"/>
                  </a:moveTo>
                  <a:cubicBezTo>
                    <a:pt x="125" y="15"/>
                    <a:pt x="105" y="0"/>
                    <a:pt x="82" y="0"/>
                  </a:cubicBezTo>
                  <a:cubicBezTo>
                    <a:pt x="55" y="0"/>
                    <a:pt x="33" y="21"/>
                    <a:pt x="31" y="47"/>
                  </a:cubicBezTo>
                  <a:cubicBezTo>
                    <a:pt x="30" y="47"/>
                    <a:pt x="28" y="47"/>
                    <a:pt x="27" y="47"/>
                  </a:cubicBezTo>
                  <a:cubicBezTo>
                    <a:pt x="12" y="47"/>
                    <a:pt x="0" y="59"/>
                    <a:pt x="0" y="73"/>
                  </a:cubicBezTo>
                  <a:cubicBezTo>
                    <a:pt x="0" y="86"/>
                    <a:pt x="9" y="97"/>
                    <a:pt x="21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44" y="100"/>
                    <a:pt x="161" y="85"/>
                    <a:pt x="161" y="67"/>
                  </a:cubicBezTo>
                  <a:cubicBezTo>
                    <a:pt x="161" y="51"/>
                    <a:pt x="148" y="37"/>
                    <a:pt x="131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sp>
        <p:nvSpPr>
          <p:cNvPr id="80" name="Freeform 38"/>
          <p:cNvSpPr>
            <a:spLocks noChangeAspect="1"/>
          </p:cNvSpPr>
          <p:nvPr/>
        </p:nvSpPr>
        <p:spPr bwMode="auto">
          <a:xfrm flipH="1">
            <a:off x="8940623" y="1170565"/>
            <a:ext cx="540000" cy="336788"/>
          </a:xfrm>
          <a:custGeom>
            <a:avLst/>
            <a:gdLst/>
            <a:ahLst/>
            <a:cxnLst>
              <a:cxn ang="0">
                <a:pos x="131" y="35"/>
              </a:cxn>
              <a:cxn ang="0">
                <a:pos x="82" y="0"/>
              </a:cxn>
              <a:cxn ang="0">
                <a:pos x="31" y="47"/>
              </a:cxn>
              <a:cxn ang="0">
                <a:pos x="27" y="47"/>
              </a:cxn>
              <a:cxn ang="0">
                <a:pos x="0" y="73"/>
              </a:cxn>
              <a:cxn ang="0">
                <a:pos x="21" y="100"/>
              </a:cxn>
              <a:cxn ang="0">
                <a:pos x="126" y="100"/>
              </a:cxn>
              <a:cxn ang="0">
                <a:pos x="161" y="67"/>
              </a:cxn>
              <a:cxn ang="0">
                <a:pos x="131" y="35"/>
              </a:cxn>
            </a:cxnLst>
            <a:rect l="0" t="0" r="r" b="b"/>
            <a:pathLst>
              <a:path w="161" h="100">
                <a:moveTo>
                  <a:pt x="131" y="35"/>
                </a:moveTo>
                <a:cubicBezTo>
                  <a:pt x="125" y="15"/>
                  <a:pt x="105" y="0"/>
                  <a:pt x="82" y="0"/>
                </a:cubicBezTo>
                <a:cubicBezTo>
                  <a:pt x="55" y="0"/>
                  <a:pt x="33" y="21"/>
                  <a:pt x="31" y="47"/>
                </a:cubicBezTo>
                <a:cubicBezTo>
                  <a:pt x="30" y="47"/>
                  <a:pt x="28" y="47"/>
                  <a:pt x="27" y="47"/>
                </a:cubicBezTo>
                <a:cubicBezTo>
                  <a:pt x="12" y="47"/>
                  <a:pt x="0" y="59"/>
                  <a:pt x="0" y="73"/>
                </a:cubicBezTo>
                <a:cubicBezTo>
                  <a:pt x="0" y="86"/>
                  <a:pt x="9" y="97"/>
                  <a:pt x="21" y="100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44" y="100"/>
                  <a:pt x="161" y="85"/>
                  <a:pt x="161" y="67"/>
                </a:cubicBezTo>
                <a:cubicBezTo>
                  <a:pt x="161" y="51"/>
                  <a:pt x="148" y="37"/>
                  <a:pt x="131" y="3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  <p:sp>
        <p:nvSpPr>
          <p:cNvPr id="81" name="Freeform 38"/>
          <p:cNvSpPr>
            <a:spLocks noChangeAspect="1"/>
          </p:cNvSpPr>
          <p:nvPr/>
        </p:nvSpPr>
        <p:spPr bwMode="auto">
          <a:xfrm>
            <a:off x="4035136" y="768102"/>
            <a:ext cx="612000" cy="381694"/>
          </a:xfrm>
          <a:custGeom>
            <a:avLst/>
            <a:gdLst/>
            <a:ahLst/>
            <a:cxnLst>
              <a:cxn ang="0">
                <a:pos x="131" y="35"/>
              </a:cxn>
              <a:cxn ang="0">
                <a:pos x="82" y="0"/>
              </a:cxn>
              <a:cxn ang="0">
                <a:pos x="31" y="47"/>
              </a:cxn>
              <a:cxn ang="0">
                <a:pos x="27" y="47"/>
              </a:cxn>
              <a:cxn ang="0">
                <a:pos x="0" y="73"/>
              </a:cxn>
              <a:cxn ang="0">
                <a:pos x="21" y="100"/>
              </a:cxn>
              <a:cxn ang="0">
                <a:pos x="126" y="100"/>
              </a:cxn>
              <a:cxn ang="0">
                <a:pos x="161" y="67"/>
              </a:cxn>
              <a:cxn ang="0">
                <a:pos x="131" y="35"/>
              </a:cxn>
            </a:cxnLst>
            <a:rect l="0" t="0" r="r" b="b"/>
            <a:pathLst>
              <a:path w="161" h="100">
                <a:moveTo>
                  <a:pt x="131" y="35"/>
                </a:moveTo>
                <a:cubicBezTo>
                  <a:pt x="125" y="15"/>
                  <a:pt x="105" y="0"/>
                  <a:pt x="82" y="0"/>
                </a:cubicBezTo>
                <a:cubicBezTo>
                  <a:pt x="55" y="0"/>
                  <a:pt x="33" y="21"/>
                  <a:pt x="31" y="47"/>
                </a:cubicBezTo>
                <a:cubicBezTo>
                  <a:pt x="30" y="47"/>
                  <a:pt x="28" y="47"/>
                  <a:pt x="27" y="47"/>
                </a:cubicBezTo>
                <a:cubicBezTo>
                  <a:pt x="12" y="47"/>
                  <a:pt x="0" y="59"/>
                  <a:pt x="0" y="73"/>
                </a:cubicBezTo>
                <a:cubicBezTo>
                  <a:pt x="0" y="86"/>
                  <a:pt x="9" y="97"/>
                  <a:pt x="21" y="100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44" y="100"/>
                  <a:pt x="161" y="85"/>
                  <a:pt x="161" y="67"/>
                </a:cubicBezTo>
                <a:cubicBezTo>
                  <a:pt x="161" y="51"/>
                  <a:pt x="148" y="37"/>
                  <a:pt x="131" y="3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ntinel SSm Book"/>
            </a:endParaRPr>
          </a:p>
        </p:txBody>
      </p:sp>
    </p:spTree>
    <p:extLst>
      <p:ext uri="{BB962C8B-B14F-4D97-AF65-F5344CB8AC3E}">
        <p14:creationId xmlns:p14="http://schemas.microsoft.com/office/powerpoint/2010/main" val="2698574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Does Out of Home drive</a:t>
            </a:r>
            <a:br>
              <a:rPr lang="en-GB" dirty="0"/>
            </a:br>
            <a:r>
              <a:rPr lang="en-GB" dirty="0"/>
              <a:t>brand actions on-device?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Our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7043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3" name="Picture 6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0172" y="2145516"/>
            <a:ext cx="6455003" cy="40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study is about real lives in real 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/>
              <a:t>Our sample </a:t>
            </a:r>
            <a:r>
              <a:rPr lang="en-GB" sz="2400" b="1" dirty="0">
                <a:solidFill>
                  <a:schemeClr val="accent5"/>
                </a:solidFill>
              </a:rPr>
              <a:t>did not know </a:t>
            </a:r>
            <a:r>
              <a:rPr lang="en-GB" sz="2400" dirty="0"/>
              <a:t>the study is about OOH advertising.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There is </a:t>
            </a:r>
            <a:r>
              <a:rPr lang="en-GB" sz="2400" b="1" dirty="0">
                <a:solidFill>
                  <a:schemeClr val="accent5"/>
                </a:solidFill>
              </a:rPr>
              <a:t>no respondent input </a:t>
            </a:r>
            <a:r>
              <a:rPr lang="en-GB" sz="2400" dirty="0"/>
              <a:t>during fieldwork.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All measurement is passive</a:t>
            </a:r>
            <a:br>
              <a:rPr lang="en-GB" sz="2400" dirty="0"/>
            </a:br>
            <a:r>
              <a:rPr lang="en-GB" sz="2400" dirty="0"/>
              <a:t>– capturing natural behaviour.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Smartphone and the </a:t>
            </a:r>
            <a:r>
              <a:rPr lang="en-GB" sz="2400"/>
              <a:t>Home device.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en-GB" sz="2400" dirty="0"/>
              <a:t>Fieldwork 2nd-26th November 2015</a:t>
            </a:r>
            <a:br>
              <a:rPr lang="en-GB" sz="2400" dirty="0"/>
            </a:br>
            <a:r>
              <a:rPr lang="en-GB" sz="2400" dirty="0"/>
              <a:t>(excludes Black Friday).</a:t>
            </a:r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994" y="6241160"/>
            <a:ext cx="497186" cy="453600"/>
          </a:xfrm>
          <a:prstGeom prst="rect">
            <a:avLst/>
          </a:prstGeom>
        </p:spPr>
      </p:pic>
      <p:grpSp>
        <p:nvGrpSpPr>
          <p:cNvPr id="2087" name="Group 2086"/>
          <p:cNvGrpSpPr/>
          <p:nvPr/>
        </p:nvGrpSpPr>
        <p:grpSpPr>
          <a:xfrm>
            <a:off x="9117868" y="2694030"/>
            <a:ext cx="699736" cy="1979642"/>
            <a:chOff x="-1635125" y="660400"/>
            <a:chExt cx="1635125" cy="4625976"/>
          </a:xfrm>
        </p:grpSpPr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-1635125" y="2647950"/>
              <a:ext cx="309563" cy="1466850"/>
            </a:xfrm>
            <a:custGeom>
              <a:avLst/>
              <a:gdLst>
                <a:gd name="T0" fmla="*/ 22 w 22"/>
                <a:gd name="T1" fmla="*/ 1 h 104"/>
                <a:gd name="T2" fmla="*/ 16 w 22"/>
                <a:gd name="T3" fmla="*/ 77 h 104"/>
                <a:gd name="T4" fmla="*/ 17 w 22"/>
                <a:gd name="T5" fmla="*/ 78 h 104"/>
                <a:gd name="T6" fmla="*/ 21 w 22"/>
                <a:gd name="T7" fmla="*/ 88 h 104"/>
                <a:gd name="T8" fmla="*/ 20 w 22"/>
                <a:gd name="T9" fmla="*/ 92 h 104"/>
                <a:gd name="T10" fmla="*/ 20 w 22"/>
                <a:gd name="T11" fmla="*/ 92 h 104"/>
                <a:gd name="T12" fmla="*/ 15 w 22"/>
                <a:gd name="T13" fmla="*/ 91 h 104"/>
                <a:gd name="T14" fmla="*/ 14 w 22"/>
                <a:gd name="T15" fmla="*/ 87 h 104"/>
                <a:gd name="T16" fmla="*/ 15 w 22"/>
                <a:gd name="T17" fmla="*/ 100 h 104"/>
                <a:gd name="T18" fmla="*/ 12 w 22"/>
                <a:gd name="T19" fmla="*/ 104 h 104"/>
                <a:gd name="T20" fmla="*/ 12 w 22"/>
                <a:gd name="T21" fmla="*/ 104 h 104"/>
                <a:gd name="T22" fmla="*/ 9 w 22"/>
                <a:gd name="T23" fmla="*/ 101 h 104"/>
                <a:gd name="T24" fmla="*/ 8 w 22"/>
                <a:gd name="T25" fmla="*/ 99 h 104"/>
                <a:gd name="T26" fmla="*/ 8 w 22"/>
                <a:gd name="T27" fmla="*/ 99 h 104"/>
                <a:gd name="T28" fmla="*/ 8 w 22"/>
                <a:gd name="T29" fmla="*/ 99 h 104"/>
                <a:gd name="T30" fmla="*/ 4 w 22"/>
                <a:gd name="T31" fmla="*/ 96 h 104"/>
                <a:gd name="T32" fmla="*/ 4 w 22"/>
                <a:gd name="T33" fmla="*/ 94 h 104"/>
                <a:gd name="T34" fmla="*/ 2 w 22"/>
                <a:gd name="T35" fmla="*/ 92 h 104"/>
                <a:gd name="T36" fmla="*/ 1 w 22"/>
                <a:gd name="T37" fmla="*/ 72 h 104"/>
                <a:gd name="T38" fmla="*/ 1 w 22"/>
                <a:gd name="T39" fmla="*/ 70 h 104"/>
                <a:gd name="T40" fmla="*/ 6 w 22"/>
                <a:gd name="T41" fmla="*/ 0 h 104"/>
                <a:gd name="T42" fmla="*/ 22 w 22"/>
                <a:gd name="T43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04">
                  <a:moveTo>
                    <a:pt x="22" y="1"/>
                  </a:moveTo>
                  <a:cubicBezTo>
                    <a:pt x="22" y="1"/>
                    <a:pt x="19" y="52"/>
                    <a:pt x="16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90"/>
                    <a:pt x="21" y="91"/>
                    <a:pt x="20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8" y="93"/>
                    <a:pt x="16" y="92"/>
                    <a:pt x="15" y="91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2"/>
                    <a:pt x="14" y="103"/>
                    <a:pt x="12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3"/>
                    <a:pt x="9" y="101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6" y="99"/>
                    <a:pt x="5" y="98"/>
                    <a:pt x="4" y="96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4"/>
                    <a:pt x="3" y="93"/>
                    <a:pt x="2" y="9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1"/>
                    <a:pt x="1" y="70"/>
                    <a:pt x="1" y="70"/>
                  </a:cubicBezTo>
                  <a:cubicBezTo>
                    <a:pt x="3" y="42"/>
                    <a:pt x="6" y="0"/>
                    <a:pt x="6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-1622425" y="2168525"/>
              <a:ext cx="381000" cy="917575"/>
            </a:xfrm>
            <a:custGeom>
              <a:avLst/>
              <a:gdLst>
                <a:gd name="T0" fmla="*/ 0 w 27"/>
                <a:gd name="T1" fmla="*/ 62 h 65"/>
                <a:gd name="T2" fmla="*/ 21 w 27"/>
                <a:gd name="T3" fmla="*/ 65 h 65"/>
                <a:gd name="T4" fmla="*/ 27 w 27"/>
                <a:gd name="T5" fmla="*/ 1 h 65"/>
                <a:gd name="T6" fmla="*/ 6 w 27"/>
                <a:gd name="T7" fmla="*/ 20 h 65"/>
                <a:gd name="T8" fmla="*/ 0 w 2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5">
                  <a:moveTo>
                    <a:pt x="0" y="62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3" y="0"/>
                    <a:pt x="7" y="14"/>
                    <a:pt x="6" y="2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99AB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-309563" y="2647950"/>
              <a:ext cx="309563" cy="1466850"/>
            </a:xfrm>
            <a:custGeom>
              <a:avLst/>
              <a:gdLst>
                <a:gd name="T0" fmla="*/ 0 w 22"/>
                <a:gd name="T1" fmla="*/ 1 h 104"/>
                <a:gd name="T2" fmla="*/ 6 w 22"/>
                <a:gd name="T3" fmla="*/ 77 h 104"/>
                <a:gd name="T4" fmla="*/ 5 w 22"/>
                <a:gd name="T5" fmla="*/ 78 h 104"/>
                <a:gd name="T6" fmla="*/ 1 w 22"/>
                <a:gd name="T7" fmla="*/ 88 h 104"/>
                <a:gd name="T8" fmla="*/ 3 w 22"/>
                <a:gd name="T9" fmla="*/ 92 h 104"/>
                <a:gd name="T10" fmla="*/ 3 w 22"/>
                <a:gd name="T11" fmla="*/ 92 h 104"/>
                <a:gd name="T12" fmla="*/ 7 w 22"/>
                <a:gd name="T13" fmla="*/ 91 h 104"/>
                <a:gd name="T14" fmla="*/ 9 w 22"/>
                <a:gd name="T15" fmla="*/ 87 h 104"/>
                <a:gd name="T16" fmla="*/ 7 w 22"/>
                <a:gd name="T17" fmla="*/ 100 h 104"/>
                <a:gd name="T18" fmla="*/ 10 w 22"/>
                <a:gd name="T19" fmla="*/ 104 h 104"/>
                <a:gd name="T20" fmla="*/ 10 w 22"/>
                <a:gd name="T21" fmla="*/ 104 h 104"/>
                <a:gd name="T22" fmla="*/ 14 w 22"/>
                <a:gd name="T23" fmla="*/ 101 h 104"/>
                <a:gd name="T24" fmla="*/ 14 w 22"/>
                <a:gd name="T25" fmla="*/ 99 h 104"/>
                <a:gd name="T26" fmla="*/ 14 w 22"/>
                <a:gd name="T27" fmla="*/ 99 h 104"/>
                <a:gd name="T28" fmla="*/ 14 w 22"/>
                <a:gd name="T29" fmla="*/ 99 h 104"/>
                <a:gd name="T30" fmla="*/ 18 w 22"/>
                <a:gd name="T31" fmla="*/ 96 h 104"/>
                <a:gd name="T32" fmla="*/ 18 w 22"/>
                <a:gd name="T33" fmla="*/ 94 h 104"/>
                <a:gd name="T34" fmla="*/ 20 w 22"/>
                <a:gd name="T35" fmla="*/ 92 h 104"/>
                <a:gd name="T36" fmla="*/ 22 w 22"/>
                <a:gd name="T37" fmla="*/ 72 h 104"/>
                <a:gd name="T38" fmla="*/ 21 w 22"/>
                <a:gd name="T39" fmla="*/ 70 h 104"/>
                <a:gd name="T40" fmla="*/ 16 w 22"/>
                <a:gd name="T41" fmla="*/ 0 h 104"/>
                <a:gd name="T42" fmla="*/ 0 w 22"/>
                <a:gd name="T43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04">
                  <a:moveTo>
                    <a:pt x="0" y="1"/>
                  </a:moveTo>
                  <a:cubicBezTo>
                    <a:pt x="0" y="1"/>
                    <a:pt x="4" y="52"/>
                    <a:pt x="6" y="77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90"/>
                    <a:pt x="1" y="9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93"/>
                    <a:pt x="6" y="92"/>
                    <a:pt x="7" y="9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8" y="103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3" y="103"/>
                    <a:pt x="14" y="101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6" y="99"/>
                    <a:pt x="18" y="98"/>
                    <a:pt x="18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9" y="94"/>
                    <a:pt x="20" y="93"/>
                    <a:pt x="20" y="9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1"/>
                    <a:pt x="22" y="70"/>
                    <a:pt x="21" y="70"/>
                  </a:cubicBezTo>
                  <a:cubicBezTo>
                    <a:pt x="19" y="42"/>
                    <a:pt x="16" y="0"/>
                    <a:pt x="16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-395288" y="2168525"/>
              <a:ext cx="381000" cy="917575"/>
            </a:xfrm>
            <a:custGeom>
              <a:avLst/>
              <a:gdLst>
                <a:gd name="T0" fmla="*/ 27 w 27"/>
                <a:gd name="T1" fmla="*/ 62 h 65"/>
                <a:gd name="T2" fmla="*/ 6 w 27"/>
                <a:gd name="T3" fmla="*/ 65 h 65"/>
                <a:gd name="T4" fmla="*/ 0 w 27"/>
                <a:gd name="T5" fmla="*/ 1 h 65"/>
                <a:gd name="T6" fmla="*/ 21 w 27"/>
                <a:gd name="T7" fmla="*/ 20 h 65"/>
                <a:gd name="T8" fmla="*/ 27 w 27"/>
                <a:gd name="T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5">
                  <a:moveTo>
                    <a:pt x="27" y="62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0" y="14"/>
                    <a:pt x="21" y="20"/>
                  </a:cubicBezTo>
                  <a:lnTo>
                    <a:pt x="27" y="62"/>
                  </a:lnTo>
                  <a:close/>
                </a:path>
              </a:pathLst>
            </a:custGeom>
            <a:solidFill>
              <a:srgbClr val="99AB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1452563" y="5018088"/>
              <a:ext cx="563563" cy="268288"/>
            </a:xfrm>
            <a:custGeom>
              <a:avLst/>
              <a:gdLst>
                <a:gd name="T0" fmla="*/ 18 w 40"/>
                <a:gd name="T1" fmla="*/ 0 h 19"/>
                <a:gd name="T2" fmla="*/ 39 w 40"/>
                <a:gd name="T3" fmla="*/ 0 h 19"/>
                <a:gd name="T4" fmla="*/ 40 w 40"/>
                <a:gd name="T5" fmla="*/ 18 h 19"/>
                <a:gd name="T6" fmla="*/ 0 w 40"/>
                <a:gd name="T7" fmla="*/ 19 h 19"/>
                <a:gd name="T8" fmla="*/ 18 w 4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18" y="0"/>
                  </a:moveTo>
                  <a:cubicBezTo>
                    <a:pt x="32" y="0"/>
                    <a:pt x="26" y="0"/>
                    <a:pt x="39" y="0"/>
                  </a:cubicBezTo>
                  <a:cubicBezTo>
                    <a:pt x="40" y="8"/>
                    <a:pt x="40" y="10"/>
                    <a:pt x="40" y="18"/>
                  </a:cubicBezTo>
                  <a:cubicBezTo>
                    <a:pt x="27" y="18"/>
                    <a:pt x="14" y="19"/>
                    <a:pt x="0" y="19"/>
                  </a:cubicBezTo>
                  <a:cubicBezTo>
                    <a:pt x="0" y="9"/>
                    <a:pt x="15" y="4"/>
                    <a:pt x="18" y="0"/>
                  </a:cubicBezTo>
                  <a:close/>
                </a:path>
              </a:pathLst>
            </a:custGeom>
            <a:solidFill>
              <a:srgbClr val="313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-1452563" y="5243513"/>
              <a:ext cx="563563" cy="42863"/>
            </a:xfrm>
            <a:prstGeom prst="rect">
              <a:avLst/>
            </a:prstGeom>
            <a:solidFill>
              <a:srgbClr val="313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1296988" y="3170238"/>
              <a:ext cx="973138" cy="1425575"/>
            </a:xfrm>
            <a:custGeom>
              <a:avLst/>
              <a:gdLst>
                <a:gd name="T0" fmla="*/ 69 w 69"/>
                <a:gd name="T1" fmla="*/ 16 h 101"/>
                <a:gd name="T2" fmla="*/ 33 w 69"/>
                <a:gd name="T3" fmla="*/ 0 h 101"/>
                <a:gd name="T4" fmla="*/ 0 w 69"/>
                <a:gd name="T5" fmla="*/ 16 h 101"/>
                <a:gd name="T6" fmla="*/ 3 w 69"/>
                <a:gd name="T7" fmla="*/ 101 h 101"/>
                <a:gd name="T8" fmla="*/ 28 w 69"/>
                <a:gd name="T9" fmla="*/ 101 h 101"/>
                <a:gd name="T10" fmla="*/ 28 w 69"/>
                <a:gd name="T11" fmla="*/ 44 h 101"/>
                <a:gd name="T12" fmla="*/ 40 w 69"/>
                <a:gd name="T13" fmla="*/ 44 h 101"/>
                <a:gd name="T14" fmla="*/ 40 w 69"/>
                <a:gd name="T15" fmla="*/ 101 h 101"/>
                <a:gd name="T16" fmla="*/ 65 w 69"/>
                <a:gd name="T17" fmla="*/ 101 h 101"/>
                <a:gd name="T18" fmla="*/ 69 w 69"/>
                <a:gd name="T19" fmla="*/ 1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1">
                  <a:moveTo>
                    <a:pt x="69" y="16"/>
                  </a:moveTo>
                  <a:cubicBezTo>
                    <a:pt x="60" y="16"/>
                    <a:pt x="46" y="0"/>
                    <a:pt x="33" y="0"/>
                  </a:cubicBezTo>
                  <a:cubicBezTo>
                    <a:pt x="20" y="0"/>
                    <a:pt x="6" y="16"/>
                    <a:pt x="0" y="16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65" y="101"/>
                    <a:pt x="65" y="101"/>
                    <a:pt x="65" y="101"/>
                  </a:cubicBezTo>
                  <a:lnTo>
                    <a:pt x="69" y="16"/>
                  </a:lnTo>
                  <a:close/>
                </a:path>
              </a:pathLst>
            </a:custGeom>
            <a:solidFill>
              <a:srgbClr val="D01A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1255713" y="4595813"/>
              <a:ext cx="352425" cy="450850"/>
            </a:xfrm>
            <a:custGeom>
              <a:avLst/>
              <a:gdLst>
                <a:gd name="T0" fmla="*/ 0 w 222"/>
                <a:gd name="T1" fmla="*/ 0 h 284"/>
                <a:gd name="T2" fmla="*/ 18 w 222"/>
                <a:gd name="T3" fmla="*/ 284 h 284"/>
                <a:gd name="T4" fmla="*/ 222 w 222"/>
                <a:gd name="T5" fmla="*/ 284 h 284"/>
                <a:gd name="T6" fmla="*/ 222 w 222"/>
                <a:gd name="T7" fmla="*/ 0 h 284"/>
                <a:gd name="T8" fmla="*/ 0 w 22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84">
                  <a:moveTo>
                    <a:pt x="0" y="0"/>
                  </a:moveTo>
                  <a:lnTo>
                    <a:pt x="18" y="284"/>
                  </a:lnTo>
                  <a:lnTo>
                    <a:pt x="222" y="284"/>
                  </a:lnTo>
                  <a:lnTo>
                    <a:pt x="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-1339850" y="2182813"/>
              <a:ext cx="1042988" cy="1270000"/>
            </a:xfrm>
            <a:custGeom>
              <a:avLst/>
              <a:gdLst>
                <a:gd name="T0" fmla="*/ 74 w 74"/>
                <a:gd name="T1" fmla="*/ 90 h 90"/>
                <a:gd name="T2" fmla="*/ 72 w 74"/>
                <a:gd name="T3" fmla="*/ 15 h 90"/>
                <a:gd name="T4" fmla="*/ 70 w 74"/>
                <a:gd name="T5" fmla="*/ 5 h 90"/>
                <a:gd name="T6" fmla="*/ 67 w 74"/>
                <a:gd name="T7" fmla="*/ 0 h 90"/>
                <a:gd name="T8" fmla="*/ 62 w 74"/>
                <a:gd name="T9" fmla="*/ 0 h 90"/>
                <a:gd name="T10" fmla="*/ 18 w 74"/>
                <a:gd name="T11" fmla="*/ 0 h 90"/>
                <a:gd name="T12" fmla="*/ 3 w 74"/>
                <a:gd name="T13" fmla="*/ 15 h 90"/>
                <a:gd name="T14" fmla="*/ 0 w 74"/>
                <a:gd name="T15" fmla="*/ 90 h 90"/>
                <a:gd name="T16" fmla="*/ 37 w 74"/>
                <a:gd name="T17" fmla="*/ 79 h 90"/>
                <a:gd name="T18" fmla="*/ 74 w 74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4" y="90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1" y="11"/>
                    <a:pt x="71" y="7"/>
                    <a:pt x="70" y="5"/>
                  </a:cubicBezTo>
                  <a:cubicBezTo>
                    <a:pt x="69" y="3"/>
                    <a:pt x="68" y="1"/>
                    <a:pt x="67" y="0"/>
                  </a:cubicBezTo>
                  <a:cubicBezTo>
                    <a:pt x="66" y="0"/>
                    <a:pt x="63" y="0"/>
                    <a:pt x="6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7"/>
                    <a:pt x="3" y="1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7" y="84"/>
                    <a:pt x="23" y="79"/>
                    <a:pt x="37" y="79"/>
                  </a:cubicBezTo>
                  <a:cubicBezTo>
                    <a:pt x="52" y="79"/>
                    <a:pt x="67" y="84"/>
                    <a:pt x="74" y="90"/>
                  </a:cubicBezTo>
                  <a:close/>
                </a:path>
              </a:pathLst>
            </a:custGeom>
            <a:solidFill>
              <a:srgbClr val="99AB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1169988" y="1957388"/>
              <a:ext cx="719138" cy="550863"/>
            </a:xfrm>
            <a:custGeom>
              <a:avLst/>
              <a:gdLst>
                <a:gd name="T0" fmla="*/ 50 w 51"/>
                <a:gd name="T1" fmla="*/ 16 h 39"/>
                <a:gd name="T2" fmla="*/ 51 w 51"/>
                <a:gd name="T3" fmla="*/ 19 h 39"/>
                <a:gd name="T4" fmla="*/ 25 w 51"/>
                <a:gd name="T5" fmla="*/ 39 h 39"/>
                <a:gd name="T6" fmla="*/ 0 w 51"/>
                <a:gd name="T7" fmla="*/ 19 h 39"/>
                <a:gd name="T8" fmla="*/ 0 w 51"/>
                <a:gd name="T9" fmla="*/ 16 h 39"/>
                <a:gd name="T10" fmla="*/ 8 w 51"/>
                <a:gd name="T11" fmla="*/ 15 h 39"/>
                <a:gd name="T12" fmla="*/ 13 w 51"/>
                <a:gd name="T13" fmla="*/ 15 h 39"/>
                <a:gd name="T14" fmla="*/ 13 w 51"/>
                <a:gd name="T15" fmla="*/ 1 h 39"/>
                <a:gd name="T16" fmla="*/ 13 w 51"/>
                <a:gd name="T17" fmla="*/ 0 h 39"/>
                <a:gd name="T18" fmla="*/ 37 w 51"/>
                <a:gd name="T19" fmla="*/ 0 h 39"/>
                <a:gd name="T20" fmla="*/ 38 w 51"/>
                <a:gd name="T21" fmla="*/ 1 h 39"/>
                <a:gd name="T22" fmla="*/ 38 w 51"/>
                <a:gd name="T23" fmla="*/ 15 h 39"/>
                <a:gd name="T24" fmla="*/ 43 w 51"/>
                <a:gd name="T25" fmla="*/ 15 h 39"/>
                <a:gd name="T26" fmla="*/ 50 w 51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39">
                  <a:moveTo>
                    <a:pt x="50" y="16"/>
                  </a:moveTo>
                  <a:cubicBezTo>
                    <a:pt x="51" y="17"/>
                    <a:pt x="51" y="18"/>
                    <a:pt x="51" y="19"/>
                  </a:cubicBezTo>
                  <a:cubicBezTo>
                    <a:pt x="51" y="30"/>
                    <a:pt x="39" y="39"/>
                    <a:pt x="25" y="39"/>
                  </a:cubicBezTo>
                  <a:cubicBezTo>
                    <a:pt x="11" y="39"/>
                    <a:pt x="0" y="30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2" y="15"/>
                    <a:pt x="5" y="15"/>
                    <a:pt x="8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5"/>
                    <a:pt x="48" y="15"/>
                    <a:pt x="50" y="16"/>
                  </a:cubicBez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987425" y="1957388"/>
              <a:ext cx="536575" cy="465138"/>
            </a:xfrm>
            <a:custGeom>
              <a:avLst/>
              <a:gdLst>
                <a:gd name="T0" fmla="*/ 30 w 38"/>
                <a:gd name="T1" fmla="*/ 33 h 33"/>
                <a:gd name="T2" fmla="*/ 0 w 38"/>
                <a:gd name="T3" fmla="*/ 3 h 33"/>
                <a:gd name="T4" fmla="*/ 0 w 38"/>
                <a:gd name="T5" fmla="*/ 2 h 33"/>
                <a:gd name="T6" fmla="*/ 5 w 38"/>
                <a:gd name="T7" fmla="*/ 1 h 33"/>
                <a:gd name="T8" fmla="*/ 5 w 38"/>
                <a:gd name="T9" fmla="*/ 0 h 33"/>
                <a:gd name="T10" fmla="*/ 24 w 38"/>
                <a:gd name="T11" fmla="*/ 0 h 33"/>
                <a:gd name="T12" fmla="*/ 25 w 38"/>
                <a:gd name="T13" fmla="*/ 1 h 33"/>
                <a:gd name="T14" fmla="*/ 25 w 38"/>
                <a:gd name="T15" fmla="*/ 15 h 33"/>
                <a:gd name="T16" fmla="*/ 30 w 38"/>
                <a:gd name="T17" fmla="*/ 15 h 33"/>
                <a:gd name="T18" fmla="*/ 37 w 38"/>
                <a:gd name="T19" fmla="*/ 16 h 33"/>
                <a:gd name="T20" fmla="*/ 38 w 38"/>
                <a:gd name="T21" fmla="*/ 19 h 33"/>
                <a:gd name="T22" fmla="*/ 30 w 38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3">
                  <a:moveTo>
                    <a:pt x="30" y="3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2" y="15"/>
                    <a:pt x="35" y="15"/>
                    <a:pt x="37" y="16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38" y="24"/>
                    <a:pt x="35" y="30"/>
                    <a:pt x="30" y="33"/>
                  </a:cubicBezTo>
                  <a:close/>
                </a:path>
              </a:pathLst>
            </a:custGeom>
            <a:solidFill>
              <a:srgbClr val="FF9C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1550988" y="1731963"/>
              <a:ext cx="874713" cy="1325563"/>
            </a:xfrm>
            <a:custGeom>
              <a:avLst/>
              <a:gdLst>
                <a:gd name="T0" fmla="*/ 50 w 62"/>
                <a:gd name="T1" fmla="*/ 10 h 94"/>
                <a:gd name="T2" fmla="*/ 13 w 62"/>
                <a:gd name="T3" fmla="*/ 18 h 94"/>
                <a:gd name="T4" fmla="*/ 34 w 62"/>
                <a:gd name="T5" fmla="*/ 79 h 94"/>
                <a:gd name="T6" fmla="*/ 30 w 62"/>
                <a:gd name="T7" fmla="*/ 94 h 94"/>
                <a:gd name="T8" fmla="*/ 55 w 62"/>
                <a:gd name="T9" fmla="*/ 77 h 94"/>
                <a:gd name="T10" fmla="*/ 38 w 62"/>
                <a:gd name="T11" fmla="*/ 18 h 94"/>
                <a:gd name="T12" fmla="*/ 47 w 62"/>
                <a:gd name="T13" fmla="*/ 15 h 94"/>
                <a:gd name="T14" fmla="*/ 50 w 62"/>
                <a:gd name="T15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4">
                  <a:moveTo>
                    <a:pt x="50" y="10"/>
                  </a:moveTo>
                  <a:cubicBezTo>
                    <a:pt x="41" y="2"/>
                    <a:pt x="23" y="0"/>
                    <a:pt x="13" y="18"/>
                  </a:cubicBezTo>
                  <a:cubicBezTo>
                    <a:pt x="0" y="44"/>
                    <a:pt x="33" y="67"/>
                    <a:pt x="34" y="79"/>
                  </a:cubicBezTo>
                  <a:cubicBezTo>
                    <a:pt x="35" y="88"/>
                    <a:pt x="30" y="94"/>
                    <a:pt x="30" y="94"/>
                  </a:cubicBezTo>
                  <a:cubicBezTo>
                    <a:pt x="30" y="94"/>
                    <a:pt x="47" y="94"/>
                    <a:pt x="55" y="77"/>
                  </a:cubicBezTo>
                  <a:cubicBezTo>
                    <a:pt x="62" y="60"/>
                    <a:pt x="39" y="25"/>
                    <a:pt x="38" y="18"/>
                  </a:cubicBezTo>
                  <a:cubicBezTo>
                    <a:pt x="37" y="11"/>
                    <a:pt x="44" y="11"/>
                    <a:pt x="47" y="15"/>
                  </a:cubicBezTo>
                  <a:cubicBezTo>
                    <a:pt x="50" y="18"/>
                    <a:pt x="50" y="10"/>
                    <a:pt x="50" y="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1339850" y="744538"/>
              <a:ext cx="522288" cy="1354138"/>
            </a:xfrm>
            <a:custGeom>
              <a:avLst/>
              <a:gdLst>
                <a:gd name="T0" fmla="*/ 37 w 37"/>
                <a:gd name="T1" fmla="*/ 0 h 96"/>
                <a:gd name="T2" fmla="*/ 0 w 37"/>
                <a:gd name="T3" fmla="*/ 33 h 96"/>
                <a:gd name="T4" fmla="*/ 11 w 37"/>
                <a:gd name="T5" fmla="*/ 81 h 96"/>
                <a:gd name="T6" fmla="*/ 29 w 37"/>
                <a:gd name="T7" fmla="*/ 92 h 96"/>
                <a:gd name="T8" fmla="*/ 37 w 37"/>
                <a:gd name="T9" fmla="*/ 96 h 96"/>
                <a:gd name="T10" fmla="*/ 37 w 37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6">
                  <a:moveTo>
                    <a:pt x="37" y="0"/>
                  </a:moveTo>
                  <a:cubicBezTo>
                    <a:pt x="28" y="0"/>
                    <a:pt x="1" y="1"/>
                    <a:pt x="0" y="33"/>
                  </a:cubicBezTo>
                  <a:cubicBezTo>
                    <a:pt x="0" y="64"/>
                    <a:pt x="7" y="76"/>
                    <a:pt x="11" y="81"/>
                  </a:cubicBezTo>
                  <a:cubicBezTo>
                    <a:pt x="15" y="85"/>
                    <a:pt x="20" y="90"/>
                    <a:pt x="29" y="92"/>
                  </a:cubicBezTo>
                  <a:cubicBezTo>
                    <a:pt x="31" y="94"/>
                    <a:pt x="33" y="95"/>
                    <a:pt x="37" y="96"/>
                  </a:cubicBezTo>
                  <a:cubicBezTo>
                    <a:pt x="37" y="64"/>
                    <a:pt x="37" y="32"/>
                    <a:pt x="37" y="0"/>
                  </a:cubicBez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817563" y="744538"/>
              <a:ext cx="520700" cy="1354138"/>
            </a:xfrm>
            <a:custGeom>
              <a:avLst/>
              <a:gdLst>
                <a:gd name="T0" fmla="*/ 0 w 37"/>
                <a:gd name="T1" fmla="*/ 0 h 96"/>
                <a:gd name="T2" fmla="*/ 37 w 37"/>
                <a:gd name="T3" fmla="*/ 33 h 96"/>
                <a:gd name="T4" fmla="*/ 26 w 37"/>
                <a:gd name="T5" fmla="*/ 81 h 96"/>
                <a:gd name="T6" fmla="*/ 9 w 37"/>
                <a:gd name="T7" fmla="*/ 92 h 96"/>
                <a:gd name="T8" fmla="*/ 0 w 37"/>
                <a:gd name="T9" fmla="*/ 96 h 96"/>
                <a:gd name="T10" fmla="*/ 0 w 37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6">
                  <a:moveTo>
                    <a:pt x="0" y="0"/>
                  </a:moveTo>
                  <a:cubicBezTo>
                    <a:pt x="9" y="0"/>
                    <a:pt x="36" y="1"/>
                    <a:pt x="37" y="33"/>
                  </a:cubicBezTo>
                  <a:cubicBezTo>
                    <a:pt x="37" y="64"/>
                    <a:pt x="31" y="76"/>
                    <a:pt x="26" y="81"/>
                  </a:cubicBezTo>
                  <a:cubicBezTo>
                    <a:pt x="22" y="85"/>
                    <a:pt x="18" y="90"/>
                    <a:pt x="9" y="92"/>
                  </a:cubicBezTo>
                  <a:cubicBezTo>
                    <a:pt x="6" y="94"/>
                    <a:pt x="4" y="95"/>
                    <a:pt x="0" y="96"/>
                  </a:cubicBez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1423988" y="1365250"/>
              <a:ext cx="196850" cy="323850"/>
            </a:xfrm>
            <a:custGeom>
              <a:avLst/>
              <a:gdLst>
                <a:gd name="T0" fmla="*/ 11 w 14"/>
                <a:gd name="T1" fmla="*/ 5 h 23"/>
                <a:gd name="T2" fmla="*/ 7 w 14"/>
                <a:gd name="T3" fmla="*/ 1 h 23"/>
                <a:gd name="T4" fmla="*/ 0 w 14"/>
                <a:gd name="T5" fmla="*/ 9 h 23"/>
                <a:gd name="T6" fmla="*/ 10 w 14"/>
                <a:gd name="T7" fmla="*/ 22 h 23"/>
                <a:gd name="T8" fmla="*/ 11 w 1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1" y="5"/>
                  </a:moveTo>
                  <a:cubicBezTo>
                    <a:pt x="11" y="3"/>
                    <a:pt x="10" y="1"/>
                    <a:pt x="7" y="1"/>
                  </a:cubicBezTo>
                  <a:cubicBezTo>
                    <a:pt x="4" y="0"/>
                    <a:pt x="0" y="1"/>
                    <a:pt x="0" y="9"/>
                  </a:cubicBezTo>
                  <a:cubicBezTo>
                    <a:pt x="0" y="16"/>
                    <a:pt x="6" y="23"/>
                    <a:pt x="10" y="22"/>
                  </a:cubicBezTo>
                  <a:cubicBezTo>
                    <a:pt x="14" y="21"/>
                    <a:pt x="12" y="7"/>
                    <a:pt x="11" y="5"/>
                  </a:cubicBez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395288" y="1365250"/>
              <a:ext cx="198438" cy="323850"/>
            </a:xfrm>
            <a:custGeom>
              <a:avLst/>
              <a:gdLst>
                <a:gd name="T0" fmla="*/ 1 w 14"/>
                <a:gd name="T1" fmla="*/ 5 h 23"/>
                <a:gd name="T2" fmla="*/ 6 w 14"/>
                <a:gd name="T3" fmla="*/ 1 h 23"/>
                <a:gd name="T4" fmla="*/ 14 w 14"/>
                <a:gd name="T5" fmla="*/ 9 h 23"/>
                <a:gd name="T6" fmla="*/ 4 w 14"/>
                <a:gd name="T7" fmla="*/ 22 h 23"/>
                <a:gd name="T8" fmla="*/ 1 w 1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" y="5"/>
                  </a:moveTo>
                  <a:cubicBezTo>
                    <a:pt x="2" y="3"/>
                    <a:pt x="4" y="1"/>
                    <a:pt x="6" y="1"/>
                  </a:cubicBezTo>
                  <a:cubicBezTo>
                    <a:pt x="9" y="0"/>
                    <a:pt x="14" y="1"/>
                    <a:pt x="14" y="9"/>
                  </a:cubicBezTo>
                  <a:cubicBezTo>
                    <a:pt x="14" y="16"/>
                    <a:pt x="8" y="23"/>
                    <a:pt x="4" y="22"/>
                  </a:cubicBezTo>
                  <a:cubicBezTo>
                    <a:pt x="0" y="21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C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1495425" y="660400"/>
              <a:ext cx="1339850" cy="733425"/>
            </a:xfrm>
            <a:custGeom>
              <a:avLst/>
              <a:gdLst>
                <a:gd name="T0" fmla="*/ 68 w 95"/>
                <a:gd name="T1" fmla="*/ 24 h 52"/>
                <a:gd name="T2" fmla="*/ 85 w 95"/>
                <a:gd name="T3" fmla="*/ 50 h 52"/>
                <a:gd name="T4" fmla="*/ 47 w 95"/>
                <a:gd name="T5" fmla="*/ 0 h 52"/>
                <a:gd name="T6" fmla="*/ 7 w 95"/>
                <a:gd name="T7" fmla="*/ 52 h 52"/>
                <a:gd name="T8" fmla="*/ 41 w 95"/>
                <a:gd name="T9" fmla="*/ 31 h 52"/>
                <a:gd name="T10" fmla="*/ 34 w 95"/>
                <a:gd name="T11" fmla="*/ 42 h 52"/>
                <a:gd name="T12" fmla="*/ 68 w 95"/>
                <a:gd name="T13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52">
                  <a:moveTo>
                    <a:pt x="68" y="24"/>
                  </a:moveTo>
                  <a:cubicBezTo>
                    <a:pt x="71" y="31"/>
                    <a:pt x="71" y="43"/>
                    <a:pt x="85" y="50"/>
                  </a:cubicBezTo>
                  <a:cubicBezTo>
                    <a:pt x="95" y="16"/>
                    <a:pt x="70" y="0"/>
                    <a:pt x="47" y="0"/>
                  </a:cubicBezTo>
                  <a:cubicBezTo>
                    <a:pt x="23" y="1"/>
                    <a:pt x="0" y="18"/>
                    <a:pt x="7" y="52"/>
                  </a:cubicBezTo>
                  <a:cubicBezTo>
                    <a:pt x="23" y="48"/>
                    <a:pt x="33" y="40"/>
                    <a:pt x="41" y="31"/>
                  </a:cubicBezTo>
                  <a:cubicBezTo>
                    <a:pt x="38" y="38"/>
                    <a:pt x="33" y="42"/>
                    <a:pt x="34" y="42"/>
                  </a:cubicBezTo>
                  <a:cubicBezTo>
                    <a:pt x="50" y="38"/>
                    <a:pt x="56" y="37"/>
                    <a:pt x="68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048" name="Freeform 27"/>
            <p:cNvSpPr>
              <a:spLocks/>
            </p:cNvSpPr>
            <p:nvPr/>
          </p:nvSpPr>
          <p:spPr bwMode="auto">
            <a:xfrm>
              <a:off x="-747713" y="5018088"/>
              <a:ext cx="563563" cy="268288"/>
            </a:xfrm>
            <a:custGeom>
              <a:avLst/>
              <a:gdLst>
                <a:gd name="T0" fmla="*/ 22 w 40"/>
                <a:gd name="T1" fmla="*/ 0 h 19"/>
                <a:gd name="T2" fmla="*/ 2 w 40"/>
                <a:gd name="T3" fmla="*/ 0 h 19"/>
                <a:gd name="T4" fmla="*/ 1 w 40"/>
                <a:gd name="T5" fmla="*/ 18 h 19"/>
                <a:gd name="T6" fmla="*/ 40 w 40"/>
                <a:gd name="T7" fmla="*/ 19 h 19"/>
                <a:gd name="T8" fmla="*/ 22 w 4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22" y="0"/>
                  </a:moveTo>
                  <a:cubicBezTo>
                    <a:pt x="9" y="0"/>
                    <a:pt x="15" y="0"/>
                    <a:pt x="2" y="0"/>
                  </a:cubicBezTo>
                  <a:cubicBezTo>
                    <a:pt x="0" y="8"/>
                    <a:pt x="0" y="10"/>
                    <a:pt x="1" y="18"/>
                  </a:cubicBezTo>
                  <a:cubicBezTo>
                    <a:pt x="14" y="18"/>
                    <a:pt x="27" y="19"/>
                    <a:pt x="40" y="19"/>
                  </a:cubicBezTo>
                  <a:cubicBezTo>
                    <a:pt x="40" y="9"/>
                    <a:pt x="25" y="4"/>
                    <a:pt x="22" y="0"/>
                  </a:cubicBezTo>
                  <a:close/>
                </a:path>
              </a:pathLst>
            </a:custGeom>
            <a:solidFill>
              <a:srgbClr val="313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049" name="Rectangle 28"/>
            <p:cNvSpPr>
              <a:spLocks noChangeArrowheads="1"/>
            </p:cNvSpPr>
            <p:nvPr/>
          </p:nvSpPr>
          <p:spPr bwMode="auto">
            <a:xfrm>
              <a:off x="-733425" y="5243513"/>
              <a:ext cx="563563" cy="42863"/>
            </a:xfrm>
            <a:prstGeom prst="rect">
              <a:avLst/>
            </a:prstGeom>
            <a:solidFill>
              <a:srgbClr val="313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052" name="Freeform 29"/>
            <p:cNvSpPr>
              <a:spLocks/>
            </p:cNvSpPr>
            <p:nvPr/>
          </p:nvSpPr>
          <p:spPr bwMode="auto">
            <a:xfrm>
              <a:off x="-733425" y="4595813"/>
              <a:ext cx="352425" cy="450850"/>
            </a:xfrm>
            <a:custGeom>
              <a:avLst/>
              <a:gdLst>
                <a:gd name="T0" fmla="*/ 222 w 222"/>
                <a:gd name="T1" fmla="*/ 0 h 284"/>
                <a:gd name="T2" fmla="*/ 213 w 222"/>
                <a:gd name="T3" fmla="*/ 284 h 284"/>
                <a:gd name="T4" fmla="*/ 9 w 222"/>
                <a:gd name="T5" fmla="*/ 284 h 284"/>
                <a:gd name="T6" fmla="*/ 0 w 222"/>
                <a:gd name="T7" fmla="*/ 0 h 284"/>
                <a:gd name="T8" fmla="*/ 222 w 22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84">
                  <a:moveTo>
                    <a:pt x="222" y="0"/>
                  </a:moveTo>
                  <a:lnTo>
                    <a:pt x="213" y="284"/>
                  </a:lnTo>
                  <a:lnTo>
                    <a:pt x="9" y="284"/>
                  </a:lnTo>
                  <a:lnTo>
                    <a:pt x="0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3132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62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085" y="2929010"/>
            <a:ext cx="70015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236" y="3010168"/>
            <a:ext cx="82704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Isolating exposure to Out of Home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762" y="6241421"/>
            <a:ext cx="1160788" cy="4533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705493" y="5307388"/>
            <a:ext cx="6784188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144000" tIns="72000" rIns="144000" bIns="7200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Sentinel SSm Book"/>
              </a:rPr>
              <a:t>Exposed and Unexposed have equal opportunity to see campaigns across other media.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60973" y="3502197"/>
            <a:ext cx="1980000" cy="16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Unexposed to OOH campaign ‘A’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60973" y="1671605"/>
            <a:ext cx="1980000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Exposed to OOH campaign ‘A’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01864" y="4006197"/>
            <a:ext cx="1980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entinel SSm Book"/>
              </a:rPr>
              <a:t>Campaigns mapped to individual site level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01864" y="1671605"/>
            <a:ext cx="1980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entinel SSm Book"/>
              </a:rPr>
              <a:t>Respondent precise location from App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326550" y="1959605"/>
            <a:ext cx="1440000" cy="13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Take brand action with Brand ‘A’ 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326550" y="1671605"/>
            <a:ext cx="1440000" cy="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Device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326550" y="3790197"/>
            <a:ext cx="1440000" cy="13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Take brand action with Brand ‘A’ 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326550" y="3502197"/>
            <a:ext cx="1440000" cy="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Device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8150" y="1671605"/>
            <a:ext cx="5203714" cy="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Advertising across media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38150" y="4870197"/>
            <a:ext cx="5203714" cy="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Sentinel SSm Book"/>
              </a:rPr>
              <a:t>Real Life </a:t>
            </a:r>
          </a:p>
        </p:txBody>
      </p:sp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360" y="3244267"/>
            <a:ext cx="97439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69" y="3310256"/>
            <a:ext cx="113703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413" y="3347964"/>
            <a:ext cx="104564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067" y="3132575"/>
            <a:ext cx="1052751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494" y="3253694"/>
            <a:ext cx="100414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5" name="Group 1034"/>
          <p:cNvGrpSpPr>
            <a:grpSpLocks noChangeAspect="1"/>
          </p:cNvGrpSpPr>
          <p:nvPr/>
        </p:nvGrpSpPr>
        <p:grpSpPr>
          <a:xfrm>
            <a:off x="6614434" y="3054901"/>
            <a:ext cx="754861" cy="720000"/>
            <a:chOff x="4841875" y="-971550"/>
            <a:chExt cx="893763" cy="852487"/>
          </a:xfrm>
        </p:grpSpPr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5122863" y="-204788"/>
              <a:ext cx="233363" cy="82550"/>
            </a:xfrm>
            <a:custGeom>
              <a:avLst/>
              <a:gdLst>
                <a:gd name="T0" fmla="*/ 147 w 147"/>
                <a:gd name="T1" fmla="*/ 0 h 52"/>
                <a:gd name="T2" fmla="*/ 0 w 147"/>
                <a:gd name="T3" fmla="*/ 0 h 52"/>
                <a:gd name="T4" fmla="*/ 3 w 147"/>
                <a:gd name="T5" fmla="*/ 52 h 52"/>
                <a:gd name="T6" fmla="*/ 15 w 147"/>
                <a:gd name="T7" fmla="*/ 52 h 52"/>
                <a:gd name="T8" fmla="*/ 142 w 147"/>
                <a:gd name="T9" fmla="*/ 7 h 52"/>
                <a:gd name="T10" fmla="*/ 147 w 14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2">
                  <a:moveTo>
                    <a:pt x="147" y="0"/>
                  </a:moveTo>
                  <a:lnTo>
                    <a:pt x="0" y="0"/>
                  </a:lnTo>
                  <a:lnTo>
                    <a:pt x="3" y="52"/>
                  </a:lnTo>
                  <a:lnTo>
                    <a:pt x="15" y="52"/>
                  </a:lnTo>
                  <a:lnTo>
                    <a:pt x="142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4846638" y="-204788"/>
              <a:ext cx="198438" cy="82550"/>
            </a:xfrm>
            <a:custGeom>
              <a:avLst/>
              <a:gdLst>
                <a:gd name="T0" fmla="*/ 14 w 125"/>
                <a:gd name="T1" fmla="*/ 0 h 52"/>
                <a:gd name="T2" fmla="*/ 0 w 125"/>
                <a:gd name="T3" fmla="*/ 52 h 52"/>
                <a:gd name="T4" fmla="*/ 122 w 125"/>
                <a:gd name="T5" fmla="*/ 52 h 52"/>
                <a:gd name="T6" fmla="*/ 125 w 125"/>
                <a:gd name="T7" fmla="*/ 0 h 52"/>
                <a:gd name="T8" fmla="*/ 14 w 12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2">
                  <a:moveTo>
                    <a:pt x="14" y="0"/>
                  </a:moveTo>
                  <a:lnTo>
                    <a:pt x="0" y="52"/>
                  </a:lnTo>
                  <a:lnTo>
                    <a:pt x="122" y="52"/>
                  </a:lnTo>
                  <a:lnTo>
                    <a:pt x="12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24" name="Freeform 98"/>
            <p:cNvSpPr>
              <a:spLocks/>
            </p:cNvSpPr>
            <p:nvPr/>
          </p:nvSpPr>
          <p:spPr bwMode="auto">
            <a:xfrm>
              <a:off x="4868863" y="-419100"/>
              <a:ext cx="190500" cy="214312"/>
            </a:xfrm>
            <a:custGeom>
              <a:avLst/>
              <a:gdLst>
                <a:gd name="T0" fmla="*/ 113 w 120"/>
                <a:gd name="T1" fmla="*/ 104 h 135"/>
                <a:gd name="T2" fmla="*/ 120 w 120"/>
                <a:gd name="T3" fmla="*/ 0 h 135"/>
                <a:gd name="T4" fmla="*/ 35 w 120"/>
                <a:gd name="T5" fmla="*/ 0 h 135"/>
                <a:gd name="T6" fmla="*/ 0 w 120"/>
                <a:gd name="T7" fmla="*/ 135 h 135"/>
                <a:gd name="T8" fmla="*/ 9 w 120"/>
                <a:gd name="T9" fmla="*/ 104 h 135"/>
                <a:gd name="T10" fmla="*/ 113 w 120"/>
                <a:gd name="T1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35">
                  <a:moveTo>
                    <a:pt x="113" y="104"/>
                  </a:moveTo>
                  <a:lnTo>
                    <a:pt x="120" y="0"/>
                  </a:lnTo>
                  <a:lnTo>
                    <a:pt x="35" y="0"/>
                  </a:lnTo>
                  <a:lnTo>
                    <a:pt x="0" y="135"/>
                  </a:lnTo>
                  <a:lnTo>
                    <a:pt x="9" y="104"/>
                  </a:lnTo>
                  <a:lnTo>
                    <a:pt x="113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25" name="Freeform 99"/>
            <p:cNvSpPr>
              <a:spLocks/>
            </p:cNvSpPr>
            <p:nvPr/>
          </p:nvSpPr>
          <p:spPr bwMode="auto">
            <a:xfrm>
              <a:off x="5116513" y="-419100"/>
              <a:ext cx="382588" cy="165100"/>
            </a:xfrm>
            <a:custGeom>
              <a:avLst/>
              <a:gdLst>
                <a:gd name="T0" fmla="*/ 170 w 241"/>
                <a:gd name="T1" fmla="*/ 104 h 104"/>
                <a:gd name="T2" fmla="*/ 241 w 241"/>
                <a:gd name="T3" fmla="*/ 0 h 104"/>
                <a:gd name="T4" fmla="*/ 0 w 241"/>
                <a:gd name="T5" fmla="*/ 0 h 104"/>
                <a:gd name="T6" fmla="*/ 2 w 241"/>
                <a:gd name="T7" fmla="*/ 104 h 104"/>
                <a:gd name="T8" fmla="*/ 170 w 241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4">
                  <a:moveTo>
                    <a:pt x="170" y="104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2" y="104"/>
                  </a:lnTo>
                  <a:lnTo>
                    <a:pt x="17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27" name="Freeform 100"/>
            <p:cNvSpPr>
              <a:spLocks/>
            </p:cNvSpPr>
            <p:nvPr/>
          </p:nvSpPr>
          <p:spPr bwMode="auto">
            <a:xfrm>
              <a:off x="4868863" y="-419100"/>
              <a:ext cx="517525" cy="296862"/>
            </a:xfrm>
            <a:custGeom>
              <a:avLst/>
              <a:gdLst>
                <a:gd name="T0" fmla="*/ 307 w 326"/>
                <a:gd name="T1" fmla="*/ 135 h 187"/>
                <a:gd name="T2" fmla="*/ 326 w 326"/>
                <a:gd name="T3" fmla="*/ 104 h 187"/>
                <a:gd name="T4" fmla="*/ 158 w 326"/>
                <a:gd name="T5" fmla="*/ 104 h 187"/>
                <a:gd name="T6" fmla="*/ 156 w 326"/>
                <a:gd name="T7" fmla="*/ 0 h 187"/>
                <a:gd name="T8" fmla="*/ 120 w 326"/>
                <a:gd name="T9" fmla="*/ 0 h 187"/>
                <a:gd name="T10" fmla="*/ 113 w 326"/>
                <a:gd name="T11" fmla="*/ 104 h 187"/>
                <a:gd name="T12" fmla="*/ 9 w 326"/>
                <a:gd name="T13" fmla="*/ 104 h 187"/>
                <a:gd name="T14" fmla="*/ 0 w 326"/>
                <a:gd name="T15" fmla="*/ 135 h 187"/>
                <a:gd name="T16" fmla="*/ 0 w 326"/>
                <a:gd name="T17" fmla="*/ 135 h 187"/>
                <a:gd name="T18" fmla="*/ 0 w 326"/>
                <a:gd name="T19" fmla="*/ 135 h 187"/>
                <a:gd name="T20" fmla="*/ 111 w 326"/>
                <a:gd name="T21" fmla="*/ 135 h 187"/>
                <a:gd name="T22" fmla="*/ 108 w 326"/>
                <a:gd name="T23" fmla="*/ 187 h 187"/>
                <a:gd name="T24" fmla="*/ 163 w 326"/>
                <a:gd name="T25" fmla="*/ 187 h 187"/>
                <a:gd name="T26" fmla="*/ 160 w 326"/>
                <a:gd name="T27" fmla="*/ 135 h 187"/>
                <a:gd name="T28" fmla="*/ 307 w 326"/>
                <a:gd name="T29" fmla="*/ 1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6" h="187">
                  <a:moveTo>
                    <a:pt x="307" y="135"/>
                  </a:moveTo>
                  <a:lnTo>
                    <a:pt x="326" y="104"/>
                  </a:lnTo>
                  <a:lnTo>
                    <a:pt x="158" y="104"/>
                  </a:lnTo>
                  <a:lnTo>
                    <a:pt x="156" y="0"/>
                  </a:lnTo>
                  <a:lnTo>
                    <a:pt x="120" y="0"/>
                  </a:lnTo>
                  <a:lnTo>
                    <a:pt x="113" y="104"/>
                  </a:lnTo>
                  <a:lnTo>
                    <a:pt x="9" y="10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11" y="135"/>
                  </a:lnTo>
                  <a:lnTo>
                    <a:pt x="108" y="187"/>
                  </a:lnTo>
                  <a:lnTo>
                    <a:pt x="163" y="187"/>
                  </a:lnTo>
                  <a:lnTo>
                    <a:pt x="160" y="135"/>
                  </a:lnTo>
                  <a:lnTo>
                    <a:pt x="307" y="135"/>
                  </a:lnTo>
                  <a:close/>
                </a:path>
              </a:pathLst>
            </a:custGeom>
            <a:solidFill>
              <a:srgbClr val="99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28" name="Rectangle 101"/>
            <p:cNvSpPr>
              <a:spLocks noChangeArrowheads="1"/>
            </p:cNvSpPr>
            <p:nvPr/>
          </p:nvSpPr>
          <p:spPr bwMode="auto">
            <a:xfrm>
              <a:off x="5314950" y="-204788"/>
              <a:ext cx="1588" cy="1587"/>
            </a:xfrm>
            <a:prstGeom prst="rect">
              <a:avLst/>
            </a:prstGeom>
            <a:solidFill>
              <a:srgbClr val="FF2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29" name="Freeform 102"/>
            <p:cNvSpPr>
              <a:spLocks/>
            </p:cNvSpPr>
            <p:nvPr/>
          </p:nvSpPr>
          <p:spPr bwMode="auto">
            <a:xfrm>
              <a:off x="5381625" y="-419100"/>
              <a:ext cx="169863" cy="165100"/>
            </a:xfrm>
            <a:custGeom>
              <a:avLst/>
              <a:gdLst>
                <a:gd name="T0" fmla="*/ 107 w 107"/>
                <a:gd name="T1" fmla="*/ 104 h 104"/>
                <a:gd name="T2" fmla="*/ 90 w 107"/>
                <a:gd name="T3" fmla="*/ 0 h 104"/>
                <a:gd name="T4" fmla="*/ 71 w 107"/>
                <a:gd name="T5" fmla="*/ 0 h 104"/>
                <a:gd name="T6" fmla="*/ 0 w 107"/>
                <a:gd name="T7" fmla="*/ 104 h 104"/>
                <a:gd name="T8" fmla="*/ 107 w 107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4">
                  <a:moveTo>
                    <a:pt x="107" y="104"/>
                  </a:moveTo>
                  <a:lnTo>
                    <a:pt x="90" y="0"/>
                  </a:lnTo>
                  <a:lnTo>
                    <a:pt x="71" y="0"/>
                  </a:lnTo>
                  <a:lnTo>
                    <a:pt x="0" y="104"/>
                  </a:lnTo>
                  <a:lnTo>
                    <a:pt x="107" y="104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30" name="Freeform 103"/>
            <p:cNvSpPr>
              <a:spLocks/>
            </p:cNvSpPr>
            <p:nvPr/>
          </p:nvSpPr>
          <p:spPr bwMode="auto">
            <a:xfrm>
              <a:off x="5141913" y="-419100"/>
              <a:ext cx="585788" cy="296862"/>
            </a:xfrm>
            <a:custGeom>
              <a:avLst/>
              <a:gdLst>
                <a:gd name="T0" fmla="*/ 317 w 369"/>
                <a:gd name="T1" fmla="*/ 0 h 187"/>
                <a:gd name="T2" fmla="*/ 270 w 369"/>
                <a:gd name="T3" fmla="*/ 0 h 187"/>
                <a:gd name="T4" fmla="*/ 307 w 369"/>
                <a:gd name="T5" fmla="*/ 135 h 187"/>
                <a:gd name="T6" fmla="*/ 265 w 369"/>
                <a:gd name="T7" fmla="*/ 135 h 187"/>
                <a:gd name="T8" fmla="*/ 133 w 369"/>
                <a:gd name="T9" fmla="*/ 135 h 187"/>
                <a:gd name="T10" fmla="*/ 128 w 369"/>
                <a:gd name="T11" fmla="*/ 142 h 187"/>
                <a:gd name="T12" fmla="*/ 0 w 369"/>
                <a:gd name="T13" fmla="*/ 187 h 187"/>
                <a:gd name="T14" fmla="*/ 369 w 369"/>
                <a:gd name="T15" fmla="*/ 187 h 187"/>
                <a:gd name="T16" fmla="*/ 317 w 369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187">
                  <a:moveTo>
                    <a:pt x="317" y="0"/>
                  </a:moveTo>
                  <a:lnTo>
                    <a:pt x="270" y="0"/>
                  </a:lnTo>
                  <a:lnTo>
                    <a:pt x="307" y="135"/>
                  </a:lnTo>
                  <a:lnTo>
                    <a:pt x="265" y="135"/>
                  </a:lnTo>
                  <a:lnTo>
                    <a:pt x="133" y="135"/>
                  </a:lnTo>
                  <a:lnTo>
                    <a:pt x="128" y="142"/>
                  </a:lnTo>
                  <a:lnTo>
                    <a:pt x="0" y="187"/>
                  </a:lnTo>
                  <a:lnTo>
                    <a:pt x="369" y="18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31" name="Freeform 104"/>
            <p:cNvSpPr>
              <a:spLocks/>
            </p:cNvSpPr>
            <p:nvPr/>
          </p:nvSpPr>
          <p:spPr bwMode="auto">
            <a:xfrm>
              <a:off x="5353050" y="-419100"/>
              <a:ext cx="276225" cy="214312"/>
            </a:xfrm>
            <a:custGeom>
              <a:avLst/>
              <a:gdLst>
                <a:gd name="T0" fmla="*/ 18 w 174"/>
                <a:gd name="T1" fmla="*/ 104 h 135"/>
                <a:gd name="T2" fmla="*/ 0 w 174"/>
                <a:gd name="T3" fmla="*/ 135 h 135"/>
                <a:gd name="T4" fmla="*/ 132 w 174"/>
                <a:gd name="T5" fmla="*/ 135 h 135"/>
                <a:gd name="T6" fmla="*/ 174 w 174"/>
                <a:gd name="T7" fmla="*/ 135 h 135"/>
                <a:gd name="T8" fmla="*/ 137 w 174"/>
                <a:gd name="T9" fmla="*/ 0 h 135"/>
                <a:gd name="T10" fmla="*/ 108 w 174"/>
                <a:gd name="T11" fmla="*/ 0 h 135"/>
                <a:gd name="T12" fmla="*/ 125 w 174"/>
                <a:gd name="T13" fmla="*/ 104 h 135"/>
                <a:gd name="T14" fmla="*/ 18 w 174"/>
                <a:gd name="T15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35">
                  <a:moveTo>
                    <a:pt x="18" y="104"/>
                  </a:moveTo>
                  <a:lnTo>
                    <a:pt x="0" y="135"/>
                  </a:lnTo>
                  <a:lnTo>
                    <a:pt x="132" y="135"/>
                  </a:lnTo>
                  <a:lnTo>
                    <a:pt x="174" y="135"/>
                  </a:lnTo>
                  <a:lnTo>
                    <a:pt x="137" y="0"/>
                  </a:lnTo>
                  <a:lnTo>
                    <a:pt x="108" y="0"/>
                  </a:lnTo>
                  <a:lnTo>
                    <a:pt x="125" y="104"/>
                  </a:lnTo>
                  <a:lnTo>
                    <a:pt x="18" y="104"/>
                  </a:lnTo>
                  <a:close/>
                </a:path>
              </a:pathLst>
            </a:custGeom>
            <a:solidFill>
              <a:srgbClr val="728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32" name="Freeform 105"/>
            <p:cNvSpPr>
              <a:spLocks noEditPoints="1"/>
            </p:cNvSpPr>
            <p:nvPr/>
          </p:nvSpPr>
          <p:spPr bwMode="auto">
            <a:xfrm>
              <a:off x="4841875" y="-422275"/>
              <a:ext cx="893763" cy="303212"/>
            </a:xfrm>
            <a:custGeom>
              <a:avLst/>
              <a:gdLst>
                <a:gd name="T0" fmla="*/ 563 w 563"/>
                <a:gd name="T1" fmla="*/ 191 h 191"/>
                <a:gd name="T2" fmla="*/ 0 w 563"/>
                <a:gd name="T3" fmla="*/ 191 h 191"/>
                <a:gd name="T4" fmla="*/ 52 w 563"/>
                <a:gd name="T5" fmla="*/ 0 h 191"/>
                <a:gd name="T6" fmla="*/ 508 w 563"/>
                <a:gd name="T7" fmla="*/ 0 h 191"/>
                <a:gd name="T8" fmla="*/ 563 w 563"/>
                <a:gd name="T9" fmla="*/ 191 h 191"/>
                <a:gd name="T10" fmla="*/ 7 w 563"/>
                <a:gd name="T11" fmla="*/ 186 h 191"/>
                <a:gd name="T12" fmla="*/ 555 w 563"/>
                <a:gd name="T13" fmla="*/ 186 h 191"/>
                <a:gd name="T14" fmla="*/ 503 w 563"/>
                <a:gd name="T15" fmla="*/ 4 h 191"/>
                <a:gd name="T16" fmla="*/ 55 w 563"/>
                <a:gd name="T17" fmla="*/ 4 h 191"/>
                <a:gd name="T18" fmla="*/ 7 w 563"/>
                <a:gd name="T19" fmla="*/ 1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3" h="191">
                  <a:moveTo>
                    <a:pt x="563" y="191"/>
                  </a:moveTo>
                  <a:lnTo>
                    <a:pt x="0" y="191"/>
                  </a:lnTo>
                  <a:lnTo>
                    <a:pt x="52" y="0"/>
                  </a:lnTo>
                  <a:lnTo>
                    <a:pt x="508" y="0"/>
                  </a:lnTo>
                  <a:lnTo>
                    <a:pt x="563" y="191"/>
                  </a:lnTo>
                  <a:close/>
                  <a:moveTo>
                    <a:pt x="7" y="186"/>
                  </a:moveTo>
                  <a:lnTo>
                    <a:pt x="555" y="186"/>
                  </a:lnTo>
                  <a:lnTo>
                    <a:pt x="503" y="4"/>
                  </a:lnTo>
                  <a:lnTo>
                    <a:pt x="55" y="4"/>
                  </a:lnTo>
                  <a:lnTo>
                    <a:pt x="7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33" name="Freeform 106"/>
            <p:cNvSpPr>
              <a:spLocks noEditPoints="1"/>
            </p:cNvSpPr>
            <p:nvPr/>
          </p:nvSpPr>
          <p:spPr bwMode="auto">
            <a:xfrm>
              <a:off x="5059363" y="-963613"/>
              <a:ext cx="454025" cy="665162"/>
            </a:xfrm>
            <a:custGeom>
              <a:avLst/>
              <a:gdLst>
                <a:gd name="T0" fmla="*/ 61 w 121"/>
                <a:gd name="T1" fmla="*/ 0 h 177"/>
                <a:gd name="T2" fmla="*/ 0 w 121"/>
                <a:gd name="T3" fmla="*/ 60 h 177"/>
                <a:gd name="T4" fmla="*/ 5 w 121"/>
                <a:gd name="T5" fmla="*/ 84 h 177"/>
                <a:gd name="T6" fmla="*/ 31 w 121"/>
                <a:gd name="T7" fmla="*/ 126 h 177"/>
                <a:gd name="T8" fmla="*/ 57 w 121"/>
                <a:gd name="T9" fmla="*/ 173 h 177"/>
                <a:gd name="T10" fmla="*/ 64 w 121"/>
                <a:gd name="T11" fmla="*/ 173 h 177"/>
                <a:gd name="T12" fmla="*/ 90 w 121"/>
                <a:gd name="T13" fmla="*/ 126 h 177"/>
                <a:gd name="T14" fmla="*/ 116 w 121"/>
                <a:gd name="T15" fmla="*/ 84 h 177"/>
                <a:gd name="T16" fmla="*/ 121 w 121"/>
                <a:gd name="T17" fmla="*/ 60 h 177"/>
                <a:gd name="T18" fmla="*/ 61 w 121"/>
                <a:gd name="T19" fmla="*/ 0 h 177"/>
                <a:gd name="T20" fmla="*/ 61 w 121"/>
                <a:gd name="T21" fmla="*/ 89 h 177"/>
                <a:gd name="T22" fmla="*/ 32 w 121"/>
                <a:gd name="T23" fmla="*/ 60 h 177"/>
                <a:gd name="T24" fmla="*/ 61 w 121"/>
                <a:gd name="T25" fmla="*/ 31 h 177"/>
                <a:gd name="T26" fmla="*/ 90 w 121"/>
                <a:gd name="T27" fmla="*/ 60 h 177"/>
                <a:gd name="T28" fmla="*/ 61 w 121"/>
                <a:gd name="T29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77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68"/>
                    <a:pt x="2" y="76"/>
                    <a:pt x="5" y="84"/>
                  </a:cubicBezTo>
                  <a:cubicBezTo>
                    <a:pt x="10" y="96"/>
                    <a:pt x="24" y="113"/>
                    <a:pt x="31" y="126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9" y="177"/>
                    <a:pt x="62" y="177"/>
                    <a:pt x="64" y="17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7" y="113"/>
                    <a:pt x="111" y="96"/>
                    <a:pt x="116" y="84"/>
                  </a:cubicBezTo>
                  <a:cubicBezTo>
                    <a:pt x="119" y="76"/>
                    <a:pt x="121" y="68"/>
                    <a:pt x="121" y="60"/>
                  </a:cubicBezTo>
                  <a:cubicBezTo>
                    <a:pt x="121" y="27"/>
                    <a:pt x="94" y="0"/>
                    <a:pt x="61" y="0"/>
                  </a:cubicBezTo>
                  <a:close/>
                  <a:moveTo>
                    <a:pt x="61" y="89"/>
                  </a:moveTo>
                  <a:cubicBezTo>
                    <a:pt x="45" y="89"/>
                    <a:pt x="32" y="76"/>
                    <a:pt x="32" y="60"/>
                  </a:cubicBezTo>
                  <a:cubicBezTo>
                    <a:pt x="32" y="44"/>
                    <a:pt x="45" y="31"/>
                    <a:pt x="61" y="31"/>
                  </a:cubicBezTo>
                  <a:cubicBezTo>
                    <a:pt x="77" y="31"/>
                    <a:pt x="90" y="44"/>
                    <a:pt x="90" y="60"/>
                  </a:cubicBezTo>
                  <a:cubicBezTo>
                    <a:pt x="90" y="76"/>
                    <a:pt x="77" y="89"/>
                    <a:pt x="61" y="89"/>
                  </a:cubicBez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34" name="Freeform 107"/>
            <p:cNvSpPr>
              <a:spLocks noEditPoints="1"/>
            </p:cNvSpPr>
            <p:nvPr/>
          </p:nvSpPr>
          <p:spPr bwMode="auto">
            <a:xfrm>
              <a:off x="5053013" y="-971550"/>
              <a:ext cx="468313" cy="673100"/>
            </a:xfrm>
            <a:custGeom>
              <a:avLst/>
              <a:gdLst>
                <a:gd name="T0" fmla="*/ 63 w 125"/>
                <a:gd name="T1" fmla="*/ 179 h 179"/>
                <a:gd name="T2" fmla="*/ 57 w 125"/>
                <a:gd name="T3" fmla="*/ 176 h 179"/>
                <a:gd name="T4" fmla="*/ 32 w 125"/>
                <a:gd name="T5" fmla="*/ 129 h 179"/>
                <a:gd name="T6" fmla="*/ 21 w 125"/>
                <a:gd name="T7" fmla="*/ 111 h 179"/>
                <a:gd name="T8" fmla="*/ 5 w 125"/>
                <a:gd name="T9" fmla="*/ 86 h 179"/>
                <a:gd name="T10" fmla="*/ 0 w 125"/>
                <a:gd name="T11" fmla="*/ 62 h 179"/>
                <a:gd name="T12" fmla="*/ 63 w 125"/>
                <a:gd name="T13" fmla="*/ 0 h 179"/>
                <a:gd name="T14" fmla="*/ 125 w 125"/>
                <a:gd name="T15" fmla="*/ 62 h 179"/>
                <a:gd name="T16" fmla="*/ 120 w 125"/>
                <a:gd name="T17" fmla="*/ 86 h 179"/>
                <a:gd name="T18" fmla="*/ 105 w 125"/>
                <a:gd name="T19" fmla="*/ 111 h 179"/>
                <a:gd name="T20" fmla="*/ 94 w 125"/>
                <a:gd name="T21" fmla="*/ 129 h 179"/>
                <a:gd name="T22" fmla="*/ 68 w 125"/>
                <a:gd name="T23" fmla="*/ 176 h 179"/>
                <a:gd name="T24" fmla="*/ 63 w 125"/>
                <a:gd name="T25" fmla="*/ 179 h 179"/>
                <a:gd name="T26" fmla="*/ 63 w 125"/>
                <a:gd name="T27" fmla="*/ 179 h 179"/>
                <a:gd name="T28" fmla="*/ 63 w 125"/>
                <a:gd name="T29" fmla="*/ 4 h 179"/>
                <a:gd name="T30" fmla="*/ 4 w 125"/>
                <a:gd name="T31" fmla="*/ 62 h 179"/>
                <a:gd name="T32" fmla="*/ 9 w 125"/>
                <a:gd name="T33" fmla="*/ 85 h 179"/>
                <a:gd name="T34" fmla="*/ 24 w 125"/>
                <a:gd name="T35" fmla="*/ 109 h 179"/>
                <a:gd name="T36" fmla="*/ 35 w 125"/>
                <a:gd name="T37" fmla="*/ 127 h 179"/>
                <a:gd name="T38" fmla="*/ 60 w 125"/>
                <a:gd name="T39" fmla="*/ 174 h 179"/>
                <a:gd name="T40" fmla="*/ 63 w 125"/>
                <a:gd name="T41" fmla="*/ 176 h 179"/>
                <a:gd name="T42" fmla="*/ 63 w 125"/>
                <a:gd name="T43" fmla="*/ 176 h 179"/>
                <a:gd name="T44" fmla="*/ 65 w 125"/>
                <a:gd name="T45" fmla="*/ 174 h 179"/>
                <a:gd name="T46" fmla="*/ 91 w 125"/>
                <a:gd name="T47" fmla="*/ 127 h 179"/>
                <a:gd name="T48" fmla="*/ 102 w 125"/>
                <a:gd name="T49" fmla="*/ 109 h 179"/>
                <a:gd name="T50" fmla="*/ 116 w 125"/>
                <a:gd name="T51" fmla="*/ 85 h 179"/>
                <a:gd name="T52" fmla="*/ 121 w 125"/>
                <a:gd name="T53" fmla="*/ 62 h 179"/>
                <a:gd name="T54" fmla="*/ 63 w 125"/>
                <a:gd name="T55" fmla="*/ 4 h 179"/>
                <a:gd name="T56" fmla="*/ 63 w 125"/>
                <a:gd name="T57" fmla="*/ 93 h 179"/>
                <a:gd name="T58" fmla="*/ 32 w 125"/>
                <a:gd name="T59" fmla="*/ 62 h 179"/>
                <a:gd name="T60" fmla="*/ 63 w 125"/>
                <a:gd name="T61" fmla="*/ 31 h 179"/>
                <a:gd name="T62" fmla="*/ 93 w 125"/>
                <a:gd name="T63" fmla="*/ 62 h 179"/>
                <a:gd name="T64" fmla="*/ 63 w 125"/>
                <a:gd name="T65" fmla="*/ 93 h 179"/>
                <a:gd name="T66" fmla="*/ 63 w 125"/>
                <a:gd name="T67" fmla="*/ 35 h 179"/>
                <a:gd name="T68" fmla="*/ 36 w 125"/>
                <a:gd name="T69" fmla="*/ 62 h 179"/>
                <a:gd name="T70" fmla="*/ 63 w 125"/>
                <a:gd name="T71" fmla="*/ 89 h 179"/>
                <a:gd name="T72" fmla="*/ 90 w 125"/>
                <a:gd name="T73" fmla="*/ 62 h 179"/>
                <a:gd name="T74" fmla="*/ 63 w 125"/>
                <a:gd name="T75" fmla="*/ 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79">
                  <a:moveTo>
                    <a:pt x="63" y="179"/>
                  </a:moveTo>
                  <a:cubicBezTo>
                    <a:pt x="61" y="179"/>
                    <a:pt x="59" y="178"/>
                    <a:pt x="57" y="17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9" y="123"/>
                    <a:pt x="25" y="118"/>
                    <a:pt x="21" y="111"/>
                  </a:cubicBezTo>
                  <a:cubicBezTo>
                    <a:pt x="15" y="103"/>
                    <a:pt x="9" y="94"/>
                    <a:pt x="5" y="86"/>
                  </a:cubicBezTo>
                  <a:cubicBezTo>
                    <a:pt x="2" y="78"/>
                    <a:pt x="0" y="70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71"/>
                    <a:pt x="123" y="79"/>
                    <a:pt x="120" y="86"/>
                  </a:cubicBezTo>
                  <a:cubicBezTo>
                    <a:pt x="117" y="94"/>
                    <a:pt x="111" y="102"/>
                    <a:pt x="105" y="111"/>
                  </a:cubicBezTo>
                  <a:cubicBezTo>
                    <a:pt x="101" y="117"/>
                    <a:pt x="97" y="123"/>
                    <a:pt x="94" y="129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7" y="178"/>
                    <a:pt x="65" y="179"/>
                    <a:pt x="63" y="179"/>
                  </a:cubicBezTo>
                  <a:cubicBezTo>
                    <a:pt x="63" y="179"/>
                    <a:pt x="63" y="179"/>
                    <a:pt x="63" y="179"/>
                  </a:cubicBezTo>
                  <a:close/>
                  <a:moveTo>
                    <a:pt x="63" y="4"/>
                  </a:moveTo>
                  <a:cubicBezTo>
                    <a:pt x="30" y="4"/>
                    <a:pt x="4" y="30"/>
                    <a:pt x="4" y="62"/>
                  </a:cubicBezTo>
                  <a:cubicBezTo>
                    <a:pt x="4" y="69"/>
                    <a:pt x="6" y="77"/>
                    <a:pt x="9" y="85"/>
                  </a:cubicBezTo>
                  <a:cubicBezTo>
                    <a:pt x="12" y="92"/>
                    <a:pt x="18" y="101"/>
                    <a:pt x="24" y="109"/>
                  </a:cubicBezTo>
                  <a:cubicBezTo>
                    <a:pt x="28" y="116"/>
                    <a:pt x="32" y="122"/>
                    <a:pt x="35" y="127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1" y="175"/>
                    <a:pt x="62" y="176"/>
                    <a:pt x="63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6"/>
                    <a:pt x="64" y="175"/>
                    <a:pt x="65" y="174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4" y="122"/>
                    <a:pt x="98" y="115"/>
                    <a:pt x="102" y="109"/>
                  </a:cubicBezTo>
                  <a:cubicBezTo>
                    <a:pt x="108" y="101"/>
                    <a:pt x="114" y="92"/>
                    <a:pt x="116" y="85"/>
                  </a:cubicBezTo>
                  <a:cubicBezTo>
                    <a:pt x="120" y="78"/>
                    <a:pt x="121" y="70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lose/>
                  <a:moveTo>
                    <a:pt x="63" y="93"/>
                  </a:moveTo>
                  <a:cubicBezTo>
                    <a:pt x="46" y="93"/>
                    <a:pt x="32" y="79"/>
                    <a:pt x="32" y="62"/>
                  </a:cubicBezTo>
                  <a:cubicBezTo>
                    <a:pt x="32" y="45"/>
                    <a:pt x="46" y="31"/>
                    <a:pt x="63" y="31"/>
                  </a:cubicBezTo>
                  <a:cubicBezTo>
                    <a:pt x="80" y="31"/>
                    <a:pt x="93" y="45"/>
                    <a:pt x="93" y="62"/>
                  </a:cubicBezTo>
                  <a:cubicBezTo>
                    <a:pt x="93" y="79"/>
                    <a:pt x="80" y="93"/>
                    <a:pt x="63" y="93"/>
                  </a:cubicBezTo>
                  <a:close/>
                  <a:moveTo>
                    <a:pt x="63" y="35"/>
                  </a:moveTo>
                  <a:cubicBezTo>
                    <a:pt x="48" y="35"/>
                    <a:pt x="36" y="47"/>
                    <a:pt x="36" y="62"/>
                  </a:cubicBezTo>
                  <a:cubicBezTo>
                    <a:pt x="36" y="77"/>
                    <a:pt x="48" y="89"/>
                    <a:pt x="63" y="89"/>
                  </a:cubicBezTo>
                  <a:cubicBezTo>
                    <a:pt x="78" y="89"/>
                    <a:pt x="90" y="77"/>
                    <a:pt x="90" y="62"/>
                  </a:cubicBezTo>
                  <a:cubicBezTo>
                    <a:pt x="90" y="47"/>
                    <a:pt x="78" y="35"/>
                    <a:pt x="63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35440" y="2022461"/>
            <a:ext cx="767284" cy="720000"/>
            <a:chOff x="-2270125" y="-1082675"/>
            <a:chExt cx="1133475" cy="1063625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2190750" y="-1082675"/>
              <a:ext cx="330200" cy="325438"/>
            </a:xfrm>
            <a:custGeom>
              <a:avLst/>
              <a:gdLst>
                <a:gd name="T0" fmla="*/ 32 w 88"/>
                <a:gd name="T1" fmla="*/ 87 h 87"/>
                <a:gd name="T2" fmla="*/ 42 w 88"/>
                <a:gd name="T3" fmla="*/ 79 h 87"/>
                <a:gd name="T4" fmla="*/ 4 w 88"/>
                <a:gd name="T5" fmla="*/ 34 h 87"/>
                <a:gd name="T6" fmla="*/ 1 w 88"/>
                <a:gd name="T7" fmla="*/ 32 h 87"/>
                <a:gd name="T8" fmla="*/ 2 w 88"/>
                <a:gd name="T9" fmla="*/ 29 h 87"/>
                <a:gd name="T10" fmla="*/ 6 w 88"/>
                <a:gd name="T11" fmla="*/ 30 h 87"/>
                <a:gd name="T12" fmla="*/ 6 w 88"/>
                <a:gd name="T13" fmla="*/ 33 h 87"/>
                <a:gd name="T14" fmla="*/ 45 w 88"/>
                <a:gd name="T15" fmla="*/ 78 h 87"/>
                <a:gd name="T16" fmla="*/ 54 w 88"/>
                <a:gd name="T17" fmla="*/ 77 h 87"/>
                <a:gd name="T18" fmla="*/ 82 w 88"/>
                <a:gd name="T19" fmla="*/ 6 h 87"/>
                <a:gd name="T20" fmla="*/ 80 w 88"/>
                <a:gd name="T21" fmla="*/ 3 h 87"/>
                <a:gd name="T22" fmla="*/ 85 w 88"/>
                <a:gd name="T23" fmla="*/ 0 h 87"/>
                <a:gd name="T24" fmla="*/ 87 w 88"/>
                <a:gd name="T25" fmla="*/ 4 h 87"/>
                <a:gd name="T26" fmla="*/ 84 w 88"/>
                <a:gd name="T27" fmla="*/ 6 h 87"/>
                <a:gd name="T28" fmla="*/ 58 w 88"/>
                <a:gd name="T29" fmla="*/ 77 h 87"/>
                <a:gd name="T30" fmla="*/ 82 w 88"/>
                <a:gd name="T3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87">
                  <a:moveTo>
                    <a:pt x="32" y="87"/>
                  </a:moveTo>
                  <a:cubicBezTo>
                    <a:pt x="34" y="84"/>
                    <a:pt x="37" y="81"/>
                    <a:pt x="42" y="79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2" y="33"/>
                    <a:pt x="1" y="32"/>
                  </a:cubicBezTo>
                  <a:cubicBezTo>
                    <a:pt x="0" y="31"/>
                    <a:pt x="0" y="29"/>
                    <a:pt x="2" y="29"/>
                  </a:cubicBezTo>
                  <a:cubicBezTo>
                    <a:pt x="3" y="28"/>
                    <a:pt x="5" y="28"/>
                    <a:pt x="6" y="30"/>
                  </a:cubicBezTo>
                  <a:cubicBezTo>
                    <a:pt x="7" y="31"/>
                    <a:pt x="7" y="32"/>
                    <a:pt x="6" y="3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8" y="78"/>
                    <a:pt x="51" y="77"/>
                    <a:pt x="54" y="7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5"/>
                    <a:pt x="80" y="4"/>
                    <a:pt x="80" y="3"/>
                  </a:cubicBezTo>
                  <a:cubicBezTo>
                    <a:pt x="81" y="1"/>
                    <a:pt x="83" y="0"/>
                    <a:pt x="85" y="0"/>
                  </a:cubicBezTo>
                  <a:cubicBezTo>
                    <a:pt x="87" y="1"/>
                    <a:pt x="88" y="2"/>
                    <a:pt x="87" y="4"/>
                  </a:cubicBezTo>
                  <a:cubicBezTo>
                    <a:pt x="87" y="5"/>
                    <a:pt x="85" y="6"/>
                    <a:pt x="84" y="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79" y="81"/>
                    <a:pt x="82" y="8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270125" y="-768350"/>
              <a:ext cx="1133475" cy="723900"/>
            </a:xfrm>
            <a:custGeom>
              <a:avLst/>
              <a:gdLst>
                <a:gd name="T0" fmla="*/ 9 w 302"/>
                <a:gd name="T1" fmla="*/ 193 h 193"/>
                <a:gd name="T2" fmla="*/ 293 w 302"/>
                <a:gd name="T3" fmla="*/ 193 h 193"/>
                <a:gd name="T4" fmla="*/ 302 w 302"/>
                <a:gd name="T5" fmla="*/ 183 h 193"/>
                <a:gd name="T6" fmla="*/ 302 w 302"/>
                <a:gd name="T7" fmla="*/ 9 h 193"/>
                <a:gd name="T8" fmla="*/ 293 w 302"/>
                <a:gd name="T9" fmla="*/ 0 h 193"/>
                <a:gd name="T10" fmla="*/ 9 w 302"/>
                <a:gd name="T11" fmla="*/ 0 h 193"/>
                <a:gd name="T12" fmla="*/ 0 w 302"/>
                <a:gd name="T13" fmla="*/ 9 h 193"/>
                <a:gd name="T14" fmla="*/ 0 w 302"/>
                <a:gd name="T15" fmla="*/ 183 h 193"/>
                <a:gd name="T16" fmla="*/ 9 w 302"/>
                <a:gd name="T1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193">
                  <a:moveTo>
                    <a:pt x="9" y="193"/>
                  </a:moveTo>
                  <a:cubicBezTo>
                    <a:pt x="293" y="193"/>
                    <a:pt x="293" y="193"/>
                    <a:pt x="293" y="193"/>
                  </a:cubicBezTo>
                  <a:cubicBezTo>
                    <a:pt x="298" y="193"/>
                    <a:pt x="302" y="189"/>
                    <a:pt x="302" y="183"/>
                  </a:cubicBezTo>
                  <a:cubicBezTo>
                    <a:pt x="302" y="9"/>
                    <a:pt x="302" y="9"/>
                    <a:pt x="302" y="9"/>
                  </a:cubicBezTo>
                  <a:cubicBezTo>
                    <a:pt x="302" y="4"/>
                    <a:pt x="298" y="0"/>
                    <a:pt x="29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9"/>
                    <a:pt x="4" y="193"/>
                    <a:pt x="9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-2225675" y="-768350"/>
              <a:ext cx="1089025" cy="723900"/>
            </a:xfrm>
            <a:custGeom>
              <a:avLst/>
              <a:gdLst>
                <a:gd name="T0" fmla="*/ 26 w 290"/>
                <a:gd name="T1" fmla="*/ 193 h 193"/>
                <a:gd name="T2" fmla="*/ 281 w 290"/>
                <a:gd name="T3" fmla="*/ 193 h 193"/>
                <a:gd name="T4" fmla="*/ 290 w 290"/>
                <a:gd name="T5" fmla="*/ 183 h 193"/>
                <a:gd name="T6" fmla="*/ 290 w 290"/>
                <a:gd name="T7" fmla="*/ 9 h 193"/>
                <a:gd name="T8" fmla="*/ 281 w 290"/>
                <a:gd name="T9" fmla="*/ 0 h 193"/>
                <a:gd name="T10" fmla="*/ 257 w 290"/>
                <a:gd name="T11" fmla="*/ 0 h 193"/>
                <a:gd name="T12" fmla="*/ 250 w 290"/>
                <a:gd name="T13" fmla="*/ 11 h 193"/>
                <a:gd name="T14" fmla="*/ 0 w 290"/>
                <a:gd name="T15" fmla="*/ 167 h 193"/>
                <a:gd name="T16" fmla="*/ 26 w 290"/>
                <a:gd name="T1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193">
                  <a:moveTo>
                    <a:pt x="26" y="193"/>
                  </a:moveTo>
                  <a:cubicBezTo>
                    <a:pt x="281" y="193"/>
                    <a:pt x="281" y="193"/>
                    <a:pt x="281" y="193"/>
                  </a:cubicBezTo>
                  <a:cubicBezTo>
                    <a:pt x="286" y="193"/>
                    <a:pt x="290" y="189"/>
                    <a:pt x="290" y="183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0" y="4"/>
                    <a:pt x="286" y="0"/>
                    <a:pt x="281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26" y="19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2243138" y="-730250"/>
              <a:ext cx="1079500" cy="647700"/>
            </a:xfrm>
            <a:custGeom>
              <a:avLst/>
              <a:gdLst>
                <a:gd name="T0" fmla="*/ 5 w 288"/>
                <a:gd name="T1" fmla="*/ 173 h 173"/>
                <a:gd name="T2" fmla="*/ 284 w 288"/>
                <a:gd name="T3" fmla="*/ 173 h 173"/>
                <a:gd name="T4" fmla="*/ 288 w 288"/>
                <a:gd name="T5" fmla="*/ 168 h 173"/>
                <a:gd name="T6" fmla="*/ 288 w 288"/>
                <a:gd name="T7" fmla="*/ 5 h 173"/>
                <a:gd name="T8" fmla="*/ 284 w 288"/>
                <a:gd name="T9" fmla="*/ 0 h 173"/>
                <a:gd name="T10" fmla="*/ 5 w 288"/>
                <a:gd name="T11" fmla="*/ 0 h 173"/>
                <a:gd name="T12" fmla="*/ 0 w 288"/>
                <a:gd name="T13" fmla="*/ 5 h 173"/>
                <a:gd name="T14" fmla="*/ 0 w 288"/>
                <a:gd name="T15" fmla="*/ 168 h 173"/>
                <a:gd name="T16" fmla="*/ 5 w 288"/>
                <a:gd name="T1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73">
                  <a:moveTo>
                    <a:pt x="5" y="173"/>
                  </a:moveTo>
                  <a:cubicBezTo>
                    <a:pt x="284" y="173"/>
                    <a:pt x="284" y="173"/>
                    <a:pt x="284" y="173"/>
                  </a:cubicBezTo>
                  <a:cubicBezTo>
                    <a:pt x="286" y="173"/>
                    <a:pt x="288" y="171"/>
                    <a:pt x="288" y="168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2"/>
                    <a:pt x="286" y="0"/>
                    <a:pt x="28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1"/>
                    <a:pt x="2" y="173"/>
                    <a:pt x="5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2225675" y="-730250"/>
              <a:ext cx="1062038" cy="647700"/>
            </a:xfrm>
            <a:custGeom>
              <a:avLst/>
              <a:gdLst>
                <a:gd name="T0" fmla="*/ 250 w 283"/>
                <a:gd name="T1" fmla="*/ 0 h 173"/>
                <a:gd name="T2" fmla="*/ 279 w 283"/>
                <a:gd name="T3" fmla="*/ 0 h 173"/>
                <a:gd name="T4" fmla="*/ 283 w 283"/>
                <a:gd name="T5" fmla="*/ 5 h 173"/>
                <a:gd name="T6" fmla="*/ 283 w 283"/>
                <a:gd name="T7" fmla="*/ 168 h 173"/>
                <a:gd name="T8" fmla="*/ 279 w 283"/>
                <a:gd name="T9" fmla="*/ 173 h 173"/>
                <a:gd name="T10" fmla="*/ 0 w 283"/>
                <a:gd name="T11" fmla="*/ 173 h 173"/>
                <a:gd name="T12" fmla="*/ 177 w 283"/>
                <a:gd name="T13" fmla="*/ 109 h 173"/>
                <a:gd name="T14" fmla="*/ 250 w 283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73">
                  <a:moveTo>
                    <a:pt x="250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281" y="0"/>
                    <a:pt x="283" y="2"/>
                    <a:pt x="283" y="5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71"/>
                    <a:pt x="281" y="173"/>
                    <a:pt x="279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77" y="109"/>
                    <a:pt x="177" y="109"/>
                    <a:pt x="177" y="10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A2B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1997075" y="-60325"/>
              <a:ext cx="585788" cy="41275"/>
            </a:xfrm>
            <a:custGeom>
              <a:avLst/>
              <a:gdLst>
                <a:gd name="T0" fmla="*/ 151 w 156"/>
                <a:gd name="T1" fmla="*/ 11 h 11"/>
                <a:gd name="T2" fmla="*/ 5 w 156"/>
                <a:gd name="T3" fmla="*/ 11 h 11"/>
                <a:gd name="T4" fmla="*/ 0 w 156"/>
                <a:gd name="T5" fmla="*/ 6 h 11"/>
                <a:gd name="T6" fmla="*/ 0 w 156"/>
                <a:gd name="T7" fmla="*/ 6 h 11"/>
                <a:gd name="T8" fmla="*/ 5 w 156"/>
                <a:gd name="T9" fmla="*/ 0 h 11"/>
                <a:gd name="T10" fmla="*/ 151 w 156"/>
                <a:gd name="T11" fmla="*/ 0 h 11"/>
                <a:gd name="T12" fmla="*/ 156 w 156"/>
                <a:gd name="T13" fmla="*/ 6 h 11"/>
                <a:gd name="T14" fmla="*/ 156 w 156"/>
                <a:gd name="T15" fmla="*/ 6 h 11"/>
                <a:gd name="T16" fmla="*/ 151 w 15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1">
                  <a:moveTo>
                    <a:pt x="151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6" y="3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8"/>
                    <a:pt x="154" y="11"/>
                    <a:pt x="151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-1230313" y="-71438"/>
              <a:ext cx="14288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-1260475" y="-71438"/>
              <a:ext cx="17463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-1287463" y="-71438"/>
              <a:ext cx="15875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2332" name="Group 12331"/>
          <p:cNvGrpSpPr>
            <a:grpSpLocks noChangeAspect="1"/>
          </p:cNvGrpSpPr>
          <p:nvPr/>
        </p:nvGrpSpPr>
        <p:grpSpPr>
          <a:xfrm>
            <a:off x="1855112" y="2310461"/>
            <a:ext cx="612989" cy="432000"/>
            <a:chOff x="-1403350" y="-1173163"/>
            <a:chExt cx="903287" cy="636588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-1312863" y="-1173163"/>
              <a:ext cx="719137" cy="430213"/>
            </a:xfrm>
            <a:custGeom>
              <a:avLst/>
              <a:gdLst>
                <a:gd name="T0" fmla="*/ 6 w 192"/>
                <a:gd name="T1" fmla="*/ 0 h 115"/>
                <a:gd name="T2" fmla="*/ 187 w 192"/>
                <a:gd name="T3" fmla="*/ 0 h 115"/>
                <a:gd name="T4" fmla="*/ 192 w 192"/>
                <a:gd name="T5" fmla="*/ 6 h 115"/>
                <a:gd name="T6" fmla="*/ 192 w 192"/>
                <a:gd name="T7" fmla="*/ 109 h 115"/>
                <a:gd name="T8" fmla="*/ 187 w 192"/>
                <a:gd name="T9" fmla="*/ 115 h 115"/>
                <a:gd name="T10" fmla="*/ 6 w 192"/>
                <a:gd name="T11" fmla="*/ 115 h 115"/>
                <a:gd name="T12" fmla="*/ 0 w 192"/>
                <a:gd name="T13" fmla="*/ 109 h 115"/>
                <a:gd name="T14" fmla="*/ 0 w 192"/>
                <a:gd name="T15" fmla="*/ 6 h 115"/>
                <a:gd name="T16" fmla="*/ 6 w 192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15">
                  <a:moveTo>
                    <a:pt x="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2" y="2"/>
                    <a:pt x="192" y="6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12"/>
                    <a:pt x="190" y="115"/>
                    <a:pt x="187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2"/>
                    <a:pt x="0" y="10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-1268413" y="-1173163"/>
              <a:ext cx="674687" cy="430213"/>
            </a:xfrm>
            <a:custGeom>
              <a:avLst/>
              <a:gdLst>
                <a:gd name="T0" fmla="*/ 161 w 180"/>
                <a:gd name="T1" fmla="*/ 0 h 115"/>
                <a:gd name="T2" fmla="*/ 175 w 180"/>
                <a:gd name="T3" fmla="*/ 0 h 115"/>
                <a:gd name="T4" fmla="*/ 180 w 180"/>
                <a:gd name="T5" fmla="*/ 6 h 115"/>
                <a:gd name="T6" fmla="*/ 180 w 180"/>
                <a:gd name="T7" fmla="*/ 109 h 115"/>
                <a:gd name="T8" fmla="*/ 175 w 180"/>
                <a:gd name="T9" fmla="*/ 115 h 115"/>
                <a:gd name="T10" fmla="*/ 7 w 180"/>
                <a:gd name="T11" fmla="*/ 115 h 115"/>
                <a:gd name="T12" fmla="*/ 0 w 180"/>
                <a:gd name="T13" fmla="*/ 108 h 115"/>
                <a:gd name="T14" fmla="*/ 155 w 180"/>
                <a:gd name="T15" fmla="*/ 9 h 115"/>
                <a:gd name="T16" fmla="*/ 161 w 180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15">
                  <a:moveTo>
                    <a:pt x="161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8" y="0"/>
                    <a:pt x="180" y="2"/>
                    <a:pt x="180" y="6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12"/>
                    <a:pt x="178" y="115"/>
                    <a:pt x="175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55" y="9"/>
                    <a:pt x="155" y="9"/>
                    <a:pt x="155" y="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-1403350" y="-577850"/>
              <a:ext cx="903287" cy="41275"/>
            </a:xfrm>
            <a:custGeom>
              <a:avLst/>
              <a:gdLst>
                <a:gd name="T0" fmla="*/ 5 w 241"/>
                <a:gd name="T1" fmla="*/ 11 h 11"/>
                <a:gd name="T2" fmla="*/ 236 w 241"/>
                <a:gd name="T3" fmla="*/ 11 h 11"/>
                <a:gd name="T4" fmla="*/ 239 w 241"/>
                <a:gd name="T5" fmla="*/ 1 h 11"/>
                <a:gd name="T6" fmla="*/ 239 w 241"/>
                <a:gd name="T7" fmla="*/ 0 h 11"/>
                <a:gd name="T8" fmla="*/ 2 w 241"/>
                <a:gd name="T9" fmla="*/ 0 h 11"/>
                <a:gd name="T10" fmla="*/ 2 w 241"/>
                <a:gd name="T11" fmla="*/ 1 h 11"/>
                <a:gd name="T12" fmla="*/ 5 w 24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1">
                  <a:moveTo>
                    <a:pt x="5" y="11"/>
                  </a:moveTo>
                  <a:cubicBezTo>
                    <a:pt x="236" y="11"/>
                    <a:pt x="236" y="11"/>
                    <a:pt x="236" y="11"/>
                  </a:cubicBezTo>
                  <a:cubicBezTo>
                    <a:pt x="239" y="11"/>
                    <a:pt x="241" y="5"/>
                    <a:pt x="239" y="1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5"/>
                    <a:pt x="2" y="11"/>
                    <a:pt x="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-1400175" y="-746125"/>
              <a:ext cx="896937" cy="179388"/>
            </a:xfrm>
            <a:custGeom>
              <a:avLst/>
              <a:gdLst>
                <a:gd name="T0" fmla="*/ 3 w 239"/>
                <a:gd name="T1" fmla="*/ 48 h 48"/>
                <a:gd name="T2" fmla="*/ 236 w 239"/>
                <a:gd name="T3" fmla="*/ 48 h 48"/>
                <a:gd name="T4" fmla="*/ 239 w 239"/>
                <a:gd name="T5" fmla="*/ 47 h 48"/>
                <a:gd name="T6" fmla="*/ 238 w 239"/>
                <a:gd name="T7" fmla="*/ 45 h 48"/>
                <a:gd name="T8" fmla="*/ 218 w 239"/>
                <a:gd name="T9" fmla="*/ 3 h 48"/>
                <a:gd name="T10" fmla="*/ 212 w 239"/>
                <a:gd name="T11" fmla="*/ 0 h 48"/>
                <a:gd name="T12" fmla="*/ 27 w 239"/>
                <a:gd name="T13" fmla="*/ 0 h 48"/>
                <a:gd name="T14" fmla="*/ 21 w 239"/>
                <a:gd name="T15" fmla="*/ 3 h 48"/>
                <a:gd name="T16" fmla="*/ 1 w 239"/>
                <a:gd name="T17" fmla="*/ 45 h 48"/>
                <a:gd name="T18" fmla="*/ 0 w 239"/>
                <a:gd name="T19" fmla="*/ 47 h 48"/>
                <a:gd name="T20" fmla="*/ 3 w 239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8">
                  <a:moveTo>
                    <a:pt x="3" y="48"/>
                  </a:moveTo>
                  <a:cubicBezTo>
                    <a:pt x="236" y="48"/>
                    <a:pt x="236" y="48"/>
                    <a:pt x="236" y="48"/>
                  </a:cubicBezTo>
                  <a:cubicBezTo>
                    <a:pt x="237" y="48"/>
                    <a:pt x="238" y="48"/>
                    <a:pt x="239" y="47"/>
                  </a:cubicBezTo>
                  <a:cubicBezTo>
                    <a:pt x="239" y="46"/>
                    <a:pt x="238" y="46"/>
                    <a:pt x="238" y="45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6" y="0"/>
                    <a:pt x="214" y="0"/>
                    <a:pt x="212" y="0"/>
                  </a:cubicBezTo>
                  <a:cubicBezTo>
                    <a:pt x="161" y="0"/>
                    <a:pt x="77" y="0"/>
                    <a:pt x="27" y="0"/>
                  </a:cubicBezTo>
                  <a:cubicBezTo>
                    <a:pt x="25" y="0"/>
                    <a:pt x="23" y="0"/>
                    <a:pt x="21" y="3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1" y="48"/>
                    <a:pt x="2" y="48"/>
                    <a:pt x="3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-1301750" y="-746125"/>
              <a:ext cx="798512" cy="179388"/>
            </a:xfrm>
            <a:custGeom>
              <a:avLst/>
              <a:gdLst>
                <a:gd name="T0" fmla="*/ 48 w 213"/>
                <a:gd name="T1" fmla="*/ 48 h 48"/>
                <a:gd name="T2" fmla="*/ 210 w 213"/>
                <a:gd name="T3" fmla="*/ 48 h 48"/>
                <a:gd name="T4" fmla="*/ 213 w 213"/>
                <a:gd name="T5" fmla="*/ 47 h 48"/>
                <a:gd name="T6" fmla="*/ 212 w 213"/>
                <a:gd name="T7" fmla="*/ 45 h 48"/>
                <a:gd name="T8" fmla="*/ 192 w 213"/>
                <a:gd name="T9" fmla="*/ 3 h 48"/>
                <a:gd name="T10" fmla="*/ 186 w 213"/>
                <a:gd name="T11" fmla="*/ 0 h 48"/>
                <a:gd name="T12" fmla="*/ 1 w 213"/>
                <a:gd name="T13" fmla="*/ 0 h 48"/>
                <a:gd name="T14" fmla="*/ 0 w 213"/>
                <a:gd name="T15" fmla="*/ 0 h 48"/>
                <a:gd name="T16" fmla="*/ 0 w 213"/>
                <a:gd name="T17" fmla="*/ 0 h 48"/>
                <a:gd name="T18" fmla="*/ 48 w 21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48">
                  <a:moveTo>
                    <a:pt x="48" y="48"/>
                  </a:moveTo>
                  <a:cubicBezTo>
                    <a:pt x="210" y="48"/>
                    <a:pt x="210" y="48"/>
                    <a:pt x="210" y="48"/>
                  </a:cubicBezTo>
                  <a:cubicBezTo>
                    <a:pt x="211" y="48"/>
                    <a:pt x="212" y="48"/>
                    <a:pt x="213" y="47"/>
                  </a:cubicBezTo>
                  <a:cubicBezTo>
                    <a:pt x="213" y="46"/>
                    <a:pt x="212" y="46"/>
                    <a:pt x="212" y="45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0" y="0"/>
                    <a:pt x="188" y="0"/>
                    <a:pt x="186" y="0"/>
                  </a:cubicBezTo>
                  <a:cubicBezTo>
                    <a:pt x="135" y="0"/>
                    <a:pt x="5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8" y="4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-1347788" y="-731838"/>
              <a:ext cx="792162" cy="93663"/>
            </a:xfrm>
            <a:custGeom>
              <a:avLst/>
              <a:gdLst>
                <a:gd name="T0" fmla="*/ 4 w 211"/>
                <a:gd name="T1" fmla="*/ 25 h 25"/>
                <a:gd name="T2" fmla="*/ 207 w 211"/>
                <a:gd name="T3" fmla="*/ 25 h 25"/>
                <a:gd name="T4" fmla="*/ 210 w 211"/>
                <a:gd name="T5" fmla="*/ 22 h 25"/>
                <a:gd name="T6" fmla="*/ 201 w 211"/>
                <a:gd name="T7" fmla="*/ 3 h 25"/>
                <a:gd name="T8" fmla="*/ 194 w 211"/>
                <a:gd name="T9" fmla="*/ 0 h 25"/>
                <a:gd name="T10" fmla="*/ 17 w 211"/>
                <a:gd name="T11" fmla="*/ 0 h 25"/>
                <a:gd name="T12" fmla="*/ 10 w 211"/>
                <a:gd name="T13" fmla="*/ 3 h 25"/>
                <a:gd name="T14" fmla="*/ 1 w 211"/>
                <a:gd name="T15" fmla="*/ 22 h 25"/>
                <a:gd name="T16" fmla="*/ 4 w 211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5">
                  <a:moveTo>
                    <a:pt x="4" y="25"/>
                  </a:moveTo>
                  <a:cubicBezTo>
                    <a:pt x="62" y="25"/>
                    <a:pt x="149" y="25"/>
                    <a:pt x="207" y="25"/>
                  </a:cubicBezTo>
                  <a:cubicBezTo>
                    <a:pt x="210" y="25"/>
                    <a:pt x="211" y="24"/>
                    <a:pt x="210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0"/>
                    <a:pt x="197" y="0"/>
                    <a:pt x="194" y="0"/>
                  </a:cubicBezTo>
                  <a:cubicBezTo>
                    <a:pt x="145" y="0"/>
                    <a:pt x="66" y="0"/>
                    <a:pt x="17" y="0"/>
                  </a:cubicBezTo>
                  <a:cubicBezTo>
                    <a:pt x="14" y="0"/>
                    <a:pt x="11" y="0"/>
                    <a:pt x="10" y="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1" y="25"/>
                    <a:pt x="4" y="2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-1031875" y="-622300"/>
              <a:ext cx="160337" cy="41275"/>
            </a:xfrm>
            <a:custGeom>
              <a:avLst/>
              <a:gdLst>
                <a:gd name="T0" fmla="*/ 38 w 43"/>
                <a:gd name="T1" fmla="*/ 0 h 11"/>
                <a:gd name="T2" fmla="*/ 39 w 43"/>
                <a:gd name="T3" fmla="*/ 1 h 11"/>
                <a:gd name="T4" fmla="*/ 43 w 43"/>
                <a:gd name="T5" fmla="*/ 9 h 11"/>
                <a:gd name="T6" fmla="*/ 42 w 43"/>
                <a:gd name="T7" fmla="*/ 11 h 11"/>
                <a:gd name="T8" fmla="*/ 1 w 43"/>
                <a:gd name="T9" fmla="*/ 11 h 11"/>
                <a:gd name="T10" fmla="*/ 0 w 43"/>
                <a:gd name="T11" fmla="*/ 9 h 11"/>
                <a:gd name="T12" fmla="*/ 4 w 43"/>
                <a:gd name="T13" fmla="*/ 1 h 11"/>
                <a:gd name="T14" fmla="*/ 5 w 43"/>
                <a:gd name="T15" fmla="*/ 0 h 11"/>
                <a:gd name="T16" fmla="*/ 38 w 4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">
                  <a:moveTo>
                    <a:pt x="38" y="0"/>
                  </a:moveTo>
                  <a:cubicBezTo>
                    <a:pt x="39" y="0"/>
                    <a:pt x="39" y="0"/>
                    <a:pt x="39" y="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0"/>
                    <a:pt x="42" y="11"/>
                    <a:pt x="42" y="11"/>
                  </a:cubicBezTo>
                  <a:cubicBezTo>
                    <a:pt x="33" y="11"/>
                    <a:pt x="10" y="11"/>
                    <a:pt x="1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-1295400" y="-1139825"/>
              <a:ext cx="687387" cy="371475"/>
            </a:xfrm>
            <a:custGeom>
              <a:avLst/>
              <a:gdLst>
                <a:gd name="T0" fmla="*/ 3 w 183"/>
                <a:gd name="T1" fmla="*/ 0 h 99"/>
                <a:gd name="T2" fmla="*/ 180 w 183"/>
                <a:gd name="T3" fmla="*/ 0 h 99"/>
                <a:gd name="T4" fmla="*/ 183 w 183"/>
                <a:gd name="T5" fmla="*/ 3 h 99"/>
                <a:gd name="T6" fmla="*/ 183 w 183"/>
                <a:gd name="T7" fmla="*/ 96 h 99"/>
                <a:gd name="T8" fmla="*/ 180 w 183"/>
                <a:gd name="T9" fmla="*/ 99 h 99"/>
                <a:gd name="T10" fmla="*/ 3 w 183"/>
                <a:gd name="T11" fmla="*/ 99 h 99"/>
                <a:gd name="T12" fmla="*/ 0 w 183"/>
                <a:gd name="T13" fmla="*/ 96 h 99"/>
                <a:gd name="T14" fmla="*/ 0 w 183"/>
                <a:gd name="T15" fmla="*/ 3 h 99"/>
                <a:gd name="T16" fmla="*/ 3 w 183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99">
                  <a:moveTo>
                    <a:pt x="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3" y="2"/>
                    <a:pt x="183" y="3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8"/>
                    <a:pt x="181" y="99"/>
                    <a:pt x="180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9"/>
                    <a:pt x="0" y="98"/>
                    <a:pt x="0" y="9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-1268413" y="-1139825"/>
              <a:ext cx="660400" cy="371475"/>
            </a:xfrm>
            <a:custGeom>
              <a:avLst/>
              <a:gdLst>
                <a:gd name="T0" fmla="*/ 155 w 176"/>
                <a:gd name="T1" fmla="*/ 0 h 99"/>
                <a:gd name="T2" fmla="*/ 173 w 176"/>
                <a:gd name="T3" fmla="*/ 0 h 99"/>
                <a:gd name="T4" fmla="*/ 176 w 176"/>
                <a:gd name="T5" fmla="*/ 3 h 99"/>
                <a:gd name="T6" fmla="*/ 176 w 176"/>
                <a:gd name="T7" fmla="*/ 96 h 99"/>
                <a:gd name="T8" fmla="*/ 173 w 176"/>
                <a:gd name="T9" fmla="*/ 99 h 99"/>
                <a:gd name="T10" fmla="*/ 0 w 176"/>
                <a:gd name="T11" fmla="*/ 99 h 99"/>
                <a:gd name="T12" fmla="*/ 109 w 176"/>
                <a:gd name="T13" fmla="*/ 63 h 99"/>
                <a:gd name="T14" fmla="*/ 155 w 176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99">
                  <a:moveTo>
                    <a:pt x="155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74" y="0"/>
                    <a:pt x="176" y="2"/>
                    <a:pt x="176" y="3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6" y="98"/>
                    <a:pt x="174" y="99"/>
                    <a:pt x="173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9" y="63"/>
                    <a:pt x="109" y="63"/>
                    <a:pt x="109" y="63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-1089025" y="-1087438"/>
              <a:ext cx="417512" cy="60325"/>
            </a:xfrm>
            <a:prstGeom prst="rect">
              <a:avLst/>
            </a:prstGeom>
            <a:solidFill>
              <a:srgbClr val="99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-769938" y="-1087438"/>
              <a:ext cx="98425" cy="60325"/>
            </a:xfrm>
            <a:custGeom>
              <a:avLst/>
              <a:gdLst>
                <a:gd name="T0" fmla="*/ 26 w 62"/>
                <a:gd name="T1" fmla="*/ 0 h 38"/>
                <a:gd name="T2" fmla="*/ 62 w 62"/>
                <a:gd name="T3" fmla="*/ 0 h 38"/>
                <a:gd name="T4" fmla="*/ 62 w 62"/>
                <a:gd name="T5" fmla="*/ 38 h 38"/>
                <a:gd name="T6" fmla="*/ 0 w 62"/>
                <a:gd name="T7" fmla="*/ 38 h 38"/>
                <a:gd name="T8" fmla="*/ 26 w 6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8">
                  <a:moveTo>
                    <a:pt x="26" y="0"/>
                  </a:moveTo>
                  <a:lnTo>
                    <a:pt x="62" y="0"/>
                  </a:lnTo>
                  <a:lnTo>
                    <a:pt x="62" y="38"/>
                  </a:lnTo>
                  <a:lnTo>
                    <a:pt x="0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7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20" name="Rectangle 30"/>
            <p:cNvSpPr>
              <a:spLocks noChangeArrowheads="1"/>
            </p:cNvSpPr>
            <p:nvPr/>
          </p:nvSpPr>
          <p:spPr bwMode="auto">
            <a:xfrm>
              <a:off x="-1246188" y="-1087438"/>
              <a:ext cx="112712" cy="60325"/>
            </a:xfrm>
            <a:prstGeom prst="rect">
              <a:avLst/>
            </a:prstGeom>
            <a:solidFill>
              <a:srgbClr val="FF7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21" name="Rectangle 31"/>
            <p:cNvSpPr>
              <a:spLocks noChangeArrowheads="1"/>
            </p:cNvSpPr>
            <p:nvPr/>
          </p:nvSpPr>
          <p:spPr bwMode="auto">
            <a:xfrm>
              <a:off x="-1246188" y="-993775"/>
              <a:ext cx="574675" cy="14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29" name="Rectangle 32"/>
            <p:cNvSpPr>
              <a:spLocks noChangeArrowheads="1"/>
            </p:cNvSpPr>
            <p:nvPr/>
          </p:nvSpPr>
          <p:spPr bwMode="auto">
            <a:xfrm>
              <a:off x="-1246188" y="-960438"/>
              <a:ext cx="574675" cy="158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30" name="Freeform 33"/>
            <p:cNvSpPr>
              <a:spLocks/>
            </p:cNvSpPr>
            <p:nvPr/>
          </p:nvSpPr>
          <p:spPr bwMode="auto">
            <a:xfrm>
              <a:off x="-806450" y="-993775"/>
              <a:ext cx="134937" cy="14288"/>
            </a:xfrm>
            <a:custGeom>
              <a:avLst/>
              <a:gdLst>
                <a:gd name="T0" fmla="*/ 7 w 85"/>
                <a:gd name="T1" fmla="*/ 0 h 9"/>
                <a:gd name="T2" fmla="*/ 85 w 85"/>
                <a:gd name="T3" fmla="*/ 0 h 9"/>
                <a:gd name="T4" fmla="*/ 85 w 85"/>
                <a:gd name="T5" fmla="*/ 9 h 9"/>
                <a:gd name="T6" fmla="*/ 0 w 85"/>
                <a:gd name="T7" fmla="*/ 9 h 9"/>
                <a:gd name="T8" fmla="*/ 7 w 8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">
                  <a:moveTo>
                    <a:pt x="7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31" name="Freeform 34"/>
            <p:cNvSpPr>
              <a:spLocks/>
            </p:cNvSpPr>
            <p:nvPr/>
          </p:nvSpPr>
          <p:spPr bwMode="auto">
            <a:xfrm>
              <a:off x="-833438" y="-960438"/>
              <a:ext cx="161925" cy="15875"/>
            </a:xfrm>
            <a:custGeom>
              <a:avLst/>
              <a:gdLst>
                <a:gd name="T0" fmla="*/ 7 w 102"/>
                <a:gd name="T1" fmla="*/ 0 h 10"/>
                <a:gd name="T2" fmla="*/ 102 w 102"/>
                <a:gd name="T3" fmla="*/ 0 h 10"/>
                <a:gd name="T4" fmla="*/ 102 w 102"/>
                <a:gd name="T5" fmla="*/ 10 h 10"/>
                <a:gd name="T6" fmla="*/ 0 w 102"/>
                <a:gd name="T7" fmla="*/ 10 h 10"/>
                <a:gd name="T8" fmla="*/ 7 w 10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">
                  <a:moveTo>
                    <a:pt x="7" y="0"/>
                  </a:moveTo>
                  <a:lnTo>
                    <a:pt x="102" y="0"/>
                  </a:lnTo>
                  <a:lnTo>
                    <a:pt x="102" y="10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2348" name="Group 12347"/>
          <p:cNvGrpSpPr>
            <a:grpSpLocks noChangeAspect="1"/>
          </p:cNvGrpSpPr>
          <p:nvPr/>
        </p:nvGrpSpPr>
        <p:grpSpPr>
          <a:xfrm>
            <a:off x="2820489" y="2202461"/>
            <a:ext cx="521965" cy="540000"/>
            <a:chOff x="-617538" y="-1111251"/>
            <a:chExt cx="827088" cy="855664"/>
          </a:xfrm>
        </p:grpSpPr>
        <p:sp>
          <p:nvSpPr>
            <p:cNvPr id="12335" name="Freeform 39"/>
            <p:cNvSpPr>
              <a:spLocks/>
            </p:cNvSpPr>
            <p:nvPr/>
          </p:nvSpPr>
          <p:spPr bwMode="auto">
            <a:xfrm>
              <a:off x="-617538" y="-1111251"/>
              <a:ext cx="768350" cy="855663"/>
            </a:xfrm>
            <a:custGeom>
              <a:avLst/>
              <a:gdLst>
                <a:gd name="T0" fmla="*/ 25 w 205"/>
                <a:gd name="T1" fmla="*/ 74 h 228"/>
                <a:gd name="T2" fmla="*/ 196 w 205"/>
                <a:gd name="T3" fmla="*/ 74 h 228"/>
                <a:gd name="T4" fmla="*/ 205 w 205"/>
                <a:gd name="T5" fmla="*/ 65 h 228"/>
                <a:gd name="T6" fmla="*/ 202 w 205"/>
                <a:gd name="T7" fmla="*/ 64 h 228"/>
                <a:gd name="T8" fmla="*/ 169 w 205"/>
                <a:gd name="T9" fmla="*/ 64 h 228"/>
                <a:gd name="T10" fmla="*/ 43 w 205"/>
                <a:gd name="T11" fmla="*/ 11 h 228"/>
                <a:gd name="T12" fmla="*/ 38 w 205"/>
                <a:gd name="T13" fmla="*/ 2 h 228"/>
                <a:gd name="T14" fmla="*/ 27 w 205"/>
                <a:gd name="T15" fmla="*/ 7 h 228"/>
                <a:gd name="T16" fmla="*/ 32 w 205"/>
                <a:gd name="T17" fmla="*/ 18 h 228"/>
                <a:gd name="T18" fmla="*/ 40 w 205"/>
                <a:gd name="T19" fmla="*/ 16 h 228"/>
                <a:gd name="T20" fmla="*/ 153 w 205"/>
                <a:gd name="T21" fmla="*/ 64 h 228"/>
                <a:gd name="T22" fmla="*/ 19 w 205"/>
                <a:gd name="T23" fmla="*/ 64 h 228"/>
                <a:gd name="T24" fmla="*/ 0 w 205"/>
                <a:gd name="T25" fmla="*/ 84 h 228"/>
                <a:gd name="T26" fmla="*/ 0 w 205"/>
                <a:gd name="T27" fmla="*/ 209 h 228"/>
                <a:gd name="T28" fmla="*/ 19 w 205"/>
                <a:gd name="T29" fmla="*/ 228 h 228"/>
                <a:gd name="T30" fmla="*/ 42 w 205"/>
                <a:gd name="T31" fmla="*/ 228 h 228"/>
                <a:gd name="T32" fmla="*/ 174 w 205"/>
                <a:gd name="T33" fmla="*/ 95 h 228"/>
                <a:gd name="T34" fmla="*/ 25 w 205"/>
                <a:gd name="T35" fmla="*/ 95 h 228"/>
                <a:gd name="T36" fmla="*/ 16 w 205"/>
                <a:gd name="T37" fmla="*/ 86 h 228"/>
                <a:gd name="T38" fmla="*/ 16 w 205"/>
                <a:gd name="T39" fmla="*/ 83 h 228"/>
                <a:gd name="T40" fmla="*/ 25 w 205"/>
                <a:gd name="T41" fmla="*/ 7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228">
                  <a:moveTo>
                    <a:pt x="25" y="74"/>
                  </a:moveTo>
                  <a:cubicBezTo>
                    <a:pt x="178" y="74"/>
                    <a:pt x="194" y="74"/>
                    <a:pt x="196" y="74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5"/>
                    <a:pt x="203" y="64"/>
                    <a:pt x="202" y="64"/>
                  </a:cubicBezTo>
                  <a:cubicBezTo>
                    <a:pt x="202" y="64"/>
                    <a:pt x="202" y="64"/>
                    <a:pt x="169" y="6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8"/>
                    <a:pt x="41" y="4"/>
                    <a:pt x="38" y="2"/>
                  </a:cubicBezTo>
                  <a:cubicBezTo>
                    <a:pt x="34" y="0"/>
                    <a:pt x="28" y="2"/>
                    <a:pt x="27" y="7"/>
                  </a:cubicBezTo>
                  <a:cubicBezTo>
                    <a:pt x="25" y="11"/>
                    <a:pt x="27" y="17"/>
                    <a:pt x="32" y="18"/>
                  </a:cubicBezTo>
                  <a:cubicBezTo>
                    <a:pt x="34" y="20"/>
                    <a:pt x="38" y="19"/>
                    <a:pt x="40" y="16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26" y="64"/>
                    <a:pt x="84" y="64"/>
                    <a:pt x="19" y="64"/>
                  </a:cubicBezTo>
                  <a:cubicBezTo>
                    <a:pt x="10" y="64"/>
                    <a:pt x="0" y="73"/>
                    <a:pt x="0" y="84"/>
                  </a:cubicBezTo>
                  <a:cubicBezTo>
                    <a:pt x="0" y="84"/>
                    <a:pt x="0" y="84"/>
                    <a:pt x="0" y="209"/>
                  </a:cubicBezTo>
                  <a:cubicBezTo>
                    <a:pt x="0" y="220"/>
                    <a:pt x="10" y="228"/>
                    <a:pt x="19" y="228"/>
                  </a:cubicBezTo>
                  <a:cubicBezTo>
                    <a:pt x="19" y="228"/>
                    <a:pt x="19" y="228"/>
                    <a:pt x="42" y="228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19" y="95"/>
                    <a:pt x="16" y="91"/>
                    <a:pt x="16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9"/>
                    <a:pt x="19" y="74"/>
                    <a:pt x="25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36" name="Freeform 40"/>
            <p:cNvSpPr>
              <a:spLocks/>
            </p:cNvSpPr>
            <p:nvPr/>
          </p:nvSpPr>
          <p:spPr bwMode="auto">
            <a:xfrm>
              <a:off x="-465138" y="-866775"/>
              <a:ext cx="674688" cy="611188"/>
            </a:xfrm>
            <a:custGeom>
              <a:avLst/>
              <a:gdLst>
                <a:gd name="T0" fmla="*/ 164 w 180"/>
                <a:gd name="T1" fmla="*/ 0 h 163"/>
                <a:gd name="T2" fmla="*/ 155 w 180"/>
                <a:gd name="T3" fmla="*/ 9 h 163"/>
                <a:gd name="T4" fmla="*/ 155 w 180"/>
                <a:gd name="T5" fmla="*/ 9 h 163"/>
                <a:gd name="T6" fmla="*/ 165 w 180"/>
                <a:gd name="T7" fmla="*/ 18 h 163"/>
                <a:gd name="T8" fmla="*/ 165 w 180"/>
                <a:gd name="T9" fmla="*/ 21 h 163"/>
                <a:gd name="T10" fmla="*/ 155 w 180"/>
                <a:gd name="T11" fmla="*/ 30 h 163"/>
                <a:gd name="T12" fmla="*/ 133 w 180"/>
                <a:gd name="T13" fmla="*/ 30 h 163"/>
                <a:gd name="T14" fmla="*/ 0 w 180"/>
                <a:gd name="T15" fmla="*/ 163 h 163"/>
                <a:gd name="T16" fmla="*/ 161 w 180"/>
                <a:gd name="T17" fmla="*/ 163 h 163"/>
                <a:gd name="T18" fmla="*/ 180 w 180"/>
                <a:gd name="T19" fmla="*/ 144 h 163"/>
                <a:gd name="T20" fmla="*/ 180 w 180"/>
                <a:gd name="T21" fmla="*/ 19 h 163"/>
                <a:gd name="T22" fmla="*/ 164 w 180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63">
                  <a:moveTo>
                    <a:pt x="164" y="0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61" y="9"/>
                    <a:pt x="165" y="14"/>
                    <a:pt x="165" y="18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6"/>
                    <a:pt x="161" y="30"/>
                    <a:pt x="155" y="30"/>
                  </a:cubicBezTo>
                  <a:cubicBezTo>
                    <a:pt x="147" y="30"/>
                    <a:pt x="140" y="30"/>
                    <a:pt x="133" y="3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3" y="163"/>
                    <a:pt x="69" y="163"/>
                    <a:pt x="161" y="163"/>
                  </a:cubicBezTo>
                  <a:cubicBezTo>
                    <a:pt x="171" y="163"/>
                    <a:pt x="180" y="155"/>
                    <a:pt x="180" y="144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0" y="9"/>
                    <a:pt x="173" y="1"/>
                    <a:pt x="16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37" name="Freeform 41"/>
            <p:cNvSpPr>
              <a:spLocks/>
            </p:cNvSpPr>
            <p:nvPr/>
          </p:nvSpPr>
          <p:spPr bwMode="auto">
            <a:xfrm>
              <a:off x="7937" y="-795338"/>
              <a:ext cx="49213" cy="41275"/>
            </a:xfrm>
            <a:custGeom>
              <a:avLst/>
              <a:gdLst>
                <a:gd name="T0" fmla="*/ 0 w 31"/>
                <a:gd name="T1" fmla="*/ 26 h 26"/>
                <a:gd name="T2" fmla="*/ 14 w 31"/>
                <a:gd name="T3" fmla="*/ 0 h 26"/>
                <a:gd name="T4" fmla="*/ 31 w 31"/>
                <a:gd name="T5" fmla="*/ 26 h 26"/>
                <a:gd name="T6" fmla="*/ 0 w 31"/>
                <a:gd name="T7" fmla="*/ 26 h 26"/>
                <a:gd name="T8" fmla="*/ 0 w 31"/>
                <a:gd name="T9" fmla="*/ 26 h 26"/>
                <a:gd name="T10" fmla="*/ 0 w 3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6">
                  <a:moveTo>
                    <a:pt x="0" y="26"/>
                  </a:moveTo>
                  <a:lnTo>
                    <a:pt x="14" y="0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38" name="Oval 42"/>
            <p:cNvSpPr>
              <a:spLocks noChangeArrowheads="1"/>
            </p:cNvSpPr>
            <p:nvPr/>
          </p:nvSpPr>
          <p:spPr bwMode="auto">
            <a:xfrm>
              <a:off x="52387" y="-407988"/>
              <a:ext cx="90488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39" name="Oval 43"/>
            <p:cNvSpPr>
              <a:spLocks noChangeArrowheads="1"/>
            </p:cNvSpPr>
            <p:nvPr/>
          </p:nvSpPr>
          <p:spPr bwMode="auto">
            <a:xfrm>
              <a:off x="74612" y="-385763"/>
              <a:ext cx="46038" cy="44450"/>
            </a:xfrm>
            <a:prstGeom prst="ellipse">
              <a:avLst/>
            </a:pr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0" name="Oval 44"/>
            <p:cNvSpPr>
              <a:spLocks noChangeArrowheads="1"/>
            </p:cNvSpPr>
            <p:nvPr/>
          </p:nvSpPr>
          <p:spPr bwMode="auto">
            <a:xfrm>
              <a:off x="52387" y="-544513"/>
              <a:ext cx="90488" cy="90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1" name="Oval 45"/>
            <p:cNvSpPr>
              <a:spLocks noChangeArrowheads="1"/>
            </p:cNvSpPr>
            <p:nvPr/>
          </p:nvSpPr>
          <p:spPr bwMode="auto">
            <a:xfrm>
              <a:off x="74612" y="-520700"/>
              <a:ext cx="46038" cy="44450"/>
            </a:xfrm>
            <a:prstGeom prst="ellipse">
              <a:avLst/>
            </a:pr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2" name="Oval 46"/>
            <p:cNvSpPr>
              <a:spLocks noChangeArrowheads="1"/>
            </p:cNvSpPr>
            <p:nvPr/>
          </p:nvSpPr>
          <p:spPr bwMode="auto">
            <a:xfrm>
              <a:off x="-528638" y="-701675"/>
              <a:ext cx="379413" cy="379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3" name="Freeform 47"/>
            <p:cNvSpPr>
              <a:spLocks/>
            </p:cNvSpPr>
            <p:nvPr/>
          </p:nvSpPr>
          <p:spPr bwMode="auto">
            <a:xfrm>
              <a:off x="-501650" y="-674688"/>
              <a:ext cx="322263" cy="322263"/>
            </a:xfrm>
            <a:custGeom>
              <a:avLst/>
              <a:gdLst>
                <a:gd name="T0" fmla="*/ 43 w 86"/>
                <a:gd name="T1" fmla="*/ 0 h 86"/>
                <a:gd name="T2" fmla="*/ 0 w 86"/>
                <a:gd name="T3" fmla="*/ 43 h 86"/>
                <a:gd name="T4" fmla="*/ 37 w 86"/>
                <a:gd name="T5" fmla="*/ 86 h 86"/>
                <a:gd name="T6" fmla="*/ 86 w 86"/>
                <a:gd name="T7" fmla="*/ 37 h 86"/>
                <a:gd name="T8" fmla="*/ 43 w 8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5"/>
                    <a:pt x="16" y="83"/>
                    <a:pt x="37" y="8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3" y="16"/>
                    <a:pt x="65" y="0"/>
                    <a:pt x="43" y="0"/>
                  </a:cubicBezTo>
                  <a:close/>
                </a:path>
              </a:pathLst>
            </a:custGeom>
            <a:solidFill>
              <a:srgbClr val="A2B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4" name="Freeform 48"/>
            <p:cNvSpPr>
              <a:spLocks/>
            </p:cNvSpPr>
            <p:nvPr/>
          </p:nvSpPr>
          <p:spPr bwMode="auto">
            <a:xfrm>
              <a:off x="-366713" y="-536575"/>
              <a:ext cx="187325" cy="184150"/>
            </a:xfrm>
            <a:custGeom>
              <a:avLst/>
              <a:gdLst>
                <a:gd name="T0" fmla="*/ 50 w 50"/>
                <a:gd name="T1" fmla="*/ 6 h 49"/>
                <a:gd name="T2" fmla="*/ 49 w 50"/>
                <a:gd name="T3" fmla="*/ 0 h 49"/>
                <a:gd name="T4" fmla="*/ 0 w 50"/>
                <a:gd name="T5" fmla="*/ 49 h 49"/>
                <a:gd name="T6" fmla="*/ 6 w 50"/>
                <a:gd name="T7" fmla="*/ 49 h 49"/>
                <a:gd name="T8" fmla="*/ 50 w 50"/>
                <a:gd name="T9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50" y="6"/>
                  </a:moveTo>
                  <a:cubicBezTo>
                    <a:pt x="50" y="4"/>
                    <a:pt x="49" y="2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4" y="49"/>
                    <a:pt x="6" y="49"/>
                  </a:cubicBezTo>
                  <a:cubicBezTo>
                    <a:pt x="30" y="49"/>
                    <a:pt x="50" y="30"/>
                    <a:pt x="50" y="6"/>
                  </a:cubicBezTo>
                  <a:close/>
                </a:path>
              </a:pathLst>
            </a:custGeom>
            <a:solidFill>
              <a:srgbClr val="C6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5" name="Freeform 49"/>
            <p:cNvSpPr>
              <a:spLocks/>
            </p:cNvSpPr>
            <p:nvPr/>
          </p:nvSpPr>
          <p:spPr bwMode="auto">
            <a:xfrm>
              <a:off x="-487363" y="-520700"/>
              <a:ext cx="292100" cy="17463"/>
            </a:xfrm>
            <a:custGeom>
              <a:avLst/>
              <a:gdLst>
                <a:gd name="T0" fmla="*/ 0 w 184"/>
                <a:gd name="T1" fmla="*/ 0 h 11"/>
                <a:gd name="T2" fmla="*/ 184 w 184"/>
                <a:gd name="T3" fmla="*/ 0 h 11"/>
                <a:gd name="T4" fmla="*/ 184 w 184"/>
                <a:gd name="T5" fmla="*/ 11 h 11"/>
                <a:gd name="T6" fmla="*/ 0 w 184"/>
                <a:gd name="T7" fmla="*/ 11 h 11"/>
                <a:gd name="T8" fmla="*/ 0 w 184"/>
                <a:gd name="T9" fmla="*/ 0 h 11"/>
                <a:gd name="T10" fmla="*/ 0 w 18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1">
                  <a:moveTo>
                    <a:pt x="0" y="0"/>
                  </a:moveTo>
                  <a:lnTo>
                    <a:pt x="184" y="0"/>
                  </a:lnTo>
                  <a:lnTo>
                    <a:pt x="18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6" name="Freeform 50"/>
            <p:cNvSpPr>
              <a:spLocks/>
            </p:cNvSpPr>
            <p:nvPr/>
          </p:nvSpPr>
          <p:spPr bwMode="auto">
            <a:xfrm>
              <a:off x="-430213" y="-566738"/>
              <a:ext cx="176213" cy="15875"/>
            </a:xfrm>
            <a:custGeom>
              <a:avLst/>
              <a:gdLst>
                <a:gd name="T0" fmla="*/ 0 w 111"/>
                <a:gd name="T1" fmla="*/ 0 h 10"/>
                <a:gd name="T2" fmla="*/ 111 w 111"/>
                <a:gd name="T3" fmla="*/ 0 h 10"/>
                <a:gd name="T4" fmla="*/ 111 w 111"/>
                <a:gd name="T5" fmla="*/ 10 h 10"/>
                <a:gd name="T6" fmla="*/ 0 w 111"/>
                <a:gd name="T7" fmla="*/ 10 h 10"/>
                <a:gd name="T8" fmla="*/ 0 w 111"/>
                <a:gd name="T9" fmla="*/ 0 h 10"/>
                <a:gd name="T10" fmla="*/ 0 w 1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0">
                  <a:moveTo>
                    <a:pt x="0" y="0"/>
                  </a:moveTo>
                  <a:lnTo>
                    <a:pt x="111" y="0"/>
                  </a:lnTo>
                  <a:lnTo>
                    <a:pt x="1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2347" name="Freeform 51"/>
            <p:cNvSpPr>
              <a:spLocks/>
            </p:cNvSpPr>
            <p:nvPr/>
          </p:nvSpPr>
          <p:spPr bwMode="auto">
            <a:xfrm>
              <a:off x="-430213" y="-490538"/>
              <a:ext cx="176213" cy="17463"/>
            </a:xfrm>
            <a:custGeom>
              <a:avLst/>
              <a:gdLst>
                <a:gd name="T0" fmla="*/ 0 w 111"/>
                <a:gd name="T1" fmla="*/ 0 h 11"/>
                <a:gd name="T2" fmla="*/ 111 w 111"/>
                <a:gd name="T3" fmla="*/ 0 h 11"/>
                <a:gd name="T4" fmla="*/ 111 w 111"/>
                <a:gd name="T5" fmla="*/ 11 h 11"/>
                <a:gd name="T6" fmla="*/ 0 w 111"/>
                <a:gd name="T7" fmla="*/ 11 h 11"/>
                <a:gd name="T8" fmla="*/ 0 w 111"/>
                <a:gd name="T9" fmla="*/ 0 h 11"/>
                <a:gd name="T10" fmla="*/ 0 w 11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">
                  <a:moveTo>
                    <a:pt x="0" y="0"/>
                  </a:moveTo>
                  <a:lnTo>
                    <a:pt x="111" y="0"/>
                  </a:lnTo>
                  <a:lnTo>
                    <a:pt x="11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3694842" y="2202461"/>
            <a:ext cx="662240" cy="540000"/>
            <a:chOff x="712788" y="-1193800"/>
            <a:chExt cx="782637" cy="638175"/>
          </a:xfrm>
        </p:grpSpPr>
        <p:sp>
          <p:nvSpPr>
            <p:cNvPr id="12351" name="Freeform 56"/>
            <p:cNvSpPr>
              <a:spLocks/>
            </p:cNvSpPr>
            <p:nvPr/>
          </p:nvSpPr>
          <p:spPr bwMode="auto">
            <a:xfrm>
              <a:off x="712788" y="-1117600"/>
              <a:ext cx="107950" cy="554038"/>
            </a:xfrm>
            <a:custGeom>
              <a:avLst/>
              <a:gdLst>
                <a:gd name="T0" fmla="*/ 20 w 29"/>
                <a:gd name="T1" fmla="*/ 148 h 148"/>
                <a:gd name="T2" fmla="*/ 29 w 29"/>
                <a:gd name="T3" fmla="*/ 148 h 148"/>
                <a:gd name="T4" fmla="*/ 29 w 29"/>
                <a:gd name="T5" fmla="*/ 0 h 148"/>
                <a:gd name="T6" fmla="*/ 0 w 29"/>
                <a:gd name="T7" fmla="*/ 0 h 148"/>
                <a:gd name="T8" fmla="*/ 1 w 29"/>
                <a:gd name="T9" fmla="*/ 4 h 148"/>
                <a:gd name="T10" fmla="*/ 4 w 29"/>
                <a:gd name="T11" fmla="*/ 38 h 148"/>
                <a:gd name="T12" fmla="*/ 4 w 29"/>
                <a:gd name="T13" fmla="*/ 126 h 148"/>
                <a:gd name="T14" fmla="*/ 20 w 29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8">
                  <a:moveTo>
                    <a:pt x="20" y="148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10"/>
                    <a:pt x="4" y="32"/>
                    <a:pt x="4" y="3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38"/>
                    <a:pt x="8" y="148"/>
                    <a:pt x="20" y="148"/>
                  </a:cubicBezTo>
                  <a:close/>
                </a:path>
              </a:pathLst>
            </a:custGeom>
            <a:solidFill>
              <a:srgbClr val="A2B2C8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790575" y="-1171575"/>
              <a:ext cx="668338" cy="608013"/>
            </a:xfrm>
            <a:custGeom>
              <a:avLst/>
              <a:gdLst>
                <a:gd name="T0" fmla="*/ 175 w 178"/>
                <a:gd name="T1" fmla="*/ 0 h 162"/>
                <a:gd name="T2" fmla="*/ 169 w 178"/>
                <a:gd name="T3" fmla="*/ 0 h 162"/>
                <a:gd name="T4" fmla="*/ 166 w 178"/>
                <a:gd name="T5" fmla="*/ 3 h 162"/>
                <a:gd name="T6" fmla="*/ 163 w 178"/>
                <a:gd name="T7" fmla="*/ 0 h 162"/>
                <a:gd name="T8" fmla="*/ 157 w 178"/>
                <a:gd name="T9" fmla="*/ 0 h 162"/>
                <a:gd name="T10" fmla="*/ 153 w 178"/>
                <a:gd name="T11" fmla="*/ 3 h 162"/>
                <a:gd name="T12" fmla="*/ 150 w 178"/>
                <a:gd name="T13" fmla="*/ 0 h 162"/>
                <a:gd name="T14" fmla="*/ 144 w 178"/>
                <a:gd name="T15" fmla="*/ 0 h 162"/>
                <a:gd name="T16" fmla="*/ 141 w 178"/>
                <a:gd name="T17" fmla="*/ 3 h 162"/>
                <a:gd name="T18" fmla="*/ 138 w 178"/>
                <a:gd name="T19" fmla="*/ 0 h 162"/>
                <a:gd name="T20" fmla="*/ 131 w 178"/>
                <a:gd name="T21" fmla="*/ 0 h 162"/>
                <a:gd name="T22" fmla="*/ 128 w 178"/>
                <a:gd name="T23" fmla="*/ 3 h 162"/>
                <a:gd name="T24" fmla="*/ 125 w 178"/>
                <a:gd name="T25" fmla="*/ 0 h 162"/>
                <a:gd name="T26" fmla="*/ 119 w 178"/>
                <a:gd name="T27" fmla="*/ 0 h 162"/>
                <a:gd name="T28" fmla="*/ 115 w 178"/>
                <a:gd name="T29" fmla="*/ 3 h 162"/>
                <a:gd name="T30" fmla="*/ 112 w 178"/>
                <a:gd name="T31" fmla="*/ 0 h 162"/>
                <a:gd name="T32" fmla="*/ 106 w 178"/>
                <a:gd name="T33" fmla="*/ 0 h 162"/>
                <a:gd name="T34" fmla="*/ 103 w 178"/>
                <a:gd name="T35" fmla="*/ 3 h 162"/>
                <a:gd name="T36" fmla="*/ 100 w 178"/>
                <a:gd name="T37" fmla="*/ 0 h 162"/>
                <a:gd name="T38" fmla="*/ 93 w 178"/>
                <a:gd name="T39" fmla="*/ 0 h 162"/>
                <a:gd name="T40" fmla="*/ 90 w 178"/>
                <a:gd name="T41" fmla="*/ 3 h 162"/>
                <a:gd name="T42" fmla="*/ 87 w 178"/>
                <a:gd name="T43" fmla="*/ 0 h 162"/>
                <a:gd name="T44" fmla="*/ 81 w 178"/>
                <a:gd name="T45" fmla="*/ 0 h 162"/>
                <a:gd name="T46" fmla="*/ 78 w 178"/>
                <a:gd name="T47" fmla="*/ 3 h 162"/>
                <a:gd name="T48" fmla="*/ 74 w 178"/>
                <a:gd name="T49" fmla="*/ 0 h 162"/>
                <a:gd name="T50" fmla="*/ 68 w 178"/>
                <a:gd name="T51" fmla="*/ 0 h 162"/>
                <a:gd name="T52" fmla="*/ 65 w 178"/>
                <a:gd name="T53" fmla="*/ 3 h 162"/>
                <a:gd name="T54" fmla="*/ 62 w 178"/>
                <a:gd name="T55" fmla="*/ 0 h 162"/>
                <a:gd name="T56" fmla="*/ 56 w 178"/>
                <a:gd name="T57" fmla="*/ 0 h 162"/>
                <a:gd name="T58" fmla="*/ 52 w 178"/>
                <a:gd name="T59" fmla="*/ 3 h 162"/>
                <a:gd name="T60" fmla="*/ 49 w 178"/>
                <a:gd name="T61" fmla="*/ 0 h 162"/>
                <a:gd name="T62" fmla="*/ 43 w 178"/>
                <a:gd name="T63" fmla="*/ 0 h 162"/>
                <a:gd name="T64" fmla="*/ 40 w 178"/>
                <a:gd name="T65" fmla="*/ 3 h 162"/>
                <a:gd name="T66" fmla="*/ 36 w 178"/>
                <a:gd name="T67" fmla="*/ 0 h 162"/>
                <a:gd name="T68" fmla="*/ 30 w 178"/>
                <a:gd name="T69" fmla="*/ 0 h 162"/>
                <a:gd name="T70" fmla="*/ 27 w 178"/>
                <a:gd name="T71" fmla="*/ 3 h 162"/>
                <a:gd name="T72" fmla="*/ 24 w 178"/>
                <a:gd name="T73" fmla="*/ 0 h 162"/>
                <a:gd name="T74" fmla="*/ 18 w 178"/>
                <a:gd name="T75" fmla="*/ 0 h 162"/>
                <a:gd name="T76" fmla="*/ 14 w 178"/>
                <a:gd name="T77" fmla="*/ 3 h 162"/>
                <a:gd name="T78" fmla="*/ 11 w 178"/>
                <a:gd name="T79" fmla="*/ 15 h 162"/>
                <a:gd name="T80" fmla="*/ 11 w 178"/>
                <a:gd name="T81" fmla="*/ 147 h 162"/>
                <a:gd name="T82" fmla="*/ 12 w 178"/>
                <a:gd name="T83" fmla="*/ 162 h 162"/>
                <a:gd name="T84" fmla="*/ 178 w 178"/>
                <a:gd name="T85" fmla="*/ 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62">
                  <a:moveTo>
                    <a:pt x="176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61"/>
                    <a:pt x="0" y="162"/>
                    <a:pt x="0" y="162"/>
                  </a:cubicBezTo>
                  <a:cubicBezTo>
                    <a:pt x="8" y="162"/>
                    <a:pt x="12" y="162"/>
                    <a:pt x="12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78" y="2"/>
                    <a:pt x="178" y="2"/>
                    <a:pt x="178" y="2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854075" y="-1171575"/>
              <a:ext cx="641350" cy="608013"/>
            </a:xfrm>
            <a:custGeom>
              <a:avLst/>
              <a:gdLst>
                <a:gd name="T0" fmla="*/ 171 w 171"/>
                <a:gd name="T1" fmla="*/ 147 h 162"/>
                <a:gd name="T2" fmla="*/ 171 w 171"/>
                <a:gd name="T3" fmla="*/ 0 h 162"/>
                <a:gd name="T4" fmla="*/ 168 w 171"/>
                <a:gd name="T5" fmla="*/ 3 h 162"/>
                <a:gd name="T6" fmla="*/ 165 w 171"/>
                <a:gd name="T7" fmla="*/ 0 h 162"/>
                <a:gd name="T8" fmla="*/ 165 w 171"/>
                <a:gd name="T9" fmla="*/ 0 h 162"/>
                <a:gd name="T10" fmla="*/ 162 w 171"/>
                <a:gd name="T11" fmla="*/ 3 h 162"/>
                <a:gd name="T12" fmla="*/ 161 w 171"/>
                <a:gd name="T13" fmla="*/ 2 h 162"/>
                <a:gd name="T14" fmla="*/ 0 w 171"/>
                <a:gd name="T15" fmla="*/ 162 h 162"/>
                <a:gd name="T16" fmla="*/ 155 w 171"/>
                <a:gd name="T17" fmla="*/ 162 h 162"/>
                <a:gd name="T18" fmla="*/ 171 w 171"/>
                <a:gd name="T19" fmla="*/ 14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62">
                  <a:moveTo>
                    <a:pt x="171" y="147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64" y="162"/>
                    <a:pt x="171" y="155"/>
                    <a:pt x="171" y="14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784225" y="-1193800"/>
              <a:ext cx="711200" cy="638175"/>
            </a:xfrm>
            <a:custGeom>
              <a:avLst/>
              <a:gdLst>
                <a:gd name="T0" fmla="*/ 0 w 190"/>
                <a:gd name="T1" fmla="*/ 170 h 170"/>
                <a:gd name="T2" fmla="*/ 9 w 190"/>
                <a:gd name="T3" fmla="*/ 0 h 170"/>
                <a:gd name="T4" fmla="*/ 18 w 190"/>
                <a:gd name="T5" fmla="*/ 3 h 170"/>
                <a:gd name="T6" fmla="*/ 25 w 190"/>
                <a:gd name="T7" fmla="*/ 3 h 170"/>
                <a:gd name="T8" fmla="*/ 31 w 190"/>
                <a:gd name="T9" fmla="*/ 3 h 170"/>
                <a:gd name="T10" fmla="*/ 37 w 190"/>
                <a:gd name="T11" fmla="*/ 3 h 170"/>
                <a:gd name="T12" fmla="*/ 44 w 190"/>
                <a:gd name="T13" fmla="*/ 3 h 170"/>
                <a:gd name="T14" fmla="*/ 50 w 190"/>
                <a:gd name="T15" fmla="*/ 3 h 170"/>
                <a:gd name="T16" fmla="*/ 56 w 190"/>
                <a:gd name="T17" fmla="*/ 3 h 170"/>
                <a:gd name="T18" fmla="*/ 63 w 190"/>
                <a:gd name="T19" fmla="*/ 3 h 170"/>
                <a:gd name="T20" fmla="*/ 69 w 190"/>
                <a:gd name="T21" fmla="*/ 3 h 170"/>
                <a:gd name="T22" fmla="*/ 75 w 190"/>
                <a:gd name="T23" fmla="*/ 3 h 170"/>
                <a:gd name="T24" fmla="*/ 82 w 190"/>
                <a:gd name="T25" fmla="*/ 3 h 170"/>
                <a:gd name="T26" fmla="*/ 88 w 190"/>
                <a:gd name="T27" fmla="*/ 3 h 170"/>
                <a:gd name="T28" fmla="*/ 94 w 190"/>
                <a:gd name="T29" fmla="*/ 3 h 170"/>
                <a:gd name="T30" fmla="*/ 100 w 190"/>
                <a:gd name="T31" fmla="*/ 3 h 170"/>
                <a:gd name="T32" fmla="*/ 107 w 190"/>
                <a:gd name="T33" fmla="*/ 3 h 170"/>
                <a:gd name="T34" fmla="*/ 113 w 190"/>
                <a:gd name="T35" fmla="*/ 3 h 170"/>
                <a:gd name="T36" fmla="*/ 119 w 190"/>
                <a:gd name="T37" fmla="*/ 3 h 170"/>
                <a:gd name="T38" fmla="*/ 126 w 190"/>
                <a:gd name="T39" fmla="*/ 3 h 170"/>
                <a:gd name="T40" fmla="*/ 132 w 190"/>
                <a:gd name="T41" fmla="*/ 3 h 170"/>
                <a:gd name="T42" fmla="*/ 138 w 190"/>
                <a:gd name="T43" fmla="*/ 3 h 170"/>
                <a:gd name="T44" fmla="*/ 145 w 190"/>
                <a:gd name="T45" fmla="*/ 3 h 170"/>
                <a:gd name="T46" fmla="*/ 151 w 190"/>
                <a:gd name="T47" fmla="*/ 3 h 170"/>
                <a:gd name="T48" fmla="*/ 157 w 190"/>
                <a:gd name="T49" fmla="*/ 3 h 170"/>
                <a:gd name="T50" fmla="*/ 164 w 190"/>
                <a:gd name="T51" fmla="*/ 3 h 170"/>
                <a:gd name="T52" fmla="*/ 170 w 190"/>
                <a:gd name="T53" fmla="*/ 3 h 170"/>
                <a:gd name="T54" fmla="*/ 176 w 190"/>
                <a:gd name="T55" fmla="*/ 3 h 170"/>
                <a:gd name="T56" fmla="*/ 183 w 190"/>
                <a:gd name="T57" fmla="*/ 3 h 170"/>
                <a:gd name="T58" fmla="*/ 190 w 190"/>
                <a:gd name="T59" fmla="*/ 0 h 170"/>
                <a:gd name="T60" fmla="*/ 8 w 190"/>
                <a:gd name="T61" fmla="*/ 166 h 170"/>
                <a:gd name="T62" fmla="*/ 186 w 190"/>
                <a:gd name="T63" fmla="*/ 153 h 170"/>
                <a:gd name="T64" fmla="*/ 182 w 190"/>
                <a:gd name="T65" fmla="*/ 8 h 170"/>
                <a:gd name="T66" fmla="*/ 172 w 190"/>
                <a:gd name="T67" fmla="*/ 12 h 170"/>
                <a:gd name="T68" fmla="*/ 163 w 190"/>
                <a:gd name="T69" fmla="*/ 8 h 170"/>
                <a:gd name="T70" fmla="*/ 153 w 190"/>
                <a:gd name="T71" fmla="*/ 12 h 170"/>
                <a:gd name="T72" fmla="*/ 144 w 190"/>
                <a:gd name="T73" fmla="*/ 8 h 170"/>
                <a:gd name="T74" fmla="*/ 134 w 190"/>
                <a:gd name="T75" fmla="*/ 12 h 170"/>
                <a:gd name="T76" fmla="*/ 125 w 190"/>
                <a:gd name="T77" fmla="*/ 8 h 170"/>
                <a:gd name="T78" fmla="*/ 115 w 190"/>
                <a:gd name="T79" fmla="*/ 12 h 170"/>
                <a:gd name="T80" fmla="*/ 106 w 190"/>
                <a:gd name="T81" fmla="*/ 8 h 170"/>
                <a:gd name="T82" fmla="*/ 97 w 190"/>
                <a:gd name="T83" fmla="*/ 12 h 170"/>
                <a:gd name="T84" fmla="*/ 87 w 190"/>
                <a:gd name="T85" fmla="*/ 8 h 170"/>
                <a:gd name="T86" fmla="*/ 78 w 190"/>
                <a:gd name="T87" fmla="*/ 12 h 170"/>
                <a:gd name="T88" fmla="*/ 68 w 190"/>
                <a:gd name="T89" fmla="*/ 8 h 170"/>
                <a:gd name="T90" fmla="*/ 59 w 190"/>
                <a:gd name="T91" fmla="*/ 12 h 170"/>
                <a:gd name="T92" fmla="*/ 49 w 190"/>
                <a:gd name="T93" fmla="*/ 8 h 170"/>
                <a:gd name="T94" fmla="*/ 40 w 190"/>
                <a:gd name="T95" fmla="*/ 12 h 170"/>
                <a:gd name="T96" fmla="*/ 30 w 190"/>
                <a:gd name="T97" fmla="*/ 8 h 170"/>
                <a:gd name="T98" fmla="*/ 21 w 190"/>
                <a:gd name="T99" fmla="*/ 12 h 170"/>
                <a:gd name="T100" fmla="*/ 13 w 190"/>
                <a:gd name="T101" fmla="*/ 11 h 170"/>
                <a:gd name="T102" fmla="*/ 8 w 190"/>
                <a:gd name="T103" fmla="*/ 16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70">
                  <a:moveTo>
                    <a:pt x="172" y="170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8" y="170"/>
                    <a:pt x="0" y="17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" y="166"/>
                    <a:pt x="9" y="165"/>
                    <a:pt x="9" y="15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90" y="162"/>
                    <a:pt x="182" y="170"/>
                    <a:pt x="172" y="170"/>
                  </a:cubicBezTo>
                  <a:close/>
                  <a:moveTo>
                    <a:pt x="8" y="166"/>
                  </a:moveTo>
                  <a:cubicBezTo>
                    <a:pt x="11" y="166"/>
                    <a:pt x="12" y="166"/>
                    <a:pt x="12" y="166"/>
                  </a:cubicBezTo>
                  <a:cubicBezTo>
                    <a:pt x="172" y="166"/>
                    <a:pt x="172" y="166"/>
                    <a:pt x="172" y="166"/>
                  </a:cubicBezTo>
                  <a:cubicBezTo>
                    <a:pt x="180" y="166"/>
                    <a:pt x="186" y="160"/>
                    <a:pt x="186" y="153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5" y="12"/>
                    <a:pt x="185" y="12"/>
                    <a:pt x="185" y="12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60"/>
                    <a:pt x="11" y="164"/>
                    <a:pt x="8" y="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955675" y="-1076325"/>
              <a:ext cx="87313" cy="107950"/>
            </a:xfrm>
            <a:custGeom>
              <a:avLst/>
              <a:gdLst>
                <a:gd name="T0" fmla="*/ 55 w 55"/>
                <a:gd name="T1" fmla="*/ 68 h 68"/>
                <a:gd name="T2" fmla="*/ 40 w 55"/>
                <a:gd name="T3" fmla="*/ 68 h 68"/>
                <a:gd name="T4" fmla="*/ 14 w 55"/>
                <a:gd name="T5" fmla="*/ 21 h 68"/>
                <a:gd name="T6" fmla="*/ 12 w 55"/>
                <a:gd name="T7" fmla="*/ 21 h 68"/>
                <a:gd name="T8" fmla="*/ 12 w 55"/>
                <a:gd name="T9" fmla="*/ 68 h 68"/>
                <a:gd name="T10" fmla="*/ 0 w 55"/>
                <a:gd name="T11" fmla="*/ 68 h 68"/>
                <a:gd name="T12" fmla="*/ 0 w 55"/>
                <a:gd name="T13" fmla="*/ 0 h 68"/>
                <a:gd name="T14" fmla="*/ 12 w 55"/>
                <a:gd name="T15" fmla="*/ 0 h 68"/>
                <a:gd name="T16" fmla="*/ 40 w 55"/>
                <a:gd name="T17" fmla="*/ 47 h 68"/>
                <a:gd name="T18" fmla="*/ 40 w 55"/>
                <a:gd name="T19" fmla="*/ 47 h 68"/>
                <a:gd name="T20" fmla="*/ 40 w 55"/>
                <a:gd name="T21" fmla="*/ 0 h 68"/>
                <a:gd name="T22" fmla="*/ 55 w 55"/>
                <a:gd name="T23" fmla="*/ 0 h 68"/>
                <a:gd name="T24" fmla="*/ 55 w 55"/>
                <a:gd name="T2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8">
                  <a:moveTo>
                    <a:pt x="55" y="68"/>
                  </a:moveTo>
                  <a:lnTo>
                    <a:pt x="40" y="68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1060450" y="-1076325"/>
              <a:ext cx="76200" cy="107950"/>
            </a:xfrm>
            <a:custGeom>
              <a:avLst/>
              <a:gdLst>
                <a:gd name="T0" fmla="*/ 43 w 48"/>
                <a:gd name="T1" fmla="*/ 37 h 68"/>
                <a:gd name="T2" fmla="*/ 15 w 48"/>
                <a:gd name="T3" fmla="*/ 37 h 68"/>
                <a:gd name="T4" fmla="*/ 15 w 48"/>
                <a:gd name="T5" fmla="*/ 56 h 68"/>
                <a:gd name="T6" fmla="*/ 48 w 48"/>
                <a:gd name="T7" fmla="*/ 56 h 68"/>
                <a:gd name="T8" fmla="*/ 48 w 48"/>
                <a:gd name="T9" fmla="*/ 68 h 68"/>
                <a:gd name="T10" fmla="*/ 0 w 48"/>
                <a:gd name="T11" fmla="*/ 68 h 68"/>
                <a:gd name="T12" fmla="*/ 0 w 48"/>
                <a:gd name="T13" fmla="*/ 0 h 68"/>
                <a:gd name="T14" fmla="*/ 48 w 48"/>
                <a:gd name="T15" fmla="*/ 0 h 68"/>
                <a:gd name="T16" fmla="*/ 48 w 48"/>
                <a:gd name="T17" fmla="*/ 11 h 68"/>
                <a:gd name="T18" fmla="*/ 15 w 48"/>
                <a:gd name="T19" fmla="*/ 11 h 68"/>
                <a:gd name="T20" fmla="*/ 15 w 48"/>
                <a:gd name="T21" fmla="*/ 28 h 68"/>
                <a:gd name="T22" fmla="*/ 43 w 48"/>
                <a:gd name="T23" fmla="*/ 28 h 68"/>
                <a:gd name="T24" fmla="*/ 43 w 48"/>
                <a:gd name="T2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8">
                  <a:moveTo>
                    <a:pt x="43" y="37"/>
                  </a:moveTo>
                  <a:lnTo>
                    <a:pt x="15" y="37"/>
                  </a:lnTo>
                  <a:lnTo>
                    <a:pt x="15" y="56"/>
                  </a:lnTo>
                  <a:lnTo>
                    <a:pt x="48" y="56"/>
                  </a:lnTo>
                  <a:lnTo>
                    <a:pt x="48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1"/>
                  </a:lnTo>
                  <a:lnTo>
                    <a:pt x="15" y="11"/>
                  </a:lnTo>
                  <a:lnTo>
                    <a:pt x="15" y="28"/>
                  </a:lnTo>
                  <a:lnTo>
                    <a:pt x="43" y="28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139825" y="-1076325"/>
              <a:ext cx="131763" cy="107950"/>
            </a:xfrm>
            <a:custGeom>
              <a:avLst/>
              <a:gdLst>
                <a:gd name="T0" fmla="*/ 59 w 83"/>
                <a:gd name="T1" fmla="*/ 47 h 68"/>
                <a:gd name="T2" fmla="*/ 59 w 83"/>
                <a:gd name="T3" fmla="*/ 47 h 68"/>
                <a:gd name="T4" fmla="*/ 69 w 83"/>
                <a:gd name="T5" fmla="*/ 0 h 68"/>
                <a:gd name="T6" fmla="*/ 83 w 83"/>
                <a:gd name="T7" fmla="*/ 0 h 68"/>
                <a:gd name="T8" fmla="*/ 66 w 83"/>
                <a:gd name="T9" fmla="*/ 68 h 68"/>
                <a:gd name="T10" fmla="*/ 54 w 83"/>
                <a:gd name="T11" fmla="*/ 68 h 68"/>
                <a:gd name="T12" fmla="*/ 40 w 83"/>
                <a:gd name="T13" fmla="*/ 23 h 68"/>
                <a:gd name="T14" fmla="*/ 40 w 83"/>
                <a:gd name="T15" fmla="*/ 23 h 68"/>
                <a:gd name="T16" fmla="*/ 28 w 83"/>
                <a:gd name="T17" fmla="*/ 68 h 68"/>
                <a:gd name="T18" fmla="*/ 17 w 83"/>
                <a:gd name="T19" fmla="*/ 68 h 68"/>
                <a:gd name="T20" fmla="*/ 0 w 83"/>
                <a:gd name="T21" fmla="*/ 0 h 68"/>
                <a:gd name="T22" fmla="*/ 14 w 83"/>
                <a:gd name="T23" fmla="*/ 0 h 68"/>
                <a:gd name="T24" fmla="*/ 24 w 83"/>
                <a:gd name="T25" fmla="*/ 47 h 68"/>
                <a:gd name="T26" fmla="*/ 24 w 83"/>
                <a:gd name="T27" fmla="*/ 47 h 68"/>
                <a:gd name="T28" fmla="*/ 35 w 83"/>
                <a:gd name="T29" fmla="*/ 0 h 68"/>
                <a:gd name="T30" fmla="*/ 45 w 83"/>
                <a:gd name="T31" fmla="*/ 0 h 68"/>
                <a:gd name="T32" fmla="*/ 59 w 83"/>
                <a:gd name="T33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8">
                  <a:moveTo>
                    <a:pt x="59" y="47"/>
                  </a:moveTo>
                  <a:lnTo>
                    <a:pt x="59" y="47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66" y="68"/>
                  </a:lnTo>
                  <a:lnTo>
                    <a:pt x="54" y="68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8" y="68"/>
                  </a:lnTo>
                  <a:lnTo>
                    <a:pt x="17" y="6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1277938" y="-1076325"/>
              <a:ext cx="82550" cy="107950"/>
            </a:xfrm>
            <a:custGeom>
              <a:avLst/>
              <a:gdLst>
                <a:gd name="T0" fmla="*/ 16 w 22"/>
                <a:gd name="T1" fmla="*/ 21 h 29"/>
                <a:gd name="T2" fmla="*/ 15 w 22"/>
                <a:gd name="T3" fmla="*/ 19 h 29"/>
                <a:gd name="T4" fmla="*/ 11 w 22"/>
                <a:gd name="T5" fmla="*/ 17 h 29"/>
                <a:gd name="T6" fmla="*/ 3 w 22"/>
                <a:gd name="T7" fmla="*/ 13 h 29"/>
                <a:gd name="T8" fmla="*/ 1 w 22"/>
                <a:gd name="T9" fmla="*/ 8 h 29"/>
                <a:gd name="T10" fmla="*/ 4 w 22"/>
                <a:gd name="T11" fmla="*/ 2 h 29"/>
                <a:gd name="T12" fmla="*/ 11 w 22"/>
                <a:gd name="T13" fmla="*/ 0 h 29"/>
                <a:gd name="T14" fmla="*/ 19 w 22"/>
                <a:gd name="T15" fmla="*/ 2 h 29"/>
                <a:gd name="T16" fmla="*/ 22 w 22"/>
                <a:gd name="T17" fmla="*/ 8 h 29"/>
                <a:gd name="T18" fmla="*/ 22 w 22"/>
                <a:gd name="T19" fmla="*/ 9 h 29"/>
                <a:gd name="T20" fmla="*/ 16 w 22"/>
                <a:gd name="T21" fmla="*/ 9 h 29"/>
                <a:gd name="T22" fmla="*/ 15 w 22"/>
                <a:gd name="T23" fmla="*/ 5 h 29"/>
                <a:gd name="T24" fmla="*/ 11 w 22"/>
                <a:gd name="T25" fmla="*/ 4 h 29"/>
                <a:gd name="T26" fmla="*/ 8 w 22"/>
                <a:gd name="T27" fmla="*/ 5 h 29"/>
                <a:gd name="T28" fmla="*/ 6 w 22"/>
                <a:gd name="T29" fmla="*/ 8 h 29"/>
                <a:gd name="T30" fmla="*/ 8 w 22"/>
                <a:gd name="T31" fmla="*/ 10 h 29"/>
                <a:gd name="T32" fmla="*/ 12 w 22"/>
                <a:gd name="T33" fmla="*/ 12 h 29"/>
                <a:gd name="T34" fmla="*/ 19 w 22"/>
                <a:gd name="T35" fmla="*/ 16 h 29"/>
                <a:gd name="T36" fmla="*/ 22 w 22"/>
                <a:gd name="T37" fmla="*/ 21 h 29"/>
                <a:gd name="T38" fmla="*/ 19 w 22"/>
                <a:gd name="T39" fmla="*/ 27 h 29"/>
                <a:gd name="T40" fmla="*/ 11 w 22"/>
                <a:gd name="T41" fmla="*/ 29 h 29"/>
                <a:gd name="T42" fmla="*/ 3 w 22"/>
                <a:gd name="T43" fmla="*/ 27 h 29"/>
                <a:gd name="T44" fmla="*/ 0 w 22"/>
                <a:gd name="T45" fmla="*/ 20 h 29"/>
                <a:gd name="T46" fmla="*/ 0 w 22"/>
                <a:gd name="T47" fmla="*/ 20 h 29"/>
                <a:gd name="T48" fmla="*/ 5 w 22"/>
                <a:gd name="T49" fmla="*/ 20 h 29"/>
                <a:gd name="T50" fmla="*/ 7 w 22"/>
                <a:gd name="T51" fmla="*/ 24 h 29"/>
                <a:gd name="T52" fmla="*/ 11 w 22"/>
                <a:gd name="T53" fmla="*/ 25 h 29"/>
                <a:gd name="T54" fmla="*/ 15 w 22"/>
                <a:gd name="T55" fmla="*/ 24 h 29"/>
                <a:gd name="T56" fmla="*/ 16 w 22"/>
                <a:gd name="T57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9">
                  <a:moveTo>
                    <a:pt x="16" y="21"/>
                  </a:moveTo>
                  <a:cubicBezTo>
                    <a:pt x="16" y="20"/>
                    <a:pt x="16" y="19"/>
                    <a:pt x="15" y="19"/>
                  </a:cubicBezTo>
                  <a:cubicBezTo>
                    <a:pt x="14" y="18"/>
                    <a:pt x="13" y="17"/>
                    <a:pt x="11" y="17"/>
                  </a:cubicBezTo>
                  <a:cubicBezTo>
                    <a:pt x="8" y="16"/>
                    <a:pt x="5" y="15"/>
                    <a:pt x="3" y="13"/>
                  </a:cubicBezTo>
                  <a:cubicBezTo>
                    <a:pt x="1" y="12"/>
                    <a:pt x="1" y="10"/>
                    <a:pt x="1" y="8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6" y="0"/>
                    <a:pt x="8" y="0"/>
                    <a:pt x="11" y="0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1" y="4"/>
                    <a:pt x="22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6"/>
                    <a:pt x="15" y="5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10" y="4"/>
                    <a:pt x="8" y="4"/>
                    <a:pt x="8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7" y="9"/>
                    <a:pt x="8" y="10"/>
                  </a:cubicBezTo>
                  <a:cubicBezTo>
                    <a:pt x="9" y="11"/>
                    <a:pt x="10" y="11"/>
                    <a:pt x="12" y="12"/>
                  </a:cubicBezTo>
                  <a:cubicBezTo>
                    <a:pt x="15" y="13"/>
                    <a:pt x="18" y="14"/>
                    <a:pt x="19" y="16"/>
                  </a:cubicBezTo>
                  <a:cubicBezTo>
                    <a:pt x="21" y="17"/>
                    <a:pt x="22" y="19"/>
                    <a:pt x="22" y="21"/>
                  </a:cubicBezTo>
                  <a:cubicBezTo>
                    <a:pt x="22" y="24"/>
                    <a:pt x="21" y="26"/>
                    <a:pt x="19" y="27"/>
                  </a:cubicBezTo>
                  <a:cubicBezTo>
                    <a:pt x="17" y="28"/>
                    <a:pt x="15" y="29"/>
                    <a:pt x="11" y="29"/>
                  </a:cubicBezTo>
                  <a:cubicBezTo>
                    <a:pt x="8" y="29"/>
                    <a:pt x="6" y="28"/>
                    <a:pt x="3" y="27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2"/>
                    <a:pt x="6" y="23"/>
                    <a:pt x="7" y="24"/>
                  </a:cubicBezTo>
                  <a:cubicBezTo>
                    <a:pt x="8" y="24"/>
                    <a:pt x="10" y="25"/>
                    <a:pt x="11" y="25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16" y="23"/>
                    <a:pt x="16" y="22"/>
                    <a:pt x="16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7" name="Rectangle 64"/>
            <p:cNvSpPr>
              <a:spLocks noChangeArrowheads="1"/>
            </p:cNvSpPr>
            <p:nvPr/>
          </p:nvSpPr>
          <p:spPr bwMode="auto">
            <a:xfrm>
              <a:off x="941388" y="-927100"/>
              <a:ext cx="457200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8" name="Rectangle 65"/>
            <p:cNvSpPr>
              <a:spLocks noChangeArrowheads="1"/>
            </p:cNvSpPr>
            <p:nvPr/>
          </p:nvSpPr>
          <p:spPr bwMode="auto">
            <a:xfrm>
              <a:off x="933450" y="-754063"/>
              <a:ext cx="214313" cy="19050"/>
            </a:xfrm>
            <a:prstGeom prst="rect">
              <a:avLst/>
            </a:prstGeom>
            <a:solidFill>
              <a:srgbClr val="8B2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59" name="Rectangle 66"/>
            <p:cNvSpPr>
              <a:spLocks noChangeArrowheads="1"/>
            </p:cNvSpPr>
            <p:nvPr/>
          </p:nvSpPr>
          <p:spPr bwMode="auto">
            <a:xfrm>
              <a:off x="933450" y="-822325"/>
              <a:ext cx="214313" cy="19050"/>
            </a:xfrm>
            <a:prstGeom prst="rect">
              <a:avLst/>
            </a:prstGeom>
            <a:solidFill>
              <a:srgbClr val="8B2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1200150" y="-836613"/>
              <a:ext cx="190500" cy="184150"/>
            </a:xfrm>
            <a:prstGeom prst="rect">
              <a:avLst/>
            </a:pr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1233488" y="-803275"/>
              <a:ext cx="142875" cy="120650"/>
            </a:xfrm>
            <a:custGeom>
              <a:avLst/>
              <a:gdLst>
                <a:gd name="T0" fmla="*/ 5 w 90"/>
                <a:gd name="T1" fmla="*/ 73 h 76"/>
                <a:gd name="T2" fmla="*/ 5 w 90"/>
                <a:gd name="T3" fmla="*/ 66 h 76"/>
                <a:gd name="T4" fmla="*/ 33 w 90"/>
                <a:gd name="T5" fmla="*/ 43 h 76"/>
                <a:gd name="T6" fmla="*/ 45 w 90"/>
                <a:gd name="T7" fmla="*/ 52 h 76"/>
                <a:gd name="T8" fmla="*/ 76 w 90"/>
                <a:gd name="T9" fmla="*/ 28 h 76"/>
                <a:gd name="T10" fmla="*/ 80 w 90"/>
                <a:gd name="T11" fmla="*/ 36 h 76"/>
                <a:gd name="T12" fmla="*/ 85 w 90"/>
                <a:gd name="T13" fmla="*/ 14 h 76"/>
                <a:gd name="T14" fmla="*/ 64 w 90"/>
                <a:gd name="T15" fmla="*/ 17 h 76"/>
                <a:gd name="T16" fmla="*/ 69 w 90"/>
                <a:gd name="T17" fmla="*/ 24 h 76"/>
                <a:gd name="T18" fmla="*/ 45 w 90"/>
                <a:gd name="T19" fmla="*/ 40 h 76"/>
                <a:gd name="T20" fmla="*/ 33 w 90"/>
                <a:gd name="T21" fmla="*/ 31 h 76"/>
                <a:gd name="T22" fmla="*/ 5 w 90"/>
                <a:gd name="T23" fmla="*/ 54 h 76"/>
                <a:gd name="T24" fmla="*/ 5 w 90"/>
                <a:gd name="T25" fmla="*/ 0 h 76"/>
                <a:gd name="T26" fmla="*/ 0 w 90"/>
                <a:gd name="T27" fmla="*/ 0 h 76"/>
                <a:gd name="T28" fmla="*/ 0 w 90"/>
                <a:gd name="T29" fmla="*/ 76 h 76"/>
                <a:gd name="T30" fmla="*/ 0 w 90"/>
                <a:gd name="T31" fmla="*/ 76 h 76"/>
                <a:gd name="T32" fmla="*/ 0 w 90"/>
                <a:gd name="T33" fmla="*/ 76 h 76"/>
                <a:gd name="T34" fmla="*/ 90 w 90"/>
                <a:gd name="T35" fmla="*/ 76 h 76"/>
                <a:gd name="T36" fmla="*/ 90 w 90"/>
                <a:gd name="T37" fmla="*/ 73 h 76"/>
                <a:gd name="T38" fmla="*/ 5 w 90"/>
                <a:gd name="T3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6">
                  <a:moveTo>
                    <a:pt x="5" y="73"/>
                  </a:moveTo>
                  <a:lnTo>
                    <a:pt x="5" y="66"/>
                  </a:lnTo>
                  <a:lnTo>
                    <a:pt x="33" y="43"/>
                  </a:lnTo>
                  <a:lnTo>
                    <a:pt x="45" y="52"/>
                  </a:lnTo>
                  <a:lnTo>
                    <a:pt x="76" y="28"/>
                  </a:lnTo>
                  <a:lnTo>
                    <a:pt x="80" y="36"/>
                  </a:lnTo>
                  <a:lnTo>
                    <a:pt x="85" y="14"/>
                  </a:lnTo>
                  <a:lnTo>
                    <a:pt x="64" y="17"/>
                  </a:lnTo>
                  <a:lnTo>
                    <a:pt x="69" y="24"/>
                  </a:lnTo>
                  <a:lnTo>
                    <a:pt x="45" y="40"/>
                  </a:lnTo>
                  <a:lnTo>
                    <a:pt x="33" y="31"/>
                  </a:lnTo>
                  <a:lnTo>
                    <a:pt x="5" y="5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90" y="76"/>
                  </a:lnTo>
                  <a:lnTo>
                    <a:pt x="90" y="73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62" name="Rectangle 69"/>
            <p:cNvSpPr>
              <a:spLocks noChangeArrowheads="1"/>
            </p:cNvSpPr>
            <p:nvPr/>
          </p:nvSpPr>
          <p:spPr bwMode="auto">
            <a:xfrm>
              <a:off x="933450" y="-687388"/>
              <a:ext cx="214313" cy="19050"/>
            </a:xfrm>
            <a:prstGeom prst="rect">
              <a:avLst/>
            </a:prstGeom>
            <a:solidFill>
              <a:srgbClr val="8B2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grpSp>
        <p:nvGrpSpPr>
          <p:cNvPr id="1122" name="Group 1121"/>
          <p:cNvGrpSpPr>
            <a:grpSpLocks noChangeAspect="1"/>
          </p:cNvGrpSpPr>
          <p:nvPr/>
        </p:nvGrpSpPr>
        <p:grpSpPr>
          <a:xfrm>
            <a:off x="4709469" y="2094461"/>
            <a:ext cx="635105" cy="648000"/>
            <a:chOff x="2392363" y="-1219200"/>
            <a:chExt cx="625476" cy="638175"/>
          </a:xfrm>
        </p:grpSpPr>
        <p:sp>
          <p:nvSpPr>
            <p:cNvPr id="1038" name="Rectangle 112"/>
            <p:cNvSpPr>
              <a:spLocks noChangeArrowheads="1"/>
            </p:cNvSpPr>
            <p:nvPr/>
          </p:nvSpPr>
          <p:spPr bwMode="auto">
            <a:xfrm>
              <a:off x="2398713" y="-1139825"/>
              <a:ext cx="604838" cy="314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0" name="Freeform 113"/>
            <p:cNvSpPr>
              <a:spLocks/>
            </p:cNvSpPr>
            <p:nvPr/>
          </p:nvSpPr>
          <p:spPr bwMode="auto">
            <a:xfrm>
              <a:off x="2627313" y="-1131888"/>
              <a:ext cx="376238" cy="303213"/>
            </a:xfrm>
            <a:custGeom>
              <a:avLst/>
              <a:gdLst>
                <a:gd name="T0" fmla="*/ 237 w 237"/>
                <a:gd name="T1" fmla="*/ 191 h 191"/>
                <a:gd name="T2" fmla="*/ 0 w 237"/>
                <a:gd name="T3" fmla="*/ 191 h 191"/>
                <a:gd name="T4" fmla="*/ 190 w 237"/>
                <a:gd name="T5" fmla="*/ 0 h 191"/>
                <a:gd name="T6" fmla="*/ 237 w 237"/>
                <a:gd name="T7" fmla="*/ 0 h 191"/>
                <a:gd name="T8" fmla="*/ 237 w 237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1">
                  <a:moveTo>
                    <a:pt x="237" y="191"/>
                  </a:moveTo>
                  <a:lnTo>
                    <a:pt x="0" y="191"/>
                  </a:lnTo>
                  <a:lnTo>
                    <a:pt x="190" y="0"/>
                  </a:lnTo>
                  <a:lnTo>
                    <a:pt x="237" y="0"/>
                  </a:lnTo>
                  <a:lnTo>
                    <a:pt x="237" y="19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1" name="Freeform 114"/>
            <p:cNvSpPr>
              <a:spLocks/>
            </p:cNvSpPr>
            <p:nvPr/>
          </p:nvSpPr>
          <p:spPr bwMode="auto">
            <a:xfrm>
              <a:off x="2530476" y="-1098550"/>
              <a:ext cx="115888" cy="71438"/>
            </a:xfrm>
            <a:custGeom>
              <a:avLst/>
              <a:gdLst>
                <a:gd name="T0" fmla="*/ 8 w 31"/>
                <a:gd name="T1" fmla="*/ 19 h 19"/>
                <a:gd name="T2" fmla="*/ 17 w 31"/>
                <a:gd name="T3" fmla="*/ 10 h 19"/>
                <a:gd name="T4" fmla="*/ 31 w 31"/>
                <a:gd name="T5" fmla="*/ 5 h 19"/>
                <a:gd name="T6" fmla="*/ 14 w 31"/>
                <a:gd name="T7" fmla="*/ 3 h 19"/>
                <a:gd name="T8" fmla="*/ 0 w 31"/>
                <a:gd name="T9" fmla="*/ 9 h 19"/>
                <a:gd name="T10" fmla="*/ 8 w 3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9">
                  <a:moveTo>
                    <a:pt x="8" y="19"/>
                  </a:moveTo>
                  <a:cubicBezTo>
                    <a:pt x="5" y="7"/>
                    <a:pt x="14" y="9"/>
                    <a:pt x="17" y="10"/>
                  </a:cubicBezTo>
                  <a:cubicBezTo>
                    <a:pt x="22" y="12"/>
                    <a:pt x="29" y="8"/>
                    <a:pt x="31" y="5"/>
                  </a:cubicBezTo>
                  <a:cubicBezTo>
                    <a:pt x="22" y="9"/>
                    <a:pt x="19" y="5"/>
                    <a:pt x="14" y="3"/>
                  </a:cubicBezTo>
                  <a:cubicBezTo>
                    <a:pt x="10" y="0"/>
                    <a:pt x="1" y="1"/>
                    <a:pt x="0" y="9"/>
                  </a:cubicBezTo>
                  <a:cubicBezTo>
                    <a:pt x="0" y="13"/>
                    <a:pt x="2" y="15"/>
                    <a:pt x="8" y="19"/>
                  </a:cubicBezTo>
                  <a:close/>
                </a:path>
              </a:pathLst>
            </a:custGeom>
            <a:solidFill>
              <a:srgbClr val="99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2" name="Freeform 115"/>
            <p:cNvSpPr>
              <a:spLocks noEditPoints="1"/>
            </p:cNvSpPr>
            <p:nvPr/>
          </p:nvSpPr>
          <p:spPr bwMode="auto">
            <a:xfrm>
              <a:off x="2474913" y="-1019175"/>
              <a:ext cx="152400" cy="107950"/>
            </a:xfrm>
            <a:custGeom>
              <a:avLst/>
              <a:gdLst>
                <a:gd name="T0" fmla="*/ 11 w 41"/>
                <a:gd name="T1" fmla="*/ 23 h 29"/>
                <a:gd name="T2" fmla="*/ 12 w 41"/>
                <a:gd name="T3" fmla="*/ 23 h 29"/>
                <a:gd name="T4" fmla="*/ 19 w 41"/>
                <a:gd name="T5" fmla="*/ 29 h 29"/>
                <a:gd name="T6" fmla="*/ 33 w 41"/>
                <a:gd name="T7" fmla="*/ 29 h 29"/>
                <a:gd name="T8" fmla="*/ 41 w 41"/>
                <a:gd name="T9" fmla="*/ 21 h 29"/>
                <a:gd name="T10" fmla="*/ 41 w 41"/>
                <a:gd name="T11" fmla="*/ 0 h 29"/>
                <a:gd name="T12" fmla="*/ 11 w 41"/>
                <a:gd name="T13" fmla="*/ 0 h 29"/>
                <a:gd name="T14" fmla="*/ 11 w 41"/>
                <a:gd name="T15" fmla="*/ 2 h 29"/>
                <a:gd name="T16" fmla="*/ 0 w 41"/>
                <a:gd name="T17" fmla="*/ 13 h 29"/>
                <a:gd name="T18" fmla="*/ 11 w 41"/>
                <a:gd name="T19" fmla="*/ 23 h 29"/>
                <a:gd name="T20" fmla="*/ 11 w 41"/>
                <a:gd name="T21" fmla="*/ 7 h 29"/>
                <a:gd name="T22" fmla="*/ 11 w 41"/>
                <a:gd name="T23" fmla="*/ 18 h 29"/>
                <a:gd name="T24" fmla="*/ 6 w 41"/>
                <a:gd name="T25" fmla="*/ 13 h 29"/>
                <a:gd name="T26" fmla="*/ 11 w 41"/>
                <a:gd name="T2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9">
                  <a:moveTo>
                    <a:pt x="11" y="23"/>
                  </a:moveTo>
                  <a:cubicBezTo>
                    <a:pt x="11" y="23"/>
                    <a:pt x="11" y="23"/>
                    <a:pt x="12" y="23"/>
                  </a:cubicBezTo>
                  <a:cubicBezTo>
                    <a:pt x="12" y="26"/>
                    <a:pt x="15" y="29"/>
                    <a:pt x="19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7" y="29"/>
                    <a:pt x="41" y="25"/>
                    <a:pt x="41" y="2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19"/>
                    <a:pt x="5" y="23"/>
                    <a:pt x="11" y="23"/>
                  </a:cubicBezTo>
                  <a:close/>
                  <a:moveTo>
                    <a:pt x="11" y="7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8" y="18"/>
                    <a:pt x="6" y="16"/>
                    <a:pt x="6" y="13"/>
                  </a:cubicBezTo>
                  <a:cubicBezTo>
                    <a:pt x="6" y="10"/>
                    <a:pt x="8" y="7"/>
                    <a:pt x="11" y="7"/>
                  </a:cubicBezTo>
                  <a:close/>
                </a:path>
              </a:pathLst>
            </a:custGeom>
            <a:solidFill>
              <a:srgbClr val="99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3" name="Freeform 116"/>
            <p:cNvSpPr>
              <a:spLocks/>
            </p:cNvSpPr>
            <p:nvPr/>
          </p:nvSpPr>
          <p:spPr bwMode="auto">
            <a:xfrm>
              <a:off x="2459038" y="-900113"/>
              <a:ext cx="222250" cy="26988"/>
            </a:xfrm>
            <a:custGeom>
              <a:avLst/>
              <a:gdLst>
                <a:gd name="T0" fmla="*/ 2 w 59"/>
                <a:gd name="T1" fmla="*/ 7 h 7"/>
                <a:gd name="T2" fmla="*/ 57 w 59"/>
                <a:gd name="T3" fmla="*/ 7 h 7"/>
                <a:gd name="T4" fmla="*/ 59 w 59"/>
                <a:gd name="T5" fmla="*/ 6 h 7"/>
                <a:gd name="T6" fmla="*/ 59 w 59"/>
                <a:gd name="T7" fmla="*/ 1 h 7"/>
                <a:gd name="T8" fmla="*/ 57 w 59"/>
                <a:gd name="T9" fmla="*/ 0 h 7"/>
                <a:gd name="T10" fmla="*/ 2 w 59"/>
                <a:gd name="T11" fmla="*/ 0 h 7"/>
                <a:gd name="T12" fmla="*/ 0 w 59"/>
                <a:gd name="T13" fmla="*/ 1 h 7"/>
                <a:gd name="T14" fmla="*/ 0 w 59"/>
                <a:gd name="T15" fmla="*/ 6 h 7"/>
                <a:gd name="T16" fmla="*/ 2 w 5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">
                  <a:moveTo>
                    <a:pt x="2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6"/>
                    <a:pt x="59" y="6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99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4" name="Freeform 117"/>
            <p:cNvSpPr>
              <a:spLocks noEditPoints="1"/>
            </p:cNvSpPr>
            <p:nvPr/>
          </p:nvSpPr>
          <p:spPr bwMode="auto">
            <a:xfrm>
              <a:off x="2684463" y="-1042988"/>
              <a:ext cx="55563" cy="60325"/>
            </a:xfrm>
            <a:custGeom>
              <a:avLst/>
              <a:gdLst>
                <a:gd name="T0" fmla="*/ 11 w 15"/>
                <a:gd name="T1" fmla="*/ 16 h 16"/>
                <a:gd name="T2" fmla="*/ 13 w 15"/>
                <a:gd name="T3" fmla="*/ 15 h 16"/>
                <a:gd name="T4" fmla="*/ 14 w 15"/>
                <a:gd name="T5" fmla="*/ 14 h 16"/>
                <a:gd name="T6" fmla="*/ 15 w 15"/>
                <a:gd name="T7" fmla="*/ 11 h 16"/>
                <a:gd name="T8" fmla="*/ 14 w 15"/>
                <a:gd name="T9" fmla="*/ 9 h 16"/>
                <a:gd name="T10" fmla="*/ 12 w 15"/>
                <a:gd name="T11" fmla="*/ 8 h 16"/>
                <a:gd name="T12" fmla="*/ 13 w 15"/>
                <a:gd name="T13" fmla="*/ 6 h 16"/>
                <a:gd name="T14" fmla="*/ 14 w 15"/>
                <a:gd name="T15" fmla="*/ 4 h 16"/>
                <a:gd name="T16" fmla="*/ 13 w 15"/>
                <a:gd name="T17" fmla="*/ 1 h 16"/>
                <a:gd name="T18" fmla="*/ 9 w 15"/>
                <a:gd name="T19" fmla="*/ 0 h 16"/>
                <a:gd name="T20" fmla="*/ 0 w 15"/>
                <a:gd name="T21" fmla="*/ 0 h 16"/>
                <a:gd name="T22" fmla="*/ 0 w 15"/>
                <a:gd name="T23" fmla="*/ 16 h 16"/>
                <a:gd name="T24" fmla="*/ 9 w 15"/>
                <a:gd name="T25" fmla="*/ 16 h 16"/>
                <a:gd name="T26" fmla="*/ 11 w 15"/>
                <a:gd name="T27" fmla="*/ 16 h 16"/>
                <a:gd name="T28" fmla="*/ 5 w 15"/>
                <a:gd name="T29" fmla="*/ 3 h 16"/>
                <a:gd name="T30" fmla="*/ 7 w 15"/>
                <a:gd name="T31" fmla="*/ 3 h 16"/>
                <a:gd name="T32" fmla="*/ 9 w 15"/>
                <a:gd name="T33" fmla="*/ 4 h 16"/>
                <a:gd name="T34" fmla="*/ 9 w 15"/>
                <a:gd name="T35" fmla="*/ 5 h 16"/>
                <a:gd name="T36" fmla="*/ 9 w 15"/>
                <a:gd name="T37" fmla="*/ 6 h 16"/>
                <a:gd name="T38" fmla="*/ 7 w 15"/>
                <a:gd name="T39" fmla="*/ 6 h 16"/>
                <a:gd name="T40" fmla="*/ 5 w 15"/>
                <a:gd name="T41" fmla="*/ 6 h 16"/>
                <a:gd name="T42" fmla="*/ 5 w 15"/>
                <a:gd name="T43" fmla="*/ 3 h 16"/>
                <a:gd name="T44" fmla="*/ 5 w 15"/>
                <a:gd name="T45" fmla="*/ 13 h 16"/>
                <a:gd name="T46" fmla="*/ 5 w 15"/>
                <a:gd name="T47" fmla="*/ 9 h 16"/>
                <a:gd name="T48" fmla="*/ 8 w 15"/>
                <a:gd name="T49" fmla="*/ 9 h 16"/>
                <a:gd name="T50" fmla="*/ 9 w 15"/>
                <a:gd name="T51" fmla="*/ 10 h 16"/>
                <a:gd name="T52" fmla="*/ 10 w 15"/>
                <a:gd name="T53" fmla="*/ 11 h 16"/>
                <a:gd name="T54" fmla="*/ 9 w 15"/>
                <a:gd name="T55" fmla="*/ 12 h 16"/>
                <a:gd name="T56" fmla="*/ 8 w 15"/>
                <a:gd name="T57" fmla="*/ 13 h 16"/>
                <a:gd name="T58" fmla="*/ 5 w 15"/>
                <a:gd name="T5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6">
                  <a:moveTo>
                    <a:pt x="11" y="16"/>
                  </a:moveTo>
                  <a:cubicBezTo>
                    <a:pt x="12" y="16"/>
                    <a:pt x="12" y="15"/>
                    <a:pt x="13" y="15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0"/>
                    <a:pt x="15" y="10"/>
                    <a:pt x="14" y="9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2" y="7"/>
                    <a:pt x="13" y="7"/>
                    <a:pt x="13" y="6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1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1" y="16"/>
                  </a:cubicBezTo>
                  <a:close/>
                  <a:moveTo>
                    <a:pt x="5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9" y="12"/>
                    <a:pt x="9" y="13"/>
                    <a:pt x="8" y="13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5" name="Freeform 118"/>
            <p:cNvSpPr>
              <a:spLocks/>
            </p:cNvSpPr>
            <p:nvPr/>
          </p:nvSpPr>
          <p:spPr bwMode="auto">
            <a:xfrm>
              <a:off x="2747963" y="-10429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2 w 33"/>
                <a:gd name="T3" fmla="*/ 29 h 38"/>
                <a:gd name="T4" fmla="*/ 12 w 33"/>
                <a:gd name="T5" fmla="*/ 22 h 38"/>
                <a:gd name="T6" fmla="*/ 31 w 33"/>
                <a:gd name="T7" fmla="*/ 22 h 38"/>
                <a:gd name="T8" fmla="*/ 31 w 33"/>
                <a:gd name="T9" fmla="*/ 15 h 38"/>
                <a:gd name="T10" fmla="*/ 12 w 33"/>
                <a:gd name="T11" fmla="*/ 15 h 38"/>
                <a:gd name="T12" fmla="*/ 12 w 33"/>
                <a:gd name="T13" fmla="*/ 7 h 38"/>
                <a:gd name="T14" fmla="*/ 33 w 33"/>
                <a:gd name="T15" fmla="*/ 7 h 38"/>
                <a:gd name="T16" fmla="*/ 33 w 33"/>
                <a:gd name="T17" fmla="*/ 0 h 38"/>
                <a:gd name="T18" fmla="*/ 0 w 33"/>
                <a:gd name="T19" fmla="*/ 0 h 38"/>
                <a:gd name="T20" fmla="*/ 0 w 33"/>
                <a:gd name="T21" fmla="*/ 38 h 38"/>
                <a:gd name="T22" fmla="*/ 33 w 33"/>
                <a:gd name="T23" fmla="*/ 38 h 38"/>
                <a:gd name="T24" fmla="*/ 33 w 33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2" y="29"/>
                  </a:lnTo>
                  <a:lnTo>
                    <a:pt x="12" y="22"/>
                  </a:lnTo>
                  <a:lnTo>
                    <a:pt x="31" y="22"/>
                  </a:lnTo>
                  <a:lnTo>
                    <a:pt x="31" y="15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3" y="38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6" name="Freeform 119"/>
            <p:cNvSpPr>
              <a:spLocks/>
            </p:cNvSpPr>
            <p:nvPr/>
          </p:nvSpPr>
          <p:spPr bwMode="auto">
            <a:xfrm>
              <a:off x="2808288" y="-1042988"/>
              <a:ext cx="52388" cy="60325"/>
            </a:xfrm>
            <a:custGeom>
              <a:avLst/>
              <a:gdLst>
                <a:gd name="T0" fmla="*/ 7 w 14"/>
                <a:gd name="T1" fmla="*/ 13 h 16"/>
                <a:gd name="T2" fmla="*/ 5 w 14"/>
                <a:gd name="T3" fmla="*/ 12 h 16"/>
                <a:gd name="T4" fmla="*/ 4 w 14"/>
                <a:gd name="T5" fmla="*/ 10 h 16"/>
                <a:gd name="T6" fmla="*/ 0 w 14"/>
                <a:gd name="T7" fmla="*/ 11 h 16"/>
                <a:gd name="T8" fmla="*/ 1 w 14"/>
                <a:gd name="T9" fmla="*/ 15 h 16"/>
                <a:gd name="T10" fmla="*/ 7 w 14"/>
                <a:gd name="T11" fmla="*/ 16 h 16"/>
                <a:gd name="T12" fmla="*/ 11 w 14"/>
                <a:gd name="T13" fmla="*/ 16 h 16"/>
                <a:gd name="T14" fmla="*/ 13 w 14"/>
                <a:gd name="T15" fmla="*/ 14 h 16"/>
                <a:gd name="T16" fmla="*/ 14 w 14"/>
                <a:gd name="T17" fmla="*/ 11 h 16"/>
                <a:gd name="T18" fmla="*/ 13 w 14"/>
                <a:gd name="T19" fmla="*/ 8 h 16"/>
                <a:gd name="T20" fmla="*/ 11 w 14"/>
                <a:gd name="T21" fmla="*/ 7 h 16"/>
                <a:gd name="T22" fmla="*/ 7 w 14"/>
                <a:gd name="T23" fmla="*/ 5 h 16"/>
                <a:gd name="T24" fmla="*/ 5 w 14"/>
                <a:gd name="T25" fmla="*/ 5 h 16"/>
                <a:gd name="T26" fmla="*/ 5 w 14"/>
                <a:gd name="T27" fmla="*/ 4 h 16"/>
                <a:gd name="T28" fmla="*/ 5 w 14"/>
                <a:gd name="T29" fmla="*/ 3 h 16"/>
                <a:gd name="T30" fmla="*/ 6 w 14"/>
                <a:gd name="T31" fmla="*/ 3 h 16"/>
                <a:gd name="T32" fmla="*/ 8 w 14"/>
                <a:gd name="T33" fmla="*/ 3 h 16"/>
                <a:gd name="T34" fmla="*/ 9 w 14"/>
                <a:gd name="T35" fmla="*/ 5 h 16"/>
                <a:gd name="T36" fmla="*/ 13 w 14"/>
                <a:gd name="T37" fmla="*/ 5 h 16"/>
                <a:gd name="T38" fmla="*/ 11 w 14"/>
                <a:gd name="T39" fmla="*/ 1 h 16"/>
                <a:gd name="T40" fmla="*/ 7 w 14"/>
                <a:gd name="T41" fmla="*/ 0 h 16"/>
                <a:gd name="T42" fmla="*/ 3 w 14"/>
                <a:gd name="T43" fmla="*/ 0 h 16"/>
                <a:gd name="T44" fmla="*/ 1 w 14"/>
                <a:gd name="T45" fmla="*/ 2 h 16"/>
                <a:gd name="T46" fmla="*/ 0 w 14"/>
                <a:gd name="T47" fmla="*/ 4 h 16"/>
                <a:gd name="T48" fmla="*/ 2 w 14"/>
                <a:gd name="T49" fmla="*/ 8 h 16"/>
                <a:gd name="T50" fmla="*/ 6 w 14"/>
                <a:gd name="T51" fmla="*/ 9 h 16"/>
                <a:gd name="T52" fmla="*/ 9 w 14"/>
                <a:gd name="T53" fmla="*/ 10 h 16"/>
                <a:gd name="T54" fmla="*/ 9 w 14"/>
                <a:gd name="T55" fmla="*/ 11 h 16"/>
                <a:gd name="T56" fmla="*/ 9 w 14"/>
                <a:gd name="T57" fmla="*/ 13 h 16"/>
                <a:gd name="T58" fmla="*/ 7 w 14"/>
                <a:gd name="T5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6">
                  <a:moveTo>
                    <a:pt x="7" y="13"/>
                  </a:moveTo>
                  <a:cubicBezTo>
                    <a:pt x="6" y="13"/>
                    <a:pt x="5" y="13"/>
                    <a:pt x="5" y="12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2" y="16"/>
                    <a:pt x="4" y="16"/>
                    <a:pt x="7" y="16"/>
                  </a:cubicBezTo>
                  <a:cubicBezTo>
                    <a:pt x="8" y="16"/>
                    <a:pt x="10" y="16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0" y="6"/>
                    <a:pt x="9" y="6"/>
                    <a:pt x="7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2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2" y="8"/>
                    <a:pt x="4" y="9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7" name="Freeform 120"/>
            <p:cNvSpPr>
              <a:spLocks/>
            </p:cNvSpPr>
            <p:nvPr/>
          </p:nvSpPr>
          <p:spPr bwMode="auto">
            <a:xfrm>
              <a:off x="2863851" y="-1042988"/>
              <a:ext cx="57150" cy="60325"/>
            </a:xfrm>
            <a:custGeom>
              <a:avLst/>
              <a:gdLst>
                <a:gd name="T0" fmla="*/ 12 w 36"/>
                <a:gd name="T1" fmla="*/ 38 h 38"/>
                <a:gd name="T2" fmla="*/ 24 w 36"/>
                <a:gd name="T3" fmla="*/ 38 h 38"/>
                <a:gd name="T4" fmla="*/ 24 w 36"/>
                <a:gd name="T5" fmla="*/ 10 h 38"/>
                <a:gd name="T6" fmla="*/ 36 w 36"/>
                <a:gd name="T7" fmla="*/ 10 h 38"/>
                <a:gd name="T8" fmla="*/ 36 w 36"/>
                <a:gd name="T9" fmla="*/ 0 h 38"/>
                <a:gd name="T10" fmla="*/ 0 w 36"/>
                <a:gd name="T11" fmla="*/ 0 h 38"/>
                <a:gd name="T12" fmla="*/ 0 w 36"/>
                <a:gd name="T13" fmla="*/ 10 h 38"/>
                <a:gd name="T14" fmla="*/ 12 w 36"/>
                <a:gd name="T15" fmla="*/ 10 h 38"/>
                <a:gd name="T16" fmla="*/ 12 w 3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12" y="38"/>
                  </a:moveTo>
                  <a:lnTo>
                    <a:pt x="24" y="38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8" name="Freeform 121"/>
            <p:cNvSpPr>
              <a:spLocks/>
            </p:cNvSpPr>
            <p:nvPr/>
          </p:nvSpPr>
          <p:spPr bwMode="auto">
            <a:xfrm>
              <a:off x="2684463" y="-971550"/>
              <a:ext cx="41275" cy="46038"/>
            </a:xfrm>
            <a:custGeom>
              <a:avLst/>
              <a:gdLst>
                <a:gd name="T0" fmla="*/ 3 w 11"/>
                <a:gd name="T1" fmla="*/ 11 h 12"/>
                <a:gd name="T2" fmla="*/ 6 w 11"/>
                <a:gd name="T3" fmla="*/ 12 h 12"/>
                <a:gd name="T4" fmla="*/ 9 w 11"/>
                <a:gd name="T5" fmla="*/ 12 h 12"/>
                <a:gd name="T6" fmla="*/ 10 w 11"/>
                <a:gd name="T7" fmla="*/ 10 h 12"/>
                <a:gd name="T8" fmla="*/ 11 w 11"/>
                <a:gd name="T9" fmla="*/ 8 h 12"/>
                <a:gd name="T10" fmla="*/ 8 w 11"/>
                <a:gd name="T11" fmla="*/ 7 h 12"/>
                <a:gd name="T12" fmla="*/ 8 w 11"/>
                <a:gd name="T13" fmla="*/ 9 h 12"/>
                <a:gd name="T14" fmla="*/ 6 w 11"/>
                <a:gd name="T15" fmla="*/ 9 h 12"/>
                <a:gd name="T16" fmla="*/ 4 w 11"/>
                <a:gd name="T17" fmla="*/ 9 h 12"/>
                <a:gd name="T18" fmla="*/ 4 w 11"/>
                <a:gd name="T19" fmla="*/ 6 h 12"/>
                <a:gd name="T20" fmla="*/ 4 w 11"/>
                <a:gd name="T21" fmla="*/ 4 h 12"/>
                <a:gd name="T22" fmla="*/ 6 w 11"/>
                <a:gd name="T23" fmla="*/ 3 h 12"/>
                <a:gd name="T24" fmla="*/ 7 w 11"/>
                <a:gd name="T25" fmla="*/ 3 h 12"/>
                <a:gd name="T26" fmla="*/ 8 w 11"/>
                <a:gd name="T27" fmla="*/ 4 h 12"/>
                <a:gd name="T28" fmla="*/ 8 w 11"/>
                <a:gd name="T29" fmla="*/ 4 h 12"/>
                <a:gd name="T30" fmla="*/ 11 w 11"/>
                <a:gd name="T31" fmla="*/ 4 h 12"/>
                <a:gd name="T32" fmla="*/ 9 w 11"/>
                <a:gd name="T33" fmla="*/ 1 h 12"/>
                <a:gd name="T34" fmla="*/ 6 w 11"/>
                <a:gd name="T35" fmla="*/ 0 h 12"/>
                <a:gd name="T36" fmla="*/ 2 w 11"/>
                <a:gd name="T37" fmla="*/ 2 h 12"/>
                <a:gd name="T38" fmla="*/ 0 w 11"/>
                <a:gd name="T39" fmla="*/ 6 h 12"/>
                <a:gd name="T40" fmla="*/ 1 w 11"/>
                <a:gd name="T41" fmla="*/ 9 h 12"/>
                <a:gd name="T42" fmla="*/ 3 w 11"/>
                <a:gd name="T4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3" y="11"/>
                  </a:moveTo>
                  <a:cubicBezTo>
                    <a:pt x="4" y="12"/>
                    <a:pt x="5" y="12"/>
                    <a:pt x="6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2" y="10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49" name="Freeform 122"/>
            <p:cNvSpPr>
              <a:spLocks noEditPoints="1"/>
            </p:cNvSpPr>
            <p:nvPr/>
          </p:nvSpPr>
          <p:spPr bwMode="auto">
            <a:xfrm>
              <a:off x="2733676" y="-971550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1 w 12"/>
                <a:gd name="T3" fmla="*/ 2 h 12"/>
                <a:gd name="T4" fmla="*/ 0 w 12"/>
                <a:gd name="T5" fmla="*/ 6 h 12"/>
                <a:gd name="T6" fmla="*/ 1 w 12"/>
                <a:gd name="T7" fmla="*/ 9 h 12"/>
                <a:gd name="T8" fmla="*/ 3 w 12"/>
                <a:gd name="T9" fmla="*/ 11 h 12"/>
                <a:gd name="T10" fmla="*/ 6 w 12"/>
                <a:gd name="T11" fmla="*/ 12 h 12"/>
                <a:gd name="T12" fmla="*/ 9 w 12"/>
                <a:gd name="T13" fmla="*/ 11 h 12"/>
                <a:gd name="T14" fmla="*/ 11 w 12"/>
                <a:gd name="T15" fmla="*/ 9 h 12"/>
                <a:gd name="T16" fmla="*/ 12 w 12"/>
                <a:gd name="T17" fmla="*/ 6 h 12"/>
                <a:gd name="T18" fmla="*/ 10 w 12"/>
                <a:gd name="T19" fmla="*/ 2 h 12"/>
                <a:gd name="T20" fmla="*/ 6 w 12"/>
                <a:gd name="T21" fmla="*/ 0 h 12"/>
                <a:gd name="T22" fmla="*/ 7 w 12"/>
                <a:gd name="T23" fmla="*/ 9 h 12"/>
                <a:gd name="T24" fmla="*/ 6 w 12"/>
                <a:gd name="T25" fmla="*/ 9 h 12"/>
                <a:gd name="T26" fmla="*/ 4 w 12"/>
                <a:gd name="T27" fmla="*/ 9 h 12"/>
                <a:gd name="T28" fmla="*/ 3 w 12"/>
                <a:gd name="T29" fmla="*/ 6 h 12"/>
                <a:gd name="T30" fmla="*/ 4 w 12"/>
                <a:gd name="T31" fmla="*/ 4 h 12"/>
                <a:gd name="T32" fmla="*/ 6 w 12"/>
                <a:gd name="T33" fmla="*/ 3 h 12"/>
                <a:gd name="T34" fmla="*/ 7 w 12"/>
                <a:gd name="T35" fmla="*/ 3 h 12"/>
                <a:gd name="T36" fmla="*/ 8 w 12"/>
                <a:gd name="T37" fmla="*/ 6 h 12"/>
                <a:gd name="T38" fmla="*/ 7 w 12"/>
                <a:gd name="T3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lose/>
                  <a:moveTo>
                    <a:pt x="7" y="9"/>
                  </a:move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7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50" name="Freeform 123"/>
            <p:cNvSpPr>
              <a:spLocks/>
            </p:cNvSpPr>
            <p:nvPr/>
          </p:nvSpPr>
          <p:spPr bwMode="auto">
            <a:xfrm>
              <a:off x="2786063" y="-971550"/>
              <a:ext cx="30163" cy="46038"/>
            </a:xfrm>
            <a:custGeom>
              <a:avLst/>
              <a:gdLst>
                <a:gd name="T0" fmla="*/ 0 w 19"/>
                <a:gd name="T1" fmla="*/ 29 h 29"/>
                <a:gd name="T2" fmla="*/ 7 w 19"/>
                <a:gd name="T3" fmla="*/ 29 h 29"/>
                <a:gd name="T4" fmla="*/ 7 w 19"/>
                <a:gd name="T5" fmla="*/ 17 h 29"/>
                <a:gd name="T6" fmla="*/ 19 w 19"/>
                <a:gd name="T7" fmla="*/ 17 h 29"/>
                <a:gd name="T8" fmla="*/ 19 w 19"/>
                <a:gd name="T9" fmla="*/ 12 h 29"/>
                <a:gd name="T10" fmla="*/ 7 w 19"/>
                <a:gd name="T11" fmla="*/ 12 h 29"/>
                <a:gd name="T12" fmla="*/ 7 w 19"/>
                <a:gd name="T13" fmla="*/ 7 h 29"/>
                <a:gd name="T14" fmla="*/ 19 w 19"/>
                <a:gd name="T15" fmla="*/ 7 h 29"/>
                <a:gd name="T16" fmla="*/ 19 w 19"/>
                <a:gd name="T17" fmla="*/ 0 h 29"/>
                <a:gd name="T18" fmla="*/ 0 w 19"/>
                <a:gd name="T19" fmla="*/ 0 h 29"/>
                <a:gd name="T20" fmla="*/ 0 w 19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9">
                  <a:moveTo>
                    <a:pt x="0" y="29"/>
                  </a:moveTo>
                  <a:lnTo>
                    <a:pt x="7" y="29"/>
                  </a:lnTo>
                  <a:lnTo>
                    <a:pt x="7" y="17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51" name="Freeform 124"/>
            <p:cNvSpPr>
              <a:spLocks/>
            </p:cNvSpPr>
            <p:nvPr/>
          </p:nvSpPr>
          <p:spPr bwMode="auto">
            <a:xfrm>
              <a:off x="2822576" y="-971550"/>
              <a:ext cx="34925" cy="46038"/>
            </a:xfrm>
            <a:custGeom>
              <a:avLst/>
              <a:gdLst>
                <a:gd name="T0" fmla="*/ 0 w 22"/>
                <a:gd name="T1" fmla="*/ 29 h 29"/>
                <a:gd name="T2" fmla="*/ 10 w 22"/>
                <a:gd name="T3" fmla="*/ 29 h 29"/>
                <a:gd name="T4" fmla="*/ 10 w 22"/>
                <a:gd name="T5" fmla="*/ 17 h 29"/>
                <a:gd name="T6" fmla="*/ 19 w 22"/>
                <a:gd name="T7" fmla="*/ 17 h 29"/>
                <a:gd name="T8" fmla="*/ 19 w 22"/>
                <a:gd name="T9" fmla="*/ 12 h 29"/>
                <a:gd name="T10" fmla="*/ 10 w 22"/>
                <a:gd name="T11" fmla="*/ 12 h 29"/>
                <a:gd name="T12" fmla="*/ 10 w 22"/>
                <a:gd name="T13" fmla="*/ 7 h 29"/>
                <a:gd name="T14" fmla="*/ 22 w 22"/>
                <a:gd name="T15" fmla="*/ 7 h 29"/>
                <a:gd name="T16" fmla="*/ 22 w 22"/>
                <a:gd name="T17" fmla="*/ 0 h 29"/>
                <a:gd name="T18" fmla="*/ 0 w 22"/>
                <a:gd name="T19" fmla="*/ 0 h 29"/>
                <a:gd name="T20" fmla="*/ 0 w 22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9">
                  <a:moveTo>
                    <a:pt x="0" y="29"/>
                  </a:moveTo>
                  <a:lnTo>
                    <a:pt x="10" y="29"/>
                  </a:lnTo>
                  <a:lnTo>
                    <a:pt x="10" y="17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52" name="Freeform 125"/>
            <p:cNvSpPr>
              <a:spLocks/>
            </p:cNvSpPr>
            <p:nvPr/>
          </p:nvSpPr>
          <p:spPr bwMode="auto">
            <a:xfrm>
              <a:off x="2863851" y="-971550"/>
              <a:ext cx="38100" cy="46038"/>
            </a:xfrm>
            <a:custGeom>
              <a:avLst/>
              <a:gdLst>
                <a:gd name="T0" fmla="*/ 24 w 24"/>
                <a:gd name="T1" fmla="*/ 22 h 29"/>
                <a:gd name="T2" fmla="*/ 10 w 24"/>
                <a:gd name="T3" fmla="*/ 22 h 29"/>
                <a:gd name="T4" fmla="*/ 10 w 24"/>
                <a:gd name="T5" fmla="*/ 17 h 29"/>
                <a:gd name="T6" fmla="*/ 22 w 24"/>
                <a:gd name="T7" fmla="*/ 17 h 29"/>
                <a:gd name="T8" fmla="*/ 22 w 24"/>
                <a:gd name="T9" fmla="*/ 12 h 29"/>
                <a:gd name="T10" fmla="*/ 10 w 24"/>
                <a:gd name="T11" fmla="*/ 12 h 29"/>
                <a:gd name="T12" fmla="*/ 10 w 24"/>
                <a:gd name="T13" fmla="*/ 7 h 29"/>
                <a:gd name="T14" fmla="*/ 24 w 24"/>
                <a:gd name="T15" fmla="*/ 7 h 29"/>
                <a:gd name="T16" fmla="*/ 24 w 24"/>
                <a:gd name="T17" fmla="*/ 0 h 29"/>
                <a:gd name="T18" fmla="*/ 0 w 24"/>
                <a:gd name="T19" fmla="*/ 0 h 29"/>
                <a:gd name="T20" fmla="*/ 0 w 24"/>
                <a:gd name="T21" fmla="*/ 29 h 29"/>
                <a:gd name="T22" fmla="*/ 24 w 24"/>
                <a:gd name="T23" fmla="*/ 29 h 29"/>
                <a:gd name="T24" fmla="*/ 24 w 24"/>
                <a:gd name="T25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24" y="22"/>
                  </a:moveTo>
                  <a:lnTo>
                    <a:pt x="10" y="22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22" y="12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53" name="Freeform 126"/>
            <p:cNvSpPr>
              <a:spLocks/>
            </p:cNvSpPr>
            <p:nvPr/>
          </p:nvSpPr>
          <p:spPr bwMode="auto">
            <a:xfrm>
              <a:off x="2909888" y="-971550"/>
              <a:ext cx="33338" cy="46038"/>
            </a:xfrm>
            <a:custGeom>
              <a:avLst/>
              <a:gdLst>
                <a:gd name="T0" fmla="*/ 21 w 21"/>
                <a:gd name="T1" fmla="*/ 7 h 29"/>
                <a:gd name="T2" fmla="*/ 21 w 21"/>
                <a:gd name="T3" fmla="*/ 0 h 29"/>
                <a:gd name="T4" fmla="*/ 0 w 21"/>
                <a:gd name="T5" fmla="*/ 0 h 29"/>
                <a:gd name="T6" fmla="*/ 0 w 21"/>
                <a:gd name="T7" fmla="*/ 29 h 29"/>
                <a:gd name="T8" fmla="*/ 21 w 21"/>
                <a:gd name="T9" fmla="*/ 29 h 29"/>
                <a:gd name="T10" fmla="*/ 21 w 21"/>
                <a:gd name="T11" fmla="*/ 22 h 29"/>
                <a:gd name="T12" fmla="*/ 7 w 21"/>
                <a:gd name="T13" fmla="*/ 22 h 29"/>
                <a:gd name="T14" fmla="*/ 7 w 21"/>
                <a:gd name="T15" fmla="*/ 17 h 29"/>
                <a:gd name="T16" fmla="*/ 21 w 21"/>
                <a:gd name="T17" fmla="*/ 17 h 29"/>
                <a:gd name="T18" fmla="*/ 21 w 21"/>
                <a:gd name="T19" fmla="*/ 12 h 29"/>
                <a:gd name="T20" fmla="*/ 7 w 21"/>
                <a:gd name="T21" fmla="*/ 12 h 29"/>
                <a:gd name="T22" fmla="*/ 7 w 21"/>
                <a:gd name="T23" fmla="*/ 7 h 29"/>
                <a:gd name="T24" fmla="*/ 21 w 21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9">
                  <a:moveTo>
                    <a:pt x="21" y="7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1" y="29"/>
                  </a:lnTo>
                  <a:lnTo>
                    <a:pt x="21" y="22"/>
                  </a:lnTo>
                  <a:lnTo>
                    <a:pt x="7" y="22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7" y="12"/>
                  </a:lnTo>
                  <a:lnTo>
                    <a:pt x="7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E31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54" name="Freeform 127"/>
            <p:cNvSpPr>
              <a:spLocks/>
            </p:cNvSpPr>
            <p:nvPr/>
          </p:nvSpPr>
          <p:spPr bwMode="auto">
            <a:xfrm>
              <a:off x="2392363" y="-1219200"/>
              <a:ext cx="554038" cy="406400"/>
            </a:xfrm>
            <a:custGeom>
              <a:avLst/>
              <a:gdLst>
                <a:gd name="T0" fmla="*/ 11 w 349"/>
                <a:gd name="T1" fmla="*/ 246 h 256"/>
                <a:gd name="T2" fmla="*/ 11 w 349"/>
                <a:gd name="T3" fmla="*/ 55 h 256"/>
                <a:gd name="T4" fmla="*/ 338 w 349"/>
                <a:gd name="T5" fmla="*/ 55 h 256"/>
                <a:gd name="T6" fmla="*/ 349 w 349"/>
                <a:gd name="T7" fmla="*/ 45 h 256"/>
                <a:gd name="T8" fmla="*/ 290 w 349"/>
                <a:gd name="T9" fmla="*/ 45 h 256"/>
                <a:gd name="T10" fmla="*/ 300 w 349"/>
                <a:gd name="T11" fmla="*/ 7 h 256"/>
                <a:gd name="T12" fmla="*/ 326 w 349"/>
                <a:gd name="T13" fmla="*/ 7 h 256"/>
                <a:gd name="T14" fmla="*/ 326 w 349"/>
                <a:gd name="T15" fmla="*/ 12 h 256"/>
                <a:gd name="T16" fmla="*/ 316 w 349"/>
                <a:gd name="T17" fmla="*/ 12 h 256"/>
                <a:gd name="T18" fmla="*/ 316 w 349"/>
                <a:gd name="T19" fmla="*/ 33 h 256"/>
                <a:gd name="T20" fmla="*/ 345 w 349"/>
                <a:gd name="T21" fmla="*/ 33 h 256"/>
                <a:gd name="T22" fmla="*/ 345 w 349"/>
                <a:gd name="T23" fmla="*/ 12 h 256"/>
                <a:gd name="T24" fmla="*/ 333 w 349"/>
                <a:gd name="T25" fmla="*/ 12 h 256"/>
                <a:gd name="T26" fmla="*/ 331 w 349"/>
                <a:gd name="T27" fmla="*/ 0 h 256"/>
                <a:gd name="T28" fmla="*/ 295 w 349"/>
                <a:gd name="T29" fmla="*/ 0 h 256"/>
                <a:gd name="T30" fmla="*/ 286 w 349"/>
                <a:gd name="T31" fmla="*/ 45 h 256"/>
                <a:gd name="T32" fmla="*/ 222 w 349"/>
                <a:gd name="T33" fmla="*/ 45 h 256"/>
                <a:gd name="T34" fmla="*/ 229 w 349"/>
                <a:gd name="T35" fmla="*/ 7 h 256"/>
                <a:gd name="T36" fmla="*/ 245 w 349"/>
                <a:gd name="T37" fmla="*/ 7 h 256"/>
                <a:gd name="T38" fmla="*/ 245 w 349"/>
                <a:gd name="T39" fmla="*/ 12 h 256"/>
                <a:gd name="T40" fmla="*/ 236 w 349"/>
                <a:gd name="T41" fmla="*/ 12 h 256"/>
                <a:gd name="T42" fmla="*/ 236 w 349"/>
                <a:gd name="T43" fmla="*/ 33 h 256"/>
                <a:gd name="T44" fmla="*/ 264 w 349"/>
                <a:gd name="T45" fmla="*/ 33 h 256"/>
                <a:gd name="T46" fmla="*/ 264 w 349"/>
                <a:gd name="T47" fmla="*/ 12 h 256"/>
                <a:gd name="T48" fmla="*/ 253 w 349"/>
                <a:gd name="T49" fmla="*/ 12 h 256"/>
                <a:gd name="T50" fmla="*/ 250 w 349"/>
                <a:gd name="T51" fmla="*/ 0 h 256"/>
                <a:gd name="T52" fmla="*/ 224 w 349"/>
                <a:gd name="T53" fmla="*/ 0 h 256"/>
                <a:gd name="T54" fmla="*/ 215 w 349"/>
                <a:gd name="T55" fmla="*/ 45 h 256"/>
                <a:gd name="T56" fmla="*/ 177 w 349"/>
                <a:gd name="T57" fmla="*/ 45 h 256"/>
                <a:gd name="T58" fmla="*/ 170 w 349"/>
                <a:gd name="T59" fmla="*/ 0 h 256"/>
                <a:gd name="T60" fmla="*/ 144 w 349"/>
                <a:gd name="T61" fmla="*/ 0 h 256"/>
                <a:gd name="T62" fmla="*/ 141 w 349"/>
                <a:gd name="T63" fmla="*/ 12 h 256"/>
                <a:gd name="T64" fmla="*/ 130 w 349"/>
                <a:gd name="T65" fmla="*/ 12 h 256"/>
                <a:gd name="T66" fmla="*/ 130 w 349"/>
                <a:gd name="T67" fmla="*/ 33 h 256"/>
                <a:gd name="T68" fmla="*/ 158 w 349"/>
                <a:gd name="T69" fmla="*/ 33 h 256"/>
                <a:gd name="T70" fmla="*/ 158 w 349"/>
                <a:gd name="T71" fmla="*/ 12 h 256"/>
                <a:gd name="T72" fmla="*/ 148 w 349"/>
                <a:gd name="T73" fmla="*/ 12 h 256"/>
                <a:gd name="T74" fmla="*/ 148 w 349"/>
                <a:gd name="T75" fmla="*/ 7 h 256"/>
                <a:gd name="T76" fmla="*/ 165 w 349"/>
                <a:gd name="T77" fmla="*/ 7 h 256"/>
                <a:gd name="T78" fmla="*/ 172 w 349"/>
                <a:gd name="T79" fmla="*/ 45 h 256"/>
                <a:gd name="T80" fmla="*/ 108 w 349"/>
                <a:gd name="T81" fmla="*/ 45 h 256"/>
                <a:gd name="T82" fmla="*/ 99 w 349"/>
                <a:gd name="T83" fmla="*/ 0 h 256"/>
                <a:gd name="T84" fmla="*/ 63 w 349"/>
                <a:gd name="T85" fmla="*/ 0 h 256"/>
                <a:gd name="T86" fmla="*/ 61 w 349"/>
                <a:gd name="T87" fmla="*/ 12 h 256"/>
                <a:gd name="T88" fmla="*/ 49 w 349"/>
                <a:gd name="T89" fmla="*/ 12 h 256"/>
                <a:gd name="T90" fmla="*/ 49 w 349"/>
                <a:gd name="T91" fmla="*/ 33 h 256"/>
                <a:gd name="T92" fmla="*/ 78 w 349"/>
                <a:gd name="T93" fmla="*/ 33 h 256"/>
                <a:gd name="T94" fmla="*/ 78 w 349"/>
                <a:gd name="T95" fmla="*/ 12 h 256"/>
                <a:gd name="T96" fmla="*/ 68 w 349"/>
                <a:gd name="T97" fmla="*/ 12 h 256"/>
                <a:gd name="T98" fmla="*/ 68 w 349"/>
                <a:gd name="T99" fmla="*/ 7 h 256"/>
                <a:gd name="T100" fmla="*/ 94 w 349"/>
                <a:gd name="T101" fmla="*/ 7 h 256"/>
                <a:gd name="T102" fmla="*/ 101 w 349"/>
                <a:gd name="T103" fmla="*/ 45 h 256"/>
                <a:gd name="T104" fmla="*/ 0 w 349"/>
                <a:gd name="T105" fmla="*/ 45 h 256"/>
                <a:gd name="T106" fmla="*/ 0 w 349"/>
                <a:gd name="T107" fmla="*/ 256 h 256"/>
                <a:gd name="T108" fmla="*/ 137 w 349"/>
                <a:gd name="T109" fmla="*/ 256 h 256"/>
                <a:gd name="T110" fmla="*/ 148 w 349"/>
                <a:gd name="T111" fmla="*/ 246 h 256"/>
                <a:gd name="T112" fmla="*/ 11 w 349"/>
                <a:gd name="T113" fmla="*/ 24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9" h="256">
                  <a:moveTo>
                    <a:pt x="11" y="246"/>
                  </a:moveTo>
                  <a:lnTo>
                    <a:pt x="11" y="55"/>
                  </a:lnTo>
                  <a:lnTo>
                    <a:pt x="338" y="55"/>
                  </a:lnTo>
                  <a:lnTo>
                    <a:pt x="349" y="45"/>
                  </a:lnTo>
                  <a:lnTo>
                    <a:pt x="290" y="45"/>
                  </a:lnTo>
                  <a:lnTo>
                    <a:pt x="300" y="7"/>
                  </a:lnTo>
                  <a:lnTo>
                    <a:pt x="326" y="7"/>
                  </a:lnTo>
                  <a:lnTo>
                    <a:pt x="326" y="12"/>
                  </a:lnTo>
                  <a:lnTo>
                    <a:pt x="316" y="12"/>
                  </a:lnTo>
                  <a:lnTo>
                    <a:pt x="316" y="33"/>
                  </a:lnTo>
                  <a:lnTo>
                    <a:pt x="345" y="33"/>
                  </a:lnTo>
                  <a:lnTo>
                    <a:pt x="345" y="12"/>
                  </a:lnTo>
                  <a:lnTo>
                    <a:pt x="333" y="12"/>
                  </a:lnTo>
                  <a:lnTo>
                    <a:pt x="331" y="0"/>
                  </a:lnTo>
                  <a:lnTo>
                    <a:pt x="295" y="0"/>
                  </a:lnTo>
                  <a:lnTo>
                    <a:pt x="286" y="45"/>
                  </a:lnTo>
                  <a:lnTo>
                    <a:pt x="222" y="45"/>
                  </a:lnTo>
                  <a:lnTo>
                    <a:pt x="229" y="7"/>
                  </a:lnTo>
                  <a:lnTo>
                    <a:pt x="245" y="7"/>
                  </a:lnTo>
                  <a:lnTo>
                    <a:pt x="245" y="12"/>
                  </a:lnTo>
                  <a:lnTo>
                    <a:pt x="236" y="12"/>
                  </a:lnTo>
                  <a:lnTo>
                    <a:pt x="236" y="33"/>
                  </a:lnTo>
                  <a:lnTo>
                    <a:pt x="264" y="33"/>
                  </a:lnTo>
                  <a:lnTo>
                    <a:pt x="264" y="12"/>
                  </a:lnTo>
                  <a:lnTo>
                    <a:pt x="253" y="12"/>
                  </a:lnTo>
                  <a:lnTo>
                    <a:pt x="250" y="0"/>
                  </a:lnTo>
                  <a:lnTo>
                    <a:pt x="224" y="0"/>
                  </a:lnTo>
                  <a:lnTo>
                    <a:pt x="215" y="45"/>
                  </a:lnTo>
                  <a:lnTo>
                    <a:pt x="177" y="45"/>
                  </a:lnTo>
                  <a:lnTo>
                    <a:pt x="170" y="0"/>
                  </a:lnTo>
                  <a:lnTo>
                    <a:pt x="144" y="0"/>
                  </a:lnTo>
                  <a:lnTo>
                    <a:pt x="141" y="12"/>
                  </a:lnTo>
                  <a:lnTo>
                    <a:pt x="130" y="12"/>
                  </a:lnTo>
                  <a:lnTo>
                    <a:pt x="130" y="33"/>
                  </a:lnTo>
                  <a:lnTo>
                    <a:pt x="158" y="33"/>
                  </a:lnTo>
                  <a:lnTo>
                    <a:pt x="158" y="12"/>
                  </a:lnTo>
                  <a:lnTo>
                    <a:pt x="148" y="12"/>
                  </a:lnTo>
                  <a:lnTo>
                    <a:pt x="148" y="7"/>
                  </a:lnTo>
                  <a:lnTo>
                    <a:pt x="165" y="7"/>
                  </a:lnTo>
                  <a:lnTo>
                    <a:pt x="172" y="45"/>
                  </a:lnTo>
                  <a:lnTo>
                    <a:pt x="108" y="45"/>
                  </a:lnTo>
                  <a:lnTo>
                    <a:pt x="99" y="0"/>
                  </a:lnTo>
                  <a:lnTo>
                    <a:pt x="63" y="0"/>
                  </a:lnTo>
                  <a:lnTo>
                    <a:pt x="61" y="12"/>
                  </a:lnTo>
                  <a:lnTo>
                    <a:pt x="49" y="12"/>
                  </a:lnTo>
                  <a:lnTo>
                    <a:pt x="49" y="33"/>
                  </a:lnTo>
                  <a:lnTo>
                    <a:pt x="78" y="33"/>
                  </a:lnTo>
                  <a:lnTo>
                    <a:pt x="78" y="12"/>
                  </a:lnTo>
                  <a:lnTo>
                    <a:pt x="68" y="12"/>
                  </a:lnTo>
                  <a:lnTo>
                    <a:pt x="68" y="7"/>
                  </a:lnTo>
                  <a:lnTo>
                    <a:pt x="94" y="7"/>
                  </a:lnTo>
                  <a:lnTo>
                    <a:pt x="101" y="45"/>
                  </a:lnTo>
                  <a:lnTo>
                    <a:pt x="0" y="45"/>
                  </a:lnTo>
                  <a:lnTo>
                    <a:pt x="0" y="256"/>
                  </a:lnTo>
                  <a:lnTo>
                    <a:pt x="137" y="256"/>
                  </a:lnTo>
                  <a:lnTo>
                    <a:pt x="148" y="246"/>
                  </a:lnTo>
                  <a:lnTo>
                    <a:pt x="11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055" name="Freeform 128"/>
            <p:cNvSpPr>
              <a:spLocks/>
            </p:cNvSpPr>
            <p:nvPr/>
          </p:nvSpPr>
          <p:spPr bwMode="auto">
            <a:xfrm>
              <a:off x="2609851" y="-1147763"/>
              <a:ext cx="407988" cy="334963"/>
            </a:xfrm>
            <a:custGeom>
              <a:avLst/>
              <a:gdLst>
                <a:gd name="T0" fmla="*/ 257 w 257"/>
                <a:gd name="T1" fmla="*/ 0 h 211"/>
                <a:gd name="T2" fmla="*/ 212 w 257"/>
                <a:gd name="T3" fmla="*/ 0 h 211"/>
                <a:gd name="T4" fmla="*/ 201 w 257"/>
                <a:gd name="T5" fmla="*/ 10 h 211"/>
                <a:gd name="T6" fmla="*/ 246 w 257"/>
                <a:gd name="T7" fmla="*/ 10 h 211"/>
                <a:gd name="T8" fmla="*/ 246 w 257"/>
                <a:gd name="T9" fmla="*/ 201 h 211"/>
                <a:gd name="T10" fmla="*/ 11 w 257"/>
                <a:gd name="T11" fmla="*/ 201 h 211"/>
                <a:gd name="T12" fmla="*/ 0 w 257"/>
                <a:gd name="T13" fmla="*/ 211 h 211"/>
                <a:gd name="T14" fmla="*/ 257 w 257"/>
                <a:gd name="T15" fmla="*/ 211 h 211"/>
                <a:gd name="T16" fmla="*/ 257 w 257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211">
                  <a:moveTo>
                    <a:pt x="257" y="0"/>
                  </a:moveTo>
                  <a:lnTo>
                    <a:pt x="212" y="0"/>
                  </a:lnTo>
                  <a:lnTo>
                    <a:pt x="201" y="10"/>
                  </a:lnTo>
                  <a:lnTo>
                    <a:pt x="246" y="10"/>
                  </a:lnTo>
                  <a:lnTo>
                    <a:pt x="246" y="201"/>
                  </a:lnTo>
                  <a:lnTo>
                    <a:pt x="11" y="201"/>
                  </a:lnTo>
                  <a:lnTo>
                    <a:pt x="0" y="211"/>
                  </a:lnTo>
                  <a:lnTo>
                    <a:pt x="257" y="211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120" name="Freeform 129"/>
            <p:cNvSpPr>
              <a:spLocks/>
            </p:cNvSpPr>
            <p:nvPr/>
          </p:nvSpPr>
          <p:spPr bwMode="auto">
            <a:xfrm>
              <a:off x="2662238" y="-801688"/>
              <a:ext cx="85725" cy="160338"/>
            </a:xfrm>
            <a:custGeom>
              <a:avLst/>
              <a:gdLst>
                <a:gd name="T0" fmla="*/ 54 w 54"/>
                <a:gd name="T1" fmla="*/ 0 h 101"/>
                <a:gd name="T2" fmla="*/ 0 w 54"/>
                <a:gd name="T3" fmla="*/ 0 h 101"/>
                <a:gd name="T4" fmla="*/ 0 w 54"/>
                <a:gd name="T5" fmla="*/ 101 h 101"/>
                <a:gd name="T6" fmla="*/ 54 w 54"/>
                <a:gd name="T7" fmla="*/ 49 h 101"/>
                <a:gd name="T8" fmla="*/ 54 w 54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1">
                  <a:moveTo>
                    <a:pt x="54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54" y="4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  <p:sp>
          <p:nvSpPr>
            <p:cNvPr id="1121" name="Freeform 130"/>
            <p:cNvSpPr>
              <a:spLocks/>
            </p:cNvSpPr>
            <p:nvPr/>
          </p:nvSpPr>
          <p:spPr bwMode="auto">
            <a:xfrm>
              <a:off x="2635251" y="-723900"/>
              <a:ext cx="139700" cy="142875"/>
            </a:xfrm>
            <a:custGeom>
              <a:avLst/>
              <a:gdLst>
                <a:gd name="T0" fmla="*/ 0 w 88"/>
                <a:gd name="T1" fmla="*/ 76 h 90"/>
                <a:gd name="T2" fmla="*/ 0 w 88"/>
                <a:gd name="T3" fmla="*/ 90 h 90"/>
                <a:gd name="T4" fmla="*/ 88 w 88"/>
                <a:gd name="T5" fmla="*/ 90 h 90"/>
                <a:gd name="T6" fmla="*/ 88 w 88"/>
                <a:gd name="T7" fmla="*/ 76 h 90"/>
                <a:gd name="T8" fmla="*/ 71 w 88"/>
                <a:gd name="T9" fmla="*/ 76 h 90"/>
                <a:gd name="T10" fmla="*/ 71 w 88"/>
                <a:gd name="T11" fmla="*/ 0 h 90"/>
                <a:gd name="T12" fmla="*/ 17 w 88"/>
                <a:gd name="T13" fmla="*/ 52 h 90"/>
                <a:gd name="T14" fmla="*/ 17 w 88"/>
                <a:gd name="T15" fmla="*/ 76 h 90"/>
                <a:gd name="T16" fmla="*/ 0 w 88"/>
                <a:gd name="T17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90">
                  <a:moveTo>
                    <a:pt x="0" y="76"/>
                  </a:moveTo>
                  <a:lnTo>
                    <a:pt x="0" y="90"/>
                  </a:lnTo>
                  <a:lnTo>
                    <a:pt x="88" y="90"/>
                  </a:lnTo>
                  <a:lnTo>
                    <a:pt x="88" y="76"/>
                  </a:lnTo>
                  <a:lnTo>
                    <a:pt x="71" y="76"/>
                  </a:lnTo>
                  <a:lnTo>
                    <a:pt x="71" y="0"/>
                  </a:lnTo>
                  <a:lnTo>
                    <a:pt x="17" y="52"/>
                  </a:lnTo>
                  <a:lnTo>
                    <a:pt x="17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ntinel SSm Book"/>
              </a:endParaRPr>
            </a:p>
          </p:txBody>
        </p:sp>
      </p:grpSp>
      <p:cxnSp>
        <p:nvCxnSpPr>
          <p:cNvPr id="1125" name="Straight Connector 1124"/>
          <p:cNvCxnSpPr/>
          <p:nvPr/>
        </p:nvCxnSpPr>
        <p:spPr>
          <a:xfrm>
            <a:off x="789171" y="2772805"/>
            <a:ext cx="4482865" cy="0"/>
          </a:xfrm>
          <a:prstGeom prst="line">
            <a:avLst/>
          </a:prstGeom>
          <a:ln w="63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40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0" grpId="0" animBg="1"/>
      <p:bldP spid="4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47838</TotalTime>
  <Words>766</Words>
  <Application>Microsoft Macintosh PowerPoint</Application>
  <PresentationFormat>Custom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Brown-Regular</vt:lpstr>
      <vt:lpstr>Calibri</vt:lpstr>
      <vt:lpstr>Sentinel SSm Book</vt:lpstr>
      <vt:lpstr>Arial</vt:lpstr>
      <vt:lpstr>OutSmart</vt:lpstr>
      <vt:lpstr>OutPerform How Out of Home is a gateway to personal time with brands  </vt:lpstr>
      <vt:lpstr>Background</vt:lpstr>
      <vt:lpstr>This study focusses on Out of Home driving Action</vt:lpstr>
      <vt:lpstr>PowerPoint Presentation</vt:lpstr>
      <vt:lpstr>Have you ever lost your phone?</vt:lpstr>
      <vt:lpstr>Marcomms </vt:lpstr>
      <vt:lpstr>Does Out of Home drive brand actions on-device?</vt:lpstr>
      <vt:lpstr>This study is about real lives in real time</vt:lpstr>
      <vt:lpstr>Isolating exposure to Out of Home</vt:lpstr>
      <vt:lpstr>PowerPoint Presentation</vt:lpstr>
      <vt:lpstr>Headline results </vt:lpstr>
      <vt:lpstr>The 4 key things to take out of the OutPerform Study</vt:lpstr>
      <vt:lpstr> </vt:lpstr>
      <vt:lpstr>PowerPoint Presentation</vt:lpstr>
      <vt:lpstr>  OutPerform</vt:lpstr>
      <vt:lpstr>OutPerform: OOH is a gateway to personal time with brands</vt:lpstr>
      <vt:lpstr>To see the full study please contact: info@outsmart.org.uk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680</cp:revision>
  <cp:lastPrinted>2016-04-26T15:39:57Z</cp:lastPrinted>
  <dcterms:created xsi:type="dcterms:W3CDTF">2015-08-31T12:50:51Z</dcterms:created>
  <dcterms:modified xsi:type="dcterms:W3CDTF">2016-06-06T15:02:15Z</dcterms:modified>
</cp:coreProperties>
</file>