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8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3571">
          <p15:clr>
            <a:srgbClr val="A4A3A4"/>
          </p15:clr>
        </p15:guide>
        <p15:guide id="5" orient="horz" pos="1220">
          <p15:clr>
            <a:srgbClr val="A4A3A4"/>
          </p15:clr>
        </p15:guide>
        <p15:guide id="6" orient="horz" pos="3301">
          <p15:clr>
            <a:srgbClr val="A4A3A4"/>
          </p15:clr>
        </p15:guide>
        <p15:guide id="7" orient="horz" pos="1035">
          <p15:clr>
            <a:srgbClr val="A4A3A4"/>
          </p15:clr>
        </p15:guide>
        <p15:guide id="8" orient="horz" pos="3877">
          <p15:clr>
            <a:srgbClr val="A4A3A4"/>
          </p15:clr>
        </p15:guide>
        <p15:guide id="9" pos="3841">
          <p15:clr>
            <a:srgbClr val="A4A3A4"/>
          </p15:clr>
        </p15:guide>
        <p15:guide id="10" pos="276">
          <p15:clr>
            <a:srgbClr val="A4A3A4"/>
          </p15:clr>
        </p15:guide>
        <p15:guide id="11" pos="7412">
          <p15:clr>
            <a:srgbClr val="A4A3A4"/>
          </p15:clr>
        </p15:guide>
        <p15:guide id="12" pos="2741">
          <p15:clr>
            <a:srgbClr val="A4A3A4"/>
          </p15:clr>
        </p15:guide>
        <p15:guide id="13" pos="5183">
          <p15:clr>
            <a:srgbClr val="A4A3A4"/>
          </p15:clr>
        </p15:guide>
        <p15:guide id="14" pos="2562">
          <p15:clr>
            <a:srgbClr val="A4A3A4"/>
          </p15:clr>
        </p15:guide>
        <p15:guide id="15" pos="4999">
          <p15:clr>
            <a:srgbClr val="A4A3A4"/>
          </p15:clr>
        </p15:guide>
        <p15:guide id="16" pos="3954">
          <p15:clr>
            <a:srgbClr val="A4A3A4"/>
          </p15:clr>
        </p15:guide>
        <p15:guide id="17" pos="3728">
          <p15:clr>
            <a:srgbClr val="A4A3A4"/>
          </p15:clr>
        </p15:guide>
        <p15:guide id="18" pos="661">
          <p15:clr>
            <a:srgbClr val="A4A3A4"/>
          </p15:clr>
        </p15:guide>
        <p15:guide id="19" pos="73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 autoAdjust="0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144" y="168"/>
      </p:cViewPr>
      <p:guideLst>
        <p:guide orient="horz" pos="2718"/>
        <p:guide orient="horz" pos="943"/>
        <p:guide orient="horz" pos="3518"/>
        <p:guide orient="horz" pos="3571"/>
        <p:guide orient="horz" pos="1220"/>
        <p:guide orient="horz" pos="3301"/>
        <p:guide orient="horz" pos="1035"/>
        <p:guide orient="horz" pos="3877"/>
        <p:guide pos="3841"/>
        <p:guide pos="276"/>
        <p:guide pos="7412"/>
        <p:guide pos="2741"/>
        <p:guide pos="5183"/>
        <p:guide pos="2562"/>
        <p:guide pos="4999"/>
        <p:guide pos="3954"/>
        <p:guide pos="3728"/>
        <p:guide pos="661"/>
        <p:guide pos="73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ocuments\Outdoor%20Media%20cent\Further%20analysis%20Retailer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ocuments\Outdoor%20Media%20cent\Further%20analysis%20Retailer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ocuments\Outdoor%20Media%20cent\Further%20analysis%20Retailer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ocuments\Outdoor%20Media%20cent\Further%20analysis%20Retaile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ocuments\Outdoor%20Media%20cent\Further%20analysis%20Retaile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\Documents\Outdoor%20Media%20cent\Further%20analysis%20Retailer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23318385650224"/>
          <c:y val="0.108695652173913"/>
          <c:w val="0.975336322869955"/>
          <c:h val="0.728480461681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prstClr val="white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Manchester</c:v>
                </c:pt>
                <c:pt idx="1">
                  <c:v>Leeds</c:v>
                </c:pt>
                <c:pt idx="2">
                  <c:v>Croydon</c:v>
                </c:pt>
                <c:pt idx="3">
                  <c:v>Westfield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0.86</c:v>
                </c:pt>
                <c:pt idx="2">
                  <c:v>0.25</c:v>
                </c:pt>
                <c:pt idx="3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 algn="ctr">
                  <a:defRPr lang="en-GB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Manchester</c:v>
                </c:pt>
                <c:pt idx="1">
                  <c:v>Leeds</c:v>
                </c:pt>
                <c:pt idx="2">
                  <c:v>Croydon</c:v>
                </c:pt>
                <c:pt idx="3">
                  <c:v>Westfield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0.06</c:v>
                </c:pt>
                <c:pt idx="2">
                  <c:v>0.35</c:v>
                </c:pt>
                <c:pt idx="3">
                  <c:v>0.14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Tram/train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dLbl>
              <c:idx val="1"/>
              <c:layout>
                <c:manualLayout>
                  <c:x val="-0.0639013452914799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Manchester</c:v>
                </c:pt>
                <c:pt idx="1">
                  <c:v>Leeds</c:v>
                </c:pt>
                <c:pt idx="2">
                  <c:v>Croydon</c:v>
                </c:pt>
                <c:pt idx="3">
                  <c:v>Westfield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0.25</c:v>
                </c:pt>
                <c:pt idx="1">
                  <c:v>0.0</c:v>
                </c:pt>
                <c:pt idx="2">
                  <c:v>0.2</c:v>
                </c:pt>
                <c:pt idx="3">
                  <c:v>0.14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Tube</c:v>
                </c:pt>
              </c:strCache>
            </c:strRef>
          </c:tx>
          <c:spPr>
            <a:solidFill>
              <a:srgbClr val="00C6B7"/>
            </a:solidFill>
          </c:spPr>
          <c:invertIfNegative val="0"/>
          <c:dLbls>
            <c:dLbl>
              <c:idx val="0"/>
              <c:layout>
                <c:manualLayout>
                  <c:x val="-0.0661434977578475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661434977578475"/>
                  <c:y val="-0.003105590062111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661434977578475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Manchester</c:v>
                </c:pt>
                <c:pt idx="1">
                  <c:v>Leeds</c:v>
                </c:pt>
                <c:pt idx="2">
                  <c:v>Croydon</c:v>
                </c:pt>
                <c:pt idx="3">
                  <c:v>Westfield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On Foot</c:v>
                </c:pt>
              </c:strCache>
            </c:strRef>
          </c:tx>
          <c:spPr>
            <a:solidFill>
              <a:srgbClr val="E31C79"/>
            </a:solidFill>
          </c:spPr>
          <c:invertIfNegative val="0"/>
          <c:dLbls>
            <c:dLbl>
              <c:idx val="1"/>
              <c:layout>
                <c:manualLayout>
                  <c:x val="-0.00336322869955161"/>
                  <c:y val="-0.040372670807453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Manchester</c:v>
                </c:pt>
                <c:pt idx="1">
                  <c:v>Leeds</c:v>
                </c:pt>
                <c:pt idx="2">
                  <c:v>Croydon</c:v>
                </c:pt>
                <c:pt idx="3">
                  <c:v>Westfield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0.07</c:v>
                </c:pt>
                <c:pt idx="1">
                  <c:v>0.04</c:v>
                </c:pt>
                <c:pt idx="2">
                  <c:v>0.25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4007728"/>
        <c:axId val="2131715488"/>
      </c:barChart>
      <c:catAx>
        <c:axId val="213400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1715488"/>
        <c:crosses val="autoZero"/>
        <c:auto val="1"/>
        <c:lblAlgn val="ctr"/>
        <c:lblOffset val="100"/>
        <c:noMultiLvlLbl val="0"/>
      </c:catAx>
      <c:valAx>
        <c:axId val="21317154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134007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996168920589"/>
          <c:y val="0.940136939404314"/>
          <c:w val="0.366455633628756"/>
          <c:h val="0.059863087289527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3966491296211"/>
          <c:y val="0.03551963613244"/>
          <c:w val="0.934540535291833"/>
          <c:h val="0.88138455519147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retailer'!$A$24</c:f>
              <c:strCache>
                <c:ptCount val="1"/>
                <c:pt idx="0">
                  <c:v>Chemist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retailer'!$B$24:$F$24</c:f>
              <c:numCache>
                <c:formatCode>0%</c:formatCode>
                <c:ptCount val="5"/>
                <c:pt idx="0">
                  <c:v>0.325</c:v>
                </c:pt>
                <c:pt idx="1">
                  <c:v>0.918367346938776</c:v>
                </c:pt>
                <c:pt idx="2">
                  <c:v>0.811224489795918</c:v>
                </c:pt>
                <c:pt idx="3">
                  <c:v>0.428571428571429</c:v>
                </c:pt>
                <c:pt idx="4">
                  <c:v>0.362244897959184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316144"/>
        <c:axId val="-2108313824"/>
      </c:barChart>
      <c:catAx>
        <c:axId val="-210831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313824"/>
        <c:crosses val="autoZero"/>
        <c:auto val="1"/>
        <c:lblAlgn val="ctr"/>
        <c:lblOffset val="100"/>
        <c:noMultiLvlLbl val="0"/>
      </c:catAx>
      <c:valAx>
        <c:axId val="-2108313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31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retailer'!$A$36</c:f>
              <c:strCache>
                <c:ptCount val="1"/>
                <c:pt idx="0">
                  <c:v>News agent / convenience store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retailer'!$B$36:$F$36</c:f>
              <c:numCache>
                <c:formatCode>0%</c:formatCode>
                <c:ptCount val="5"/>
                <c:pt idx="0">
                  <c:v>0.22</c:v>
                </c:pt>
                <c:pt idx="1">
                  <c:v>0.924812030075188</c:v>
                </c:pt>
                <c:pt idx="2">
                  <c:v>0.849624060150377</c:v>
                </c:pt>
                <c:pt idx="3">
                  <c:v>0.488721804511278</c:v>
                </c:pt>
                <c:pt idx="4">
                  <c:v>0.43609022556391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264912"/>
        <c:axId val="-2108262464"/>
      </c:barChart>
      <c:catAx>
        <c:axId val="-21082649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262464"/>
        <c:crosses val="autoZero"/>
        <c:auto val="1"/>
        <c:lblAlgn val="ctr"/>
        <c:lblOffset val="100"/>
        <c:noMultiLvlLbl val="0"/>
      </c:catAx>
      <c:valAx>
        <c:axId val="-2108262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26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retailer'!$A$40</c:f>
              <c:strCache>
                <c:ptCount val="1"/>
                <c:pt idx="0">
                  <c:v>Travel Agents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retailer'!$B$40:$F$40</c:f>
              <c:numCache>
                <c:formatCode>0%</c:formatCode>
                <c:ptCount val="5"/>
                <c:pt idx="0">
                  <c:v>0.142</c:v>
                </c:pt>
                <c:pt idx="1">
                  <c:v>0.976744186046512</c:v>
                </c:pt>
                <c:pt idx="2">
                  <c:v>0.895348837209303</c:v>
                </c:pt>
                <c:pt idx="3">
                  <c:v>0.430232558139535</c:v>
                </c:pt>
                <c:pt idx="4">
                  <c:v>0.337209302325581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215088"/>
        <c:axId val="-2108212768"/>
      </c:barChart>
      <c:catAx>
        <c:axId val="-210821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212768"/>
        <c:crosses val="autoZero"/>
        <c:auto val="1"/>
        <c:lblAlgn val="ctr"/>
        <c:lblOffset val="100"/>
        <c:noMultiLvlLbl val="0"/>
      </c:catAx>
      <c:valAx>
        <c:axId val="-210821276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21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likely to find out more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Shoppers</c:v>
                </c:pt>
                <c:pt idx="1">
                  <c:v>30 mins Aware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0.634</c:v>
                </c:pt>
                <c:pt idx="1">
                  <c:v>0.721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 likely to buy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Shoppers</c:v>
                </c:pt>
                <c:pt idx="1">
                  <c:v>30 mins Aware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0.527</c:v>
                </c:pt>
                <c:pt idx="1">
                  <c:v>0.592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-2108108480"/>
        <c:axId val="-2108106176"/>
      </c:barChart>
      <c:catAx>
        <c:axId val="-210810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106176"/>
        <c:crosses val="autoZero"/>
        <c:auto val="1"/>
        <c:lblAlgn val="ctr"/>
        <c:lblOffset val="100"/>
        <c:noMultiLvlLbl val="0"/>
      </c:catAx>
      <c:valAx>
        <c:axId val="-2108106176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-2108108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38304614950037"/>
          <c:y val="0.107779625372915"/>
          <c:w val="0.953837699939974"/>
          <c:h val="0.729396488482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Recall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Outdoor</c:v>
                </c:pt>
                <c:pt idx="1">
                  <c:v>TV</c:v>
                </c:pt>
                <c:pt idx="2">
                  <c:v>Newspaper</c:v>
                </c:pt>
                <c:pt idx="3">
                  <c:v>Radio</c:v>
                </c:pt>
                <c:pt idx="4">
                  <c:v>Internet</c:v>
                </c:pt>
                <c:pt idx="5">
                  <c:v>Magazines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79.1</c:v>
                </c:pt>
                <c:pt idx="1">
                  <c:v>76.2</c:v>
                </c:pt>
                <c:pt idx="2">
                  <c:v>52.8</c:v>
                </c:pt>
                <c:pt idx="3">
                  <c:v>50.5</c:v>
                </c:pt>
                <c:pt idx="4">
                  <c:v>47.8</c:v>
                </c:pt>
                <c:pt idx="5">
                  <c:v>42.7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Recall 30 mins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Outdoor</c:v>
                </c:pt>
                <c:pt idx="1">
                  <c:v>TV</c:v>
                </c:pt>
                <c:pt idx="2">
                  <c:v>Newspaper</c:v>
                </c:pt>
                <c:pt idx="3">
                  <c:v>Radio</c:v>
                </c:pt>
                <c:pt idx="4">
                  <c:v>Internet</c:v>
                </c:pt>
                <c:pt idx="5">
                  <c:v>Magazines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40.0</c:v>
                </c:pt>
                <c:pt idx="1">
                  <c:v>4.3</c:v>
                </c:pt>
                <c:pt idx="2">
                  <c:v>2.8</c:v>
                </c:pt>
                <c:pt idx="3">
                  <c:v>8.4</c:v>
                </c:pt>
                <c:pt idx="4">
                  <c:v>3.5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-2110620464"/>
        <c:axId val="-2110618160"/>
      </c:barChart>
      <c:catAx>
        <c:axId val="-211062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0618160"/>
        <c:crosses val="autoZero"/>
        <c:auto val="1"/>
        <c:lblAlgn val="ctr"/>
        <c:lblOffset val="100"/>
        <c:noMultiLvlLbl val="0"/>
      </c:catAx>
      <c:valAx>
        <c:axId val="-211061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0620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746442569118"/>
          <c:y val="0.940136939404314"/>
          <c:w val="0.315688535009357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Recall All Shoppers (604)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Outdoor</c:v>
                </c:pt>
                <c:pt idx="1">
                  <c:v>TV</c:v>
                </c:pt>
                <c:pt idx="2">
                  <c:v>Newspaper</c:v>
                </c:pt>
                <c:pt idx="3">
                  <c:v>Radio</c:v>
                </c:pt>
                <c:pt idx="4">
                  <c:v>Internet</c:v>
                </c:pt>
                <c:pt idx="5">
                  <c:v>Magazines</c:v>
                </c:pt>
              </c:strCache>
            </c:strRef>
          </c:cat>
          <c:val>
            <c:numRef>
              <c:f>Sheet1!$B$2:$B$7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Recall Outdoor 30 mins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Outdoor</c:v>
                </c:pt>
                <c:pt idx="1">
                  <c:v>TV</c:v>
                </c:pt>
                <c:pt idx="2">
                  <c:v>Newspaper</c:v>
                </c:pt>
                <c:pt idx="3">
                  <c:v>Radio</c:v>
                </c:pt>
                <c:pt idx="4">
                  <c:v>Internet</c:v>
                </c:pt>
                <c:pt idx="5">
                  <c:v>Magazines</c:v>
                </c:pt>
              </c:strCache>
            </c:strRef>
          </c:cat>
          <c:val>
            <c:numRef>
              <c:f>Sheet1!$C$2:$C$7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Recall Any Outdoor (478)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Outdoor</c:v>
                </c:pt>
                <c:pt idx="1">
                  <c:v>TV</c:v>
                </c:pt>
                <c:pt idx="2">
                  <c:v>Newspaper</c:v>
                </c:pt>
                <c:pt idx="3">
                  <c:v>Radio</c:v>
                </c:pt>
                <c:pt idx="4">
                  <c:v>Internet</c:v>
                </c:pt>
                <c:pt idx="5">
                  <c:v>Magazines</c:v>
                </c:pt>
              </c:strCache>
            </c:strRef>
          </c:cat>
          <c:val>
            <c:numRef>
              <c:f>Sheet1!$D$2:$D$7</c:f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% Recall any media 30 mins(274)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Outdoor</c:v>
                </c:pt>
                <c:pt idx="1">
                  <c:v>TV</c:v>
                </c:pt>
                <c:pt idx="2">
                  <c:v>Newspaper</c:v>
                </c:pt>
                <c:pt idx="3">
                  <c:v>Radio</c:v>
                </c:pt>
                <c:pt idx="4">
                  <c:v>Internet</c:v>
                </c:pt>
                <c:pt idx="5">
                  <c:v>Magazines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0.88</c:v>
                </c:pt>
                <c:pt idx="1">
                  <c:v>0.1</c:v>
                </c:pt>
                <c:pt idx="2">
                  <c:v>0.06</c:v>
                </c:pt>
                <c:pt idx="3">
                  <c:v>0.18</c:v>
                </c:pt>
                <c:pt idx="4">
                  <c:v>0.08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-2135916880"/>
        <c:axId val="-2135923952"/>
      </c:barChart>
      <c:catAx>
        <c:axId val="-213591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5923952"/>
        <c:crosses val="autoZero"/>
        <c:auto val="1"/>
        <c:lblAlgn val="ctr"/>
        <c:lblOffset val="100"/>
        <c:noMultiLvlLbl val="0"/>
      </c:catAx>
      <c:valAx>
        <c:axId val="-2135923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591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7E0E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Adults</c:v>
                </c:pt>
                <c:pt idx="1">
                  <c:v>Men</c:v>
                </c:pt>
                <c:pt idx="2">
                  <c:v>Women</c:v>
                </c:pt>
                <c:pt idx="3">
                  <c:v>16-24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55+</c:v>
                </c:pt>
                <c:pt idx="8">
                  <c:v>ABC1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</c:v>
                </c:pt>
                <c:pt idx="1">
                  <c:v>0.41</c:v>
                </c:pt>
                <c:pt idx="2">
                  <c:v>0.39</c:v>
                </c:pt>
                <c:pt idx="3">
                  <c:v>0.52</c:v>
                </c:pt>
                <c:pt idx="4">
                  <c:v>0.39</c:v>
                </c:pt>
                <c:pt idx="5">
                  <c:v>0.37</c:v>
                </c:pt>
                <c:pt idx="6">
                  <c:v>0.4</c:v>
                </c:pt>
                <c:pt idx="7">
                  <c:v>0.3</c:v>
                </c:pt>
                <c:pt idx="8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955680"/>
        <c:axId val="-2111953328"/>
      </c:barChart>
      <c:catAx>
        <c:axId val="-211195568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1953328"/>
        <c:crosses val="autoZero"/>
        <c:auto val="1"/>
        <c:lblAlgn val="ctr"/>
        <c:lblOffset val="100"/>
        <c:noMultiLvlLbl val="0"/>
      </c:catAx>
      <c:valAx>
        <c:axId val="-2111953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211195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retailer'!$A$28</c:f>
              <c:strCache>
                <c:ptCount val="1"/>
                <c:pt idx="0">
                  <c:v>Mobile phone / telecom stores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retailer'!$B$28:$F$28</c:f>
              <c:numCache>
                <c:formatCode>0%</c:formatCode>
                <c:ptCount val="5"/>
                <c:pt idx="0">
                  <c:v>0.315</c:v>
                </c:pt>
                <c:pt idx="1">
                  <c:v>0.936842105263158</c:v>
                </c:pt>
                <c:pt idx="2">
                  <c:v>0.86842105263158</c:v>
                </c:pt>
                <c:pt idx="3">
                  <c:v>0.510526315789473</c:v>
                </c:pt>
                <c:pt idx="4">
                  <c:v>0.447368421052632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156880"/>
        <c:axId val="-2111154432"/>
      </c:barChart>
      <c:catAx>
        <c:axId val="-211115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154432"/>
        <c:crosses val="autoZero"/>
        <c:auto val="1"/>
        <c:lblAlgn val="ctr"/>
        <c:lblOffset val="100"/>
        <c:noMultiLvlLbl val="0"/>
      </c:catAx>
      <c:valAx>
        <c:axId val="-2111154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115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retailer'!$A$16</c:f>
              <c:strCache>
                <c:ptCount val="1"/>
                <c:pt idx="0">
                  <c:v>Fast Food outlet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B2C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E0E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9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6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E31C79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retailer'!$B$16:$F$16</c:f>
              <c:numCache>
                <c:formatCode>0%</c:formatCode>
                <c:ptCount val="5"/>
                <c:pt idx="0">
                  <c:v>0.412</c:v>
                </c:pt>
                <c:pt idx="1">
                  <c:v>0.923694779116466</c:v>
                </c:pt>
                <c:pt idx="2">
                  <c:v>0.827309236947792</c:v>
                </c:pt>
                <c:pt idx="3">
                  <c:v>0.506024096385543</c:v>
                </c:pt>
                <c:pt idx="4">
                  <c:v>0.44578313253012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868848"/>
        <c:axId val="-2112871776"/>
      </c:barChart>
      <c:catAx>
        <c:axId val="-211286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2871776"/>
        <c:crosses val="autoZero"/>
        <c:auto val="1"/>
        <c:lblAlgn val="ctr"/>
        <c:lblOffset val="100"/>
        <c:noMultiLvlLbl val="0"/>
      </c:catAx>
      <c:valAx>
        <c:axId val="-2112871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1286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retailer'!$A$20</c:f>
              <c:strCache>
                <c:ptCount val="1"/>
                <c:pt idx="0">
                  <c:v>Supermarket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retailer'!$B$20:$F$20</c:f>
              <c:numCache>
                <c:formatCode>0%</c:formatCode>
                <c:ptCount val="5"/>
                <c:pt idx="0">
                  <c:v>0.305</c:v>
                </c:pt>
                <c:pt idx="1">
                  <c:v>0.934782608695652</c:v>
                </c:pt>
                <c:pt idx="2">
                  <c:v>0.820652173913044</c:v>
                </c:pt>
                <c:pt idx="3">
                  <c:v>0.451086956521739</c:v>
                </c:pt>
                <c:pt idx="4">
                  <c:v>0.391304347826087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478832"/>
        <c:axId val="-2108476384"/>
      </c:barChart>
      <c:catAx>
        <c:axId val="-210847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476384"/>
        <c:crosses val="autoZero"/>
        <c:auto val="1"/>
        <c:lblAlgn val="ctr"/>
        <c:lblOffset val="100"/>
        <c:noMultiLvlLbl val="0"/>
      </c:catAx>
      <c:valAx>
        <c:axId val="-210847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47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retailer'!$A$32</c:f>
              <c:strCache>
                <c:ptCount val="1"/>
                <c:pt idx="0">
                  <c:v>Banks / building society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retailer'!$B$32:$F$32</c:f>
              <c:numCache>
                <c:formatCode>0%</c:formatCode>
                <c:ptCount val="5"/>
                <c:pt idx="0">
                  <c:v>0.348</c:v>
                </c:pt>
                <c:pt idx="1">
                  <c:v>0.923809523809524</c:v>
                </c:pt>
                <c:pt idx="2">
                  <c:v>0.814285714285715</c:v>
                </c:pt>
                <c:pt idx="3">
                  <c:v>0.466666666666667</c:v>
                </c:pt>
                <c:pt idx="4">
                  <c:v>0.442857142857143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428416"/>
        <c:axId val="-2108425968"/>
      </c:barChart>
      <c:catAx>
        <c:axId val="-210842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425968"/>
        <c:crosses val="autoZero"/>
        <c:auto val="1"/>
        <c:lblAlgn val="ctr"/>
        <c:lblOffset val="100"/>
        <c:noMultiLvlLbl val="0"/>
      </c:catAx>
      <c:valAx>
        <c:axId val="-2108425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42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3966491296211"/>
          <c:y val="0.0363510539443439"/>
          <c:w val="0.933271512305357"/>
          <c:h val="0.8793216608793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'Special Analysis retailer'!$A$12</c:f>
              <c:strCache>
                <c:ptCount val="1"/>
                <c:pt idx="0">
                  <c:v>Fashion/clothes shops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'Special Analysis retailer'!$B$7:$F$7</c:f>
              <c:strCache>
                <c:ptCount val="5"/>
                <c:pt idx="0">
                  <c:v>Total Shoppers</c:v>
                </c:pt>
                <c:pt idx="1">
                  <c:v>Seen Any Ads Anytime</c:v>
                </c:pt>
                <c:pt idx="2">
                  <c:v>Seen Any Outdoor Any Time</c:v>
                </c:pt>
                <c:pt idx="3">
                  <c:v>Seen Any Ads Past 30 mins</c:v>
                </c:pt>
                <c:pt idx="4">
                  <c:v>Seen Outdoor Past 30 mins</c:v>
                </c:pt>
              </c:strCache>
            </c:strRef>
          </c:cat>
          <c:val>
            <c:numRef>
              <c:f>'Special Analysis retailer'!$B$12:$F$12</c:f>
              <c:numCache>
                <c:formatCode>0%</c:formatCode>
                <c:ptCount val="5"/>
                <c:pt idx="0">
                  <c:v>0.724</c:v>
                </c:pt>
                <c:pt idx="1">
                  <c:v>0.906178489702517</c:v>
                </c:pt>
                <c:pt idx="2">
                  <c:v>0.77116704805492</c:v>
                </c:pt>
                <c:pt idx="3">
                  <c:v>0.443935926773455</c:v>
                </c:pt>
                <c:pt idx="4">
                  <c:v>0.393592677345538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376880"/>
        <c:axId val="-2108374384"/>
      </c:barChart>
      <c:catAx>
        <c:axId val="-210837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374384"/>
        <c:crosses val="autoZero"/>
        <c:auto val="1"/>
        <c:lblAlgn val="ctr"/>
        <c:lblOffset val="100"/>
        <c:noMultiLvlLbl val="0"/>
      </c:catAx>
      <c:valAx>
        <c:axId val="-2108374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08376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C4530-5372-4819-BEA6-361F530886B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923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4DA9D-6995-43EA-AA53-24055CB37E98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40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889192-FFD4-4F3B-AA14-F31FF01812CD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DA9BED-46EE-4B00-880F-169DB5BEE01F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99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EBB979-2680-4CF5-AE86-54459C2631F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DD4BF-144B-4B51-AE87-C380921C608F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2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4FB2BB-E687-4F94-A535-14B07994FBA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0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31877-CBAF-4173-9ACD-5B608E3443F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91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34C68-5409-4215-9A48-07CE20C3FBB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2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21F01-064F-4400-B9DD-10DC96773FB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4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D394C-EE08-4836-A738-95A42E42E02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93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6351C4-2D3E-4CB9-A65C-6E867A4E52F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60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9F304-0C16-4E02-8B65-4AE509E4289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25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22D39-AD9F-4BD6-A0EF-81956CE60C1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49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C8121-2983-4859-AAAF-82E8145F103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276976" y="2244725"/>
            <a:ext cx="5489574" cy="3340100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182563" indent="-1825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8150" y="2245519"/>
            <a:ext cx="5480050" cy="3339341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11328400" cy="62366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78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8150" y="1497013"/>
            <a:ext cx="5480050" cy="193198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38150" y="3645024"/>
            <a:ext cx="5480050" cy="1931987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4"/>
          </p:nvPr>
        </p:nvSpPr>
        <p:spPr>
          <a:xfrm>
            <a:off x="6276976" y="1496219"/>
            <a:ext cx="5489574" cy="4088606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182563" indent="-182563">
              <a:buFont typeface="Arial" panose="020B0604020202020204" pitchFamily="34" charset="0"/>
              <a:buChar char="•"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5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 sz="2400" b="0"/>
            </a:lvl1pPr>
            <a:lvl2pPr marL="357188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tabLst/>
              <a:defRPr sz="1600">
                <a:latin typeface="+mj-lt"/>
              </a:defRPr>
            </a:lvl2pPr>
            <a:lvl3pPr marL="538163" indent="-180975">
              <a:defRPr/>
            </a:lvl3pPr>
            <a:lvl4pPr marL="709613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3492000"/>
          </a:xfrm>
        </p:spPr>
        <p:txBody>
          <a:bodyPr/>
          <a:lstStyle>
            <a:lvl1pPr marL="182563" indent="-182563">
              <a:spcBef>
                <a:spcPts val="1800"/>
              </a:spcBef>
              <a:buFont typeface="Arial" panose="020B0604020202020204" pitchFamily="34" charset="0"/>
              <a:buChar char="•"/>
              <a:defRPr sz="2400" b="0"/>
            </a:lvl1pPr>
            <a:lvl2pPr marL="357188" indent="-174625">
              <a:buFont typeface="Arial" panose="020B0604020202020204" pitchFamily="34" charset="0"/>
              <a:buChar char="‒"/>
              <a:defRPr sz="1600">
                <a:latin typeface="+mj-lt"/>
              </a:defRPr>
            </a:lvl2pPr>
            <a:lvl3pPr marL="538163" indent="-180975">
              <a:defRPr/>
            </a:lvl3pPr>
            <a:lvl4pPr marL="711200" indent="-180975">
              <a:defRPr/>
            </a:lvl4pPr>
            <a:lvl5pPr marL="900113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34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2" r:id="rId8"/>
    <p:sldLayoutId id="2147483653" r:id="rId9"/>
    <p:sldLayoutId id="2147483669" r:id="rId10"/>
    <p:sldLayoutId id="2147483670" r:id="rId11"/>
    <p:sldLayoutId id="2147483654" r:id="rId12"/>
    <p:sldLayoutId id="2147483655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Customer Journey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Research by Outsmart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July 2011</a:t>
            </a:r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98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>
                <a:ea typeface="ヒラギノ角ゴ Pro W3"/>
                <a:cs typeface="ヒラギノ角ゴ Pro W3"/>
              </a:rPr>
              <a:t>Any Ad Recall vs 30 </a:t>
            </a:r>
            <a:r>
              <a:rPr lang="en-GB" kern="0" dirty="0" err="1">
                <a:ea typeface="ヒラギノ角ゴ Pro W3"/>
                <a:cs typeface="ヒラギノ角ゴ Pro W3"/>
              </a:rPr>
              <a:t>mins</a:t>
            </a:r>
            <a:r>
              <a:rPr lang="en-GB" kern="0" dirty="0">
                <a:ea typeface="ヒラギノ角ゴ Pro W3"/>
                <a:cs typeface="ヒラギノ角ゴ Pro W3"/>
              </a:rPr>
              <a:t> Ad Recall by Media ‘The Last Window of Influence’ </a:t>
            </a:r>
            <a:br>
              <a:rPr lang="en-GB" kern="0" dirty="0">
                <a:ea typeface="ヒラギノ角ゴ Pro W3"/>
                <a:cs typeface="ヒラギノ角ゴ Pro W3"/>
              </a:rPr>
            </a:br>
            <a:endParaRPr lang="en-GB" dirty="0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438150" y="5668963"/>
            <a:ext cx="921836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Helen Harrison Associates, July 2011, 604 intercept  shopper interviews, 4 UK locations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150" y="1480855"/>
            <a:ext cx="95058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1200" b="1" kern="0" dirty="0">
                <a:latin typeface="+mj-lt"/>
                <a:ea typeface="ヒラギノ角ゴ Pro W3"/>
                <a:cs typeface="ヒラギノ角ゴ Pro W3"/>
              </a:rPr>
              <a:t>All Shoppers</a:t>
            </a:r>
            <a:endParaRPr lang="en-US" sz="1200" b="1" kern="0" dirty="0">
              <a:latin typeface="+mj-lt"/>
              <a:ea typeface="ヒラギノ角ゴ Pro W3"/>
              <a:cs typeface="ヒラギノ角ゴ Pro W3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02001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17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30 </a:t>
            </a:r>
            <a:r>
              <a:rPr lang="en-GB" dirty="0" err="1" smtClean="0"/>
              <a:t>mins</a:t>
            </a:r>
            <a:r>
              <a:rPr lang="en-GB" dirty="0" smtClean="0"/>
              <a:t> Ad Recall by Media ‘The Last Window of Influence’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38150" y="5668963"/>
            <a:ext cx="613569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 aware any advertising any media last 30 </a:t>
            </a:r>
            <a:r>
              <a:rPr lang="en-GB" altLang="en-US" dirty="0" err="1"/>
              <a:t>mins</a:t>
            </a:r>
            <a:r>
              <a:rPr lang="en-GB" altLang="en-US" dirty="0"/>
              <a:t> (274)	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127680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088" y="1019175"/>
            <a:ext cx="7959000" cy="490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150" y="5668963"/>
            <a:ext cx="902781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Helen Harrison Associates, July 2011, 604 intercept  shopper interviews, 4 UK locations</a:t>
            </a:r>
          </a:p>
        </p:txBody>
      </p:sp>
      <p:sp>
        <p:nvSpPr>
          <p:cNvPr id="16390" name="TextBox 98413"/>
          <p:cNvSpPr txBox="1">
            <a:spLocks noChangeArrowheads="1"/>
          </p:cNvSpPr>
          <p:nvPr/>
        </p:nvSpPr>
        <p:spPr bwMode="auto">
          <a:xfrm>
            <a:off x="5136371" y="2636839"/>
            <a:ext cx="134443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16391" name="TextBox 98415"/>
          <p:cNvSpPr txBox="1">
            <a:spLocks noChangeArrowheads="1"/>
          </p:cNvSpPr>
          <p:nvPr/>
        </p:nvSpPr>
        <p:spPr bwMode="auto">
          <a:xfrm>
            <a:off x="7346334" y="2376720"/>
            <a:ext cx="96121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12%</a:t>
            </a:r>
          </a:p>
        </p:txBody>
      </p:sp>
      <p:sp>
        <p:nvSpPr>
          <p:cNvPr id="16392" name="AutoShape 2"/>
          <p:cNvSpPr>
            <a:spLocks noChangeAspect="1" noChangeArrowheads="1"/>
          </p:cNvSpPr>
          <p:nvPr/>
        </p:nvSpPr>
        <p:spPr bwMode="auto">
          <a:xfrm>
            <a:off x="912522" y="1700213"/>
            <a:ext cx="9698974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0324724" y="1220014"/>
            <a:ext cx="14418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altLang="en-US" sz="1200" dirty="0"/>
              <a:t>(N=274)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Shoppers’ ad exposure in 30 min. preceding start of shopping (“last window of influence”)</a:t>
            </a:r>
            <a:br>
              <a:rPr lang="en-GB" altLang="en-US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Seen </a:t>
            </a:r>
            <a:r>
              <a:rPr lang="en-GB" altLang="en-US" dirty="0" smtClean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 in past 30 </a:t>
            </a:r>
            <a:r>
              <a:rPr lang="en-GB" altLang="en-US" dirty="0" err="1" smtClean="0"/>
              <a:t>mins</a:t>
            </a:r>
            <a:endParaRPr lang="en-GB" alt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502460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8150" y="5668963"/>
            <a:ext cx="902781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Helen Harrison Associates, July 2011, 604 intercept  shopper interviews, 4 UK locations</a:t>
            </a:r>
          </a:p>
        </p:txBody>
      </p:sp>
    </p:spTree>
    <p:extLst>
      <p:ext uri="{BB962C8B-B14F-4D97-AF65-F5344CB8AC3E}">
        <p14:creationId xmlns:p14="http://schemas.microsoft.com/office/powerpoint/2010/main" val="3042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Out of Home </a:t>
            </a:r>
            <a:r>
              <a:rPr lang="en-GB" dirty="0" smtClean="0"/>
              <a:t>Ad Aware 30 minutes Shopper - Likelihood to Visit Retailers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751165"/>
              </p:ext>
            </p:extLst>
          </p:nvPr>
        </p:nvGraphicFramePr>
        <p:xfrm>
          <a:off x="438150" y="1495425"/>
          <a:ext cx="11328400" cy="40433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4200"/>
                <a:gridCol w="5664200"/>
              </a:tblGrid>
              <a:tr h="44926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latin typeface="+mj-lt"/>
                        </a:rPr>
                        <a:t>INDEX vs. All Shoppers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Mobile phone / telecom stores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112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Banks / building </a:t>
                      </a:r>
                      <a:r>
                        <a:rPr lang="en-GB" sz="1400" u="none" strike="noStrike" dirty="0" smtClean="0">
                          <a:latin typeface="+mj-lt"/>
                        </a:rPr>
                        <a:t>society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111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Fast Food outlet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111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News agent / convenience store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110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Fashion/clothes shops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98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Supermarket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97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latin typeface="+mj-lt"/>
                        </a:rPr>
                        <a:t>Chemist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91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latin typeface="+mj-lt"/>
                        </a:rPr>
                        <a:t>Travel Agents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latin typeface="+mj-lt"/>
                        </a:rPr>
                        <a:t>85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66" name="TextBox 3"/>
          <p:cNvSpPr txBox="1">
            <a:spLocks noChangeArrowheads="1"/>
          </p:cNvSpPr>
          <p:nvPr/>
        </p:nvSpPr>
        <p:spPr bwMode="auto">
          <a:xfrm>
            <a:off x="1048024" y="6496051"/>
            <a:ext cx="403329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  <a:cs typeface="Calibri" pitchFamily="34" charset="0"/>
              </a:rPr>
              <a:t>Base: Outdoor Ad Aware 30 mins (240)	</a:t>
            </a:r>
          </a:p>
        </p:txBody>
      </p:sp>
    </p:spTree>
    <p:extLst>
      <p:ext uri="{BB962C8B-B14F-4D97-AF65-F5344CB8AC3E}">
        <p14:creationId xmlns:p14="http://schemas.microsoft.com/office/powerpoint/2010/main" val="24675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Visitors to Mobile phone / telecom stores: 45% have seen </a:t>
            </a:r>
            <a:r>
              <a:rPr lang="en-GB" altLang="en-US" dirty="0" smtClean="0"/>
              <a:t>Out of Home </a:t>
            </a:r>
            <a:r>
              <a:rPr lang="en-GB" altLang="en-US" dirty="0" smtClean="0"/>
              <a:t>ads in past 30 </a:t>
            </a:r>
            <a:r>
              <a:rPr lang="en-GB" altLang="en-US" dirty="0" smtClean="0"/>
              <a:t>minutes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13687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mobile phone store today (n=190)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15160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Visitors to fast food stores – 45% have seen </a:t>
            </a:r>
            <a:r>
              <a:rPr lang="en-GB" dirty="0" smtClean="0"/>
              <a:t>Out of Home </a:t>
            </a:r>
            <a:r>
              <a:rPr lang="en-GB" dirty="0" smtClean="0"/>
              <a:t>ads in past 30 </a:t>
            </a:r>
            <a:r>
              <a:rPr lang="en-GB" dirty="0" smtClean="0"/>
              <a:t>minutes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829745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fast food store today (n=249)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17683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Visitors to supermarkets – 39% have seen </a:t>
            </a:r>
            <a:r>
              <a:rPr lang="en-GB" dirty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ads in past 30 </a:t>
            </a:r>
            <a:r>
              <a:rPr lang="en-GB" altLang="en-US" dirty="0" smtClean="0"/>
              <a:t>minutes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624907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supermarket today (n=184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r>
              <a:rPr lang="en-GB" altLang="en-US" dirty="0"/>
              <a:t>Source: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2106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Visitors to banks / building societies: 44% have seen </a:t>
            </a:r>
            <a:r>
              <a:rPr lang="en-GB" dirty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ads in past 30 </a:t>
            </a:r>
            <a:r>
              <a:rPr lang="en-GB" altLang="en-US" dirty="0" smtClean="0"/>
              <a:t>minutes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68259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bank / building society today (n=210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r>
              <a:rPr lang="en-GB" altLang="en-US" dirty="0"/>
              <a:t>Source: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131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31C79"/>
                </a:solidFill>
                <a:ea typeface="ヒラギノ角ゴ Pro W3"/>
                <a:cs typeface="ヒラギノ角ゴ Pro W3"/>
              </a:rPr>
              <a:t>Visitors to fashion and clothes shops: 39% have seen </a:t>
            </a:r>
            <a:r>
              <a:rPr lang="en-GB" dirty="0"/>
              <a:t>Out of Home</a:t>
            </a:r>
            <a:r>
              <a:rPr lang="en-GB" dirty="0" smtClean="0">
                <a:solidFill>
                  <a:srgbClr val="E31C79"/>
                </a:solidFill>
                <a:ea typeface="ヒラギノ角ゴ Pro W3"/>
                <a:cs typeface="ヒラギノ角ゴ Pro W3"/>
              </a:rPr>
              <a:t> </a:t>
            </a:r>
            <a:r>
              <a:rPr lang="en-GB" dirty="0">
                <a:solidFill>
                  <a:srgbClr val="E31C79"/>
                </a:solidFill>
                <a:ea typeface="ヒラギノ角ゴ Pro W3"/>
                <a:cs typeface="ヒラギノ角ゴ Pro W3"/>
              </a:rPr>
              <a:t>ads in past 30 </a:t>
            </a:r>
            <a:r>
              <a:rPr lang="en-GB" dirty="0" smtClean="0">
                <a:solidFill>
                  <a:srgbClr val="E31C79"/>
                </a:solidFill>
                <a:ea typeface="ヒラギノ角ゴ Pro W3"/>
                <a:cs typeface="ヒラギノ角ゴ Pro W3"/>
              </a:rPr>
              <a:t>minutes</a:t>
            </a:r>
            <a:r>
              <a:rPr lang="en-GB" kern="0" dirty="0">
                <a:solidFill>
                  <a:srgbClr val="E31C79"/>
                </a:solidFill>
                <a:ea typeface="ヒラギノ角ゴ Pro W3"/>
                <a:cs typeface="ヒラギノ角ゴ Pro W3"/>
              </a:rPr>
              <a:t/>
            </a:r>
            <a:br>
              <a:rPr lang="en-GB" kern="0" dirty="0">
                <a:solidFill>
                  <a:srgbClr val="E31C79"/>
                </a:solidFill>
                <a:ea typeface="ヒラギノ角ゴ Pro W3"/>
                <a:cs typeface="ヒラギノ角ゴ Pro W3"/>
              </a:rPr>
            </a:br>
            <a:endParaRPr lang="en-GB" dirty="0">
              <a:solidFill>
                <a:srgbClr val="E31C79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968605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fashion and clothes shop today (n=437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r>
              <a:rPr lang="en-GB" altLang="en-US" dirty="0"/>
              <a:t>Source: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29591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The Last Window of Influence (July 2011):</a:t>
            </a:r>
            <a:br>
              <a:rPr lang="en-GB" altLang="en-US" dirty="0" smtClean="0"/>
            </a:br>
            <a:r>
              <a:rPr lang="en-GB" altLang="en-US" b="0" dirty="0" smtClean="0"/>
              <a:t>Research Objectives</a:t>
            </a:r>
            <a:endParaRPr lang="en-GB" dirty="0"/>
          </a:p>
        </p:txBody>
      </p:sp>
      <p:sp>
        <p:nvSpPr>
          <p:cNvPr id="1010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8150" y="1495426"/>
            <a:ext cx="7497763" cy="4089399"/>
          </a:xfrm>
        </p:spPr>
        <p:txBody>
          <a:bodyPr/>
          <a:lstStyle/>
          <a:p>
            <a:r>
              <a:rPr lang="en-GB" altLang="en-US" dirty="0" smtClean="0"/>
              <a:t>To understand which media shoppers experience in the 30 minute </a:t>
            </a:r>
            <a:r>
              <a:rPr lang="en-GB" altLang="en-US" dirty="0" smtClean="0"/>
              <a:t>build up </a:t>
            </a:r>
            <a:r>
              <a:rPr lang="en-GB" altLang="en-US" dirty="0" smtClean="0"/>
              <a:t>to a shopping experience</a:t>
            </a:r>
          </a:p>
          <a:p>
            <a:r>
              <a:rPr lang="en-GB" altLang="en-US" dirty="0" smtClean="0"/>
              <a:t>To establish the </a:t>
            </a:r>
            <a:r>
              <a:rPr lang="en-GB" altLang="en-US" dirty="0" err="1" smtClean="0"/>
              <a:t>recency</a:t>
            </a:r>
            <a:r>
              <a:rPr lang="en-GB" altLang="en-US" dirty="0" smtClean="0"/>
              <a:t> of ad exposures</a:t>
            </a:r>
          </a:p>
          <a:p>
            <a:r>
              <a:rPr lang="en-GB" altLang="en-US" dirty="0" smtClean="0"/>
              <a:t>To understand how people shop </a:t>
            </a:r>
          </a:p>
          <a:p>
            <a:r>
              <a:rPr lang="en-GB" altLang="en-US" dirty="0" smtClean="0"/>
              <a:t>To gauge the potential for shoppers to be influenced by poster advertising</a:t>
            </a:r>
          </a:p>
          <a:p>
            <a:r>
              <a:rPr lang="en-GB" altLang="en-US" dirty="0" smtClean="0"/>
              <a:t>To study the above by retailer group</a:t>
            </a:r>
          </a:p>
        </p:txBody>
      </p:sp>
    </p:spTree>
    <p:extLst>
      <p:ext uri="{BB962C8B-B14F-4D97-AF65-F5344CB8AC3E}">
        <p14:creationId xmlns:p14="http://schemas.microsoft.com/office/powerpoint/2010/main" val="164849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0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0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0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0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Visitors to chemists – 36% have seen </a:t>
            </a:r>
            <a:r>
              <a:rPr lang="en-GB" dirty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ads in past 30 </a:t>
            </a:r>
            <a:r>
              <a:rPr lang="en-GB" altLang="en-US" dirty="0" smtClean="0"/>
              <a:t>minutes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902309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chemist today (n=196)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37680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Visitors to newsagent / convenience store: 44% have seen </a:t>
            </a:r>
            <a:r>
              <a:rPr lang="en-GB" dirty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ads in past 30 </a:t>
            </a:r>
            <a:r>
              <a:rPr lang="en-GB" altLang="en-US" dirty="0" smtClean="0"/>
              <a:t>minutes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23302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38150" y="558926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newsagent / convenience store today (n=133)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20448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Visitors to travel agents: 34% have seen </a:t>
            </a:r>
            <a:r>
              <a:rPr lang="en-GB" dirty="0"/>
              <a:t>Out of Home</a:t>
            </a:r>
            <a:r>
              <a:rPr lang="en-GB" altLang="en-US" dirty="0" smtClean="0"/>
              <a:t> </a:t>
            </a:r>
            <a:r>
              <a:rPr lang="en-GB" altLang="en-US" dirty="0" smtClean="0"/>
              <a:t>ads in past 30 </a:t>
            </a:r>
            <a:r>
              <a:rPr lang="en-GB" altLang="en-US" dirty="0" smtClean="0"/>
              <a:t>minutes</a:t>
            </a:r>
            <a:endParaRPr lang="en-GB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911465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38150" y="5584825"/>
            <a:ext cx="9309408" cy="2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(n=604), those intending to visit travel agent store today (n=86)</a:t>
            </a:r>
          </a:p>
          <a:p>
            <a:r>
              <a:rPr lang="en-GB" altLang="en-US" dirty="0" smtClean="0"/>
              <a:t>Source</a:t>
            </a:r>
            <a:r>
              <a:rPr lang="en-GB" altLang="en-US" dirty="0"/>
              <a:t>: Last Window of Influence, Helen Harrison Associates, face to face intercept interviews, 4 UK shopper locations, July 2011</a:t>
            </a:r>
          </a:p>
        </p:txBody>
      </p:sp>
    </p:spTree>
    <p:extLst>
      <p:ext uri="{BB962C8B-B14F-4D97-AF65-F5344CB8AC3E}">
        <p14:creationId xmlns:p14="http://schemas.microsoft.com/office/powerpoint/2010/main" val="34516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</a:t>
            </a:r>
            <a:r>
              <a:rPr lang="en-GB" dirty="0"/>
              <a:t>Out of Home </a:t>
            </a:r>
            <a:r>
              <a:rPr lang="en-GB" dirty="0" smtClean="0"/>
              <a:t>– Likelihood to buy increases if </a:t>
            </a:r>
            <a:r>
              <a:rPr lang="en-GB" dirty="0" smtClean="0"/>
              <a:t>OOH </a:t>
            </a:r>
            <a:r>
              <a:rPr lang="en-GB" dirty="0" smtClean="0"/>
              <a:t>seen in past 30 </a:t>
            </a:r>
            <a:r>
              <a:rPr lang="en-GB" dirty="0" smtClean="0"/>
              <a:t>minutes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9322260"/>
              </p:ext>
            </p:extLst>
          </p:nvPr>
        </p:nvGraphicFramePr>
        <p:xfrm>
          <a:off x="438150" y="1497013"/>
          <a:ext cx="5597102" cy="3429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6241"/>
                <a:gridCol w="1070036"/>
                <a:gridCol w="1040363"/>
                <a:gridCol w="770462"/>
              </a:tblGrid>
              <a:tr h="823543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+mj-lt"/>
                        </a:rPr>
                        <a:t>All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Shoppers</a:t>
                      </a:r>
                    </a:p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(604)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OOH </a:t>
                      </a:r>
                      <a:r>
                        <a:rPr lang="en-GB" sz="1200" u="none" strike="noStrike" dirty="0">
                          <a:latin typeface="+mj-lt"/>
                        </a:rPr>
                        <a:t>Ad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Aware</a:t>
                      </a:r>
                    </a:p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(241)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+mj-lt"/>
                        </a:rPr>
                        <a:t>INDEX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14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latin typeface="+mj-lt"/>
                        </a:rPr>
                        <a:t>Poster</a:t>
                      </a:r>
                      <a:r>
                        <a:rPr lang="en-GB" sz="1200" u="none" strike="noStrike" baseline="0" dirty="0" smtClean="0">
                          <a:latin typeface="+mj-lt"/>
                        </a:rPr>
                        <a:t> m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ight </a:t>
                      </a:r>
                      <a:r>
                        <a:rPr lang="en-GB" sz="1200" u="none" strike="noStrike" dirty="0">
                          <a:latin typeface="+mj-lt"/>
                        </a:rPr>
                        <a:t>make you more likely to consider finding out more about the product/brand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64%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72%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+mj-lt"/>
                        </a:rPr>
                        <a:t>114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686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smtClean="0">
                          <a:latin typeface="+mj-lt"/>
                        </a:rPr>
                        <a:t>Poster</a:t>
                      </a:r>
                      <a:r>
                        <a:rPr lang="en-GB" sz="1200" u="none" strike="noStrike" baseline="0" dirty="0" smtClean="0">
                          <a:latin typeface="+mj-lt"/>
                        </a:rPr>
                        <a:t> m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ight </a:t>
                      </a:r>
                      <a:r>
                        <a:rPr lang="en-GB" sz="1200" u="none" strike="noStrike" dirty="0">
                          <a:latin typeface="+mj-lt"/>
                        </a:rPr>
                        <a:t>make you more likely to buy the product/brand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53%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latin typeface="+mj-lt"/>
                        </a:rPr>
                        <a:t>59%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+mj-lt"/>
                        </a:rPr>
                        <a:t>112</a:t>
                      </a:r>
                      <a:endParaRPr lang="en-GB" sz="1200" b="0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38803514"/>
              </p:ext>
            </p:extLst>
          </p:nvPr>
        </p:nvGraphicFramePr>
        <p:xfrm>
          <a:off x="6169025" y="1497013"/>
          <a:ext cx="5597525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1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Retail Visitors – </a:t>
            </a:r>
            <a:r>
              <a:rPr lang="en-GB" dirty="0"/>
              <a:t>Out of </a:t>
            </a:r>
            <a:r>
              <a:rPr lang="en-GB" dirty="0" smtClean="0"/>
              <a:t>Home </a:t>
            </a:r>
            <a:r>
              <a:rPr lang="en-GB" dirty="0" smtClean="0"/>
              <a:t>in last window of Influence has potential to be highly effective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360975"/>
              </p:ext>
            </p:extLst>
          </p:nvPr>
        </p:nvGraphicFramePr>
        <p:xfrm>
          <a:off x="438150" y="1495425"/>
          <a:ext cx="11331349" cy="4089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0521"/>
                <a:gridCol w="4110521"/>
                <a:gridCol w="3110307"/>
              </a:tblGrid>
              <a:tr h="80138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latin typeface="+mj-lt"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u="none" strike="noStrike" dirty="0">
                          <a:latin typeface="+mj-lt"/>
                        </a:rPr>
                        <a:t>% More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likely </a:t>
                      </a:r>
                      <a:r>
                        <a:rPr lang="en-GB" sz="1200" u="none" strike="noStrike" dirty="0">
                          <a:latin typeface="+mj-lt"/>
                        </a:rPr>
                        <a:t>to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find </a:t>
                      </a:r>
                      <a:r>
                        <a:rPr lang="en-GB" sz="1200" u="none" strike="noStrike" dirty="0">
                          <a:latin typeface="+mj-lt"/>
                        </a:rPr>
                        <a:t>out more about a brand having seen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OOH </a:t>
                      </a:r>
                      <a:r>
                        <a:rPr lang="en-GB" sz="1200" u="none" strike="noStrike" dirty="0">
                          <a:latin typeface="+mj-lt"/>
                        </a:rPr>
                        <a:t>in past 30 </a:t>
                      </a:r>
                      <a:r>
                        <a:rPr lang="en-GB" sz="1200" u="none" strike="noStrike" dirty="0" err="1">
                          <a:latin typeface="+mj-lt"/>
                        </a:rPr>
                        <a:t>mins</a:t>
                      </a:r>
                      <a:r>
                        <a:rPr lang="en-GB" sz="1200" u="none" strike="noStrike" dirty="0">
                          <a:latin typeface="+mj-lt"/>
                        </a:rPr>
                        <a:t> 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u="none" strike="noStrike" dirty="0">
                          <a:latin typeface="+mj-lt"/>
                        </a:rPr>
                        <a:t>% More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likely </a:t>
                      </a:r>
                      <a:r>
                        <a:rPr lang="en-GB" sz="1200" u="none" strike="noStrike" dirty="0">
                          <a:latin typeface="+mj-lt"/>
                        </a:rPr>
                        <a:t>to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buy </a:t>
                      </a:r>
                      <a:r>
                        <a:rPr lang="en-GB" sz="1200" u="none" strike="noStrike" dirty="0">
                          <a:latin typeface="+mj-lt"/>
                        </a:rPr>
                        <a:t>having seen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OOH in </a:t>
                      </a:r>
                      <a:r>
                        <a:rPr lang="en-GB" sz="1200" u="none" strike="noStrike" dirty="0">
                          <a:latin typeface="+mj-lt"/>
                        </a:rPr>
                        <a:t>past 30 </a:t>
                      </a:r>
                      <a:r>
                        <a:rPr lang="en-GB" sz="1200" u="none" strike="noStrike" dirty="0" err="1">
                          <a:latin typeface="+mj-lt"/>
                        </a:rPr>
                        <a:t>mins</a:t>
                      </a:r>
                      <a:r>
                        <a:rPr lang="en-GB" sz="1200" u="none" strike="noStrike" dirty="0">
                          <a:latin typeface="+mj-lt"/>
                        </a:rPr>
                        <a:t> 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latin typeface="+mj-lt"/>
                        </a:rPr>
                        <a:t>Chemist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81%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56%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 smtClean="0">
                          <a:latin typeface="+mj-lt"/>
                        </a:rPr>
                        <a:t>Newsagent </a:t>
                      </a:r>
                      <a:r>
                        <a:rPr lang="en-GB" sz="1200" b="1" u="none" strike="noStrike" dirty="0">
                          <a:latin typeface="+mj-lt"/>
                        </a:rPr>
                        <a:t>/ convenience store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75%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55%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latin typeface="+mj-lt"/>
                        </a:rPr>
                        <a:t>Mobile phone / telecom stores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74%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71%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latin typeface="+mj-lt"/>
                        </a:rPr>
                        <a:t>Fashion/clothes shops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69%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62%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latin typeface="+mj-lt"/>
                        </a:rPr>
                        <a:t>Fast Food outlet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69%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51%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latin typeface="+mj-lt"/>
                        </a:rPr>
                        <a:t>Supermarket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68%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>
                          <a:latin typeface="+mj-lt"/>
                        </a:rPr>
                        <a:t>60%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971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1" u="none" strike="noStrike" dirty="0">
                          <a:latin typeface="+mj-lt"/>
                        </a:rPr>
                        <a:t>Banks / building society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67%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65%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Attitudes to Shopping: only 13% not susceptible to last window of influence</a:t>
            </a:r>
            <a:br>
              <a:rPr lang="en-GB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585860"/>
              </p:ext>
            </p:extLst>
          </p:nvPr>
        </p:nvGraphicFramePr>
        <p:xfrm>
          <a:off x="438150" y="1495425"/>
          <a:ext cx="11328398" cy="40989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49670"/>
                <a:gridCol w="1644682"/>
                <a:gridCol w="1644682"/>
                <a:gridCol w="1644682"/>
                <a:gridCol w="1644682"/>
              </a:tblGrid>
              <a:tr h="1014915">
                <a:tc>
                  <a:txBody>
                    <a:bodyPr/>
                    <a:lstStyle/>
                    <a:p>
                      <a:endParaRPr lang="en-GB" sz="1200" b="1" dirty="0">
                        <a:latin typeface="+mj-lt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All Shoppers</a:t>
                      </a:r>
                    </a:p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(604)</a:t>
                      </a:r>
                      <a:endParaRPr lang="en-GB" sz="12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16-44</a:t>
                      </a:r>
                    </a:p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(366)</a:t>
                      </a:r>
                      <a:endParaRPr lang="en-GB" sz="12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Men</a:t>
                      </a:r>
                    </a:p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(294)</a:t>
                      </a:r>
                      <a:endParaRPr lang="en-GB" sz="12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Women</a:t>
                      </a:r>
                    </a:p>
                    <a:p>
                      <a:pPr algn="ctr"/>
                      <a:r>
                        <a:rPr lang="en-GB" sz="1200" b="1" dirty="0" smtClean="0">
                          <a:latin typeface="+mj-lt"/>
                        </a:rPr>
                        <a:t>(310)</a:t>
                      </a:r>
                      <a:endParaRPr lang="en-GB" sz="1200" b="1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48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latin typeface="+mj-lt"/>
                        </a:rPr>
                        <a:t>I usually plan in advance everything I want to buy and only buy things on my list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13%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9%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17%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8%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2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latin typeface="+mj-lt"/>
                        </a:rPr>
                        <a:t>I  sometimes make unplanned purchases but mostly stick to my shopping list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29%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26%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28%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30%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815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latin typeface="+mj-lt"/>
                        </a:rPr>
                        <a:t>I  often buy something that's not on my shopping list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18%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21%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16%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20%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076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latin typeface="+mj-lt"/>
                        </a:rPr>
                        <a:t>I usually don’t make a shopping list or plan, and just buy spontaneously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39%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43%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37%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41%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52" marR="121952" marT="45727" marB="45727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</a:t>
            </a:r>
            <a:r>
              <a:rPr lang="en-GB" dirty="0"/>
              <a:t>Out of </a:t>
            </a:r>
            <a:r>
              <a:rPr lang="en-GB" dirty="0" smtClean="0"/>
              <a:t>Home </a:t>
            </a:r>
            <a:r>
              <a:rPr lang="en-GB" dirty="0" smtClean="0"/>
              <a:t>Key Points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10851891" cy="4089399"/>
          </a:xfrm>
        </p:spPr>
        <p:txBody>
          <a:bodyPr/>
          <a:lstStyle/>
          <a:p>
            <a:r>
              <a:rPr lang="en-GB" altLang="en-US" dirty="0" smtClean="0"/>
              <a:t>Out of Home </a:t>
            </a:r>
            <a:r>
              <a:rPr lang="en-GB" altLang="en-US" dirty="0" smtClean="0"/>
              <a:t>is the key medium to reach shoppers in the 30 </a:t>
            </a:r>
            <a:r>
              <a:rPr lang="en-GB" altLang="en-US" dirty="0" smtClean="0"/>
              <a:t>minutes </a:t>
            </a:r>
            <a:r>
              <a:rPr lang="en-GB" altLang="en-US" dirty="0" smtClean="0"/>
              <a:t>prior to purchase. 40% of shoppers see outdoor in the last window of influence. Next highest is radio with 8%</a:t>
            </a:r>
          </a:p>
          <a:p>
            <a:r>
              <a:rPr lang="en-GB" altLang="en-US" dirty="0"/>
              <a:t>Out of Home </a:t>
            </a:r>
            <a:r>
              <a:rPr lang="en-GB" altLang="en-US" dirty="0" smtClean="0"/>
              <a:t>dominates ad exposure in last 30 minutes, reaching 88% of those exposed to any ad</a:t>
            </a:r>
          </a:p>
          <a:p>
            <a:r>
              <a:rPr lang="en-GB" altLang="en-US" dirty="0" smtClean="0"/>
              <a:t>Only 13% of adults not susceptible to last minute influence, and only 8% of women and 9% of 16-44’s</a:t>
            </a:r>
          </a:p>
          <a:p>
            <a:r>
              <a:rPr lang="en-GB" altLang="en-US" dirty="0" smtClean="0"/>
              <a:t>Awareness of </a:t>
            </a:r>
            <a:r>
              <a:rPr lang="en-GB" altLang="en-US" dirty="0"/>
              <a:t>Out of Home </a:t>
            </a:r>
            <a:r>
              <a:rPr lang="en-GB" altLang="en-US" dirty="0" smtClean="0"/>
              <a:t>advertising during this pre purchase period increases the likelihood to find out more about a product and to buy a product</a:t>
            </a:r>
          </a:p>
        </p:txBody>
      </p:sp>
    </p:spTree>
    <p:extLst>
      <p:ext uri="{BB962C8B-B14F-4D97-AF65-F5344CB8AC3E}">
        <p14:creationId xmlns:p14="http://schemas.microsoft.com/office/powerpoint/2010/main" val="20348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495426"/>
            <a:ext cx="7497763" cy="4089399"/>
          </a:xfrm>
        </p:spPr>
        <p:txBody>
          <a:bodyPr/>
          <a:lstStyle/>
          <a:p>
            <a:r>
              <a:rPr lang="en-GB" altLang="en-US" dirty="0" smtClean="0"/>
              <a:t>Helen Harrison Research for fieldwork</a:t>
            </a:r>
          </a:p>
          <a:p>
            <a:r>
              <a:rPr lang="en-GB" altLang="en-US" dirty="0" smtClean="0"/>
              <a:t>604 face to face ‘intercept’ interviews with shoppers</a:t>
            </a:r>
          </a:p>
          <a:p>
            <a:r>
              <a:rPr lang="en-GB" altLang="en-US" dirty="0" smtClean="0"/>
              <a:t>In street/entrance to malls, 4 locations to represent geographical region, shopping environment and day of week</a:t>
            </a:r>
          </a:p>
          <a:p>
            <a:r>
              <a:rPr lang="en-GB" altLang="en-US" dirty="0" smtClean="0"/>
              <a:t>Gender and age group targets</a:t>
            </a:r>
          </a:p>
          <a:p>
            <a:r>
              <a:rPr lang="en-GB" altLang="en-US" dirty="0" smtClean="0"/>
              <a:t>Quotas for retailers to be visited</a:t>
            </a:r>
          </a:p>
          <a:p>
            <a:r>
              <a:rPr lang="en-GB" altLang="en-US" dirty="0" smtClean="0"/>
              <a:t>Fieldwork:  2nd July – 16th July 2011</a:t>
            </a:r>
          </a:p>
          <a:p>
            <a:endParaRPr lang="en-GB" altLang="en-US" dirty="0" smtClean="0"/>
          </a:p>
        </p:txBody>
      </p:sp>
      <p:sp>
        <p:nvSpPr>
          <p:cNvPr id="4" name="Title 11"/>
          <p:cNvSpPr txBox="1">
            <a:spLocks/>
          </p:cNvSpPr>
          <p:nvPr/>
        </p:nvSpPr>
        <p:spPr bwMode="auto">
          <a:xfrm>
            <a:off x="1069197" y="592138"/>
            <a:ext cx="1055433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ts val="3800"/>
              </a:lnSpc>
              <a:defRPr/>
            </a:pPr>
            <a:endParaRPr lang="en-US" sz="3600" b="1" kern="0" dirty="0">
              <a:solidFill>
                <a:srgbClr val="0093D3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116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Research Methodology</a:t>
            </a:r>
            <a:r>
              <a:rPr lang="en-US" smtClean="0"/>
              <a:t/>
            </a:r>
            <a:br>
              <a:rPr lang="en-US" smtClean="0"/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150" y="1495426"/>
            <a:ext cx="7497763" cy="4089399"/>
          </a:xfrm>
        </p:spPr>
        <p:txBody>
          <a:bodyPr/>
          <a:lstStyle/>
          <a:p>
            <a:pPr lvl="0"/>
            <a:r>
              <a:rPr lang="en-GB" dirty="0" smtClean="0"/>
              <a:t>In street ‘intercept’</a:t>
            </a:r>
          </a:p>
          <a:p>
            <a:pPr lvl="1"/>
            <a:r>
              <a:rPr lang="en-GB" dirty="0" smtClean="0"/>
              <a:t>Neutral zones – not in station, bus shelter but close to transport hubs to sample respondents as they arrived.</a:t>
            </a:r>
          </a:p>
          <a:p>
            <a:pPr lvl="1"/>
            <a:r>
              <a:rPr lang="en-GB" dirty="0" smtClean="0"/>
              <a:t>Interviewers rotated around zones to achieve retail quotas as well as all modes of transport.</a:t>
            </a:r>
          </a:p>
          <a:p>
            <a:pPr lvl="0"/>
            <a:r>
              <a:rPr lang="en-GB" dirty="0" smtClean="0"/>
              <a:t>At malls</a:t>
            </a:r>
          </a:p>
          <a:p>
            <a:pPr lvl="1"/>
            <a:r>
              <a:rPr lang="en-GB" dirty="0" smtClean="0"/>
              <a:t>Entrances – all footfall patterns, modes of transport</a:t>
            </a:r>
          </a:p>
          <a:p>
            <a:pPr lvl="0"/>
            <a:r>
              <a:rPr lang="en-GB" dirty="0" smtClean="0"/>
              <a:t>Weekday/Weekend, All </a:t>
            </a:r>
            <a:r>
              <a:rPr lang="en-GB" dirty="0" err="1" smtClean="0"/>
              <a:t>dayparts</a:t>
            </a:r>
            <a:r>
              <a:rPr lang="en-GB" dirty="0" smtClean="0"/>
              <a:t>:  9:30am – 8pm</a:t>
            </a:r>
          </a:p>
          <a:p>
            <a:pPr lvl="1"/>
            <a:r>
              <a:rPr lang="en-GB" dirty="0" err="1" smtClean="0"/>
              <a:t>Showcards</a:t>
            </a:r>
            <a:r>
              <a:rPr lang="en-GB" dirty="0" smtClean="0"/>
              <a:t> to illustrate and clarify all media types and advertising environments – Outdoor, Web and mobile, press, magazines, radio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7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Sample Design</a:t>
            </a:r>
            <a:r>
              <a:rPr lang="en-US" smtClean="0"/>
              <a:t/>
            </a:r>
            <a:br>
              <a:rPr lang="en-US" smtClean="0"/>
            </a:br>
            <a:endParaRPr lang="en-GB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19110"/>
              </p:ext>
            </p:extLst>
          </p:nvPr>
        </p:nvGraphicFramePr>
        <p:xfrm>
          <a:off x="438150" y="1495425"/>
          <a:ext cx="11328399" cy="4091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711"/>
                <a:gridCol w="1258711"/>
                <a:gridCol w="1258711"/>
                <a:gridCol w="1258711"/>
                <a:gridCol w="1258711"/>
                <a:gridCol w="1258711"/>
                <a:gridCol w="1258711"/>
                <a:gridCol w="1258711"/>
                <a:gridCol w="1258711"/>
              </a:tblGrid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Location 1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Location 2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Location 3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Times New Roman"/>
                          <a:cs typeface="Times New Roman"/>
                        </a:rPr>
                        <a:t>Location 4</a:t>
                      </a: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North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North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London &amp; SE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London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19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Manchester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Arndale Centre 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Leeds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White Rose Shopping </a:t>
                      </a:r>
                      <a:r>
                        <a:rPr lang="en-GB" sz="1200" b="0" dirty="0" smtClean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Centre</a:t>
                      </a:r>
                      <a:endParaRPr lang="en-GB" sz="1200" b="0" dirty="0">
                        <a:solidFill>
                          <a:schemeClr val="accent5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Croydon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Westfield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9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Location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Type: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High Street and City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Centre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Shopping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Out of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Town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Shopping Mall</a:t>
                      </a:r>
                      <a:endParaRPr lang="en-GB" sz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High Street and Shopping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Centre</a:t>
                      </a:r>
                      <a:endParaRPr lang="en-GB" sz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City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Centre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Shopping Mall</a:t>
                      </a:r>
                      <a:endParaRPr lang="en-GB" sz="12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Day of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Week: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Weekend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Weekday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Weekday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Weekend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Female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Female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Female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Female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sample: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16 - 24</a:t>
                      </a: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25 - 34</a:t>
                      </a: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35 - 44</a:t>
                      </a: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45 - 54</a:t>
                      </a: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55+</a:t>
                      </a: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Total:</a:t>
                      </a: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1465" marR="91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600+</a:t>
                      </a:r>
                    </a:p>
                  </a:txBody>
                  <a:tcPr marL="91465" marR="91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Retail Destinations of Shoppers</a:t>
            </a:r>
            <a:r>
              <a:rPr lang="en-US" smtClean="0"/>
              <a:t/>
            </a:r>
            <a:br>
              <a:rPr lang="en-US" smtClean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356161" cy="3492000"/>
          </a:xfrm>
        </p:spPr>
        <p:txBody>
          <a:bodyPr/>
          <a:lstStyle/>
          <a:p>
            <a:pPr lvl="0"/>
            <a:r>
              <a:rPr lang="en-GB" dirty="0" smtClean="0"/>
              <a:t>Additional Quotas to achieve target sample minimum 100 visitors/intend to purchase at each of the following retail outlets:</a:t>
            </a:r>
          </a:p>
          <a:p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15323980"/>
              </p:ext>
            </p:extLst>
          </p:nvPr>
        </p:nvGraphicFramePr>
        <p:xfrm>
          <a:off x="6276975" y="1497013"/>
          <a:ext cx="5468094" cy="40433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6875"/>
                <a:gridCol w="2201219"/>
              </a:tblGrid>
              <a:tr h="449262">
                <a:tc>
                  <a:txBody>
                    <a:bodyPr/>
                    <a:lstStyle/>
                    <a:p>
                      <a:endParaRPr lang="en-GB" sz="1200" dirty="0">
                        <a:latin typeface="+mj-lt"/>
                      </a:endParaRPr>
                    </a:p>
                  </a:txBody>
                  <a:tcPr marL="121964" marR="121964" marT="45722" marB="45722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j-lt"/>
                        </a:rPr>
                        <a:t>Sample Achieved</a:t>
                      </a:r>
                      <a:endParaRPr lang="en-GB" sz="1200" dirty="0">
                        <a:latin typeface="+mj-lt"/>
                        <a:cs typeface="Calibri" pitchFamily="34" charset="0"/>
                      </a:endParaRPr>
                    </a:p>
                  </a:txBody>
                  <a:tcPr marL="121964" marR="121964" marT="45722" marB="4572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Fashion /clothes 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437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Fast Food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248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Banks / building societies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 - cashpoint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210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Chemists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196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Telecom /mobile phone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190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Supermarket 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184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Newsagent/CTN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133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92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latin typeface="+mj-lt"/>
                        </a:rPr>
                        <a:t>Travel Agents </a:t>
                      </a:r>
                      <a:r>
                        <a:rPr lang="en-GB" sz="1200" u="none" strike="noStrike" dirty="0" smtClean="0">
                          <a:latin typeface="+mj-lt"/>
                        </a:rPr>
                        <a:t> - currency exchange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14340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u="none" strike="noStrike" dirty="0">
                          <a:latin typeface="+mj-lt"/>
                        </a:rPr>
                        <a:t>86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 marL="12705" marR="1270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9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Shoppers’ Modes of Transport by Location</a:t>
            </a:r>
            <a:r>
              <a:rPr lang="en-US" smtClean="0"/>
              <a:t/>
            </a:r>
            <a:br>
              <a:rPr lang="en-US" smtClean="0"/>
            </a:br>
            <a:endParaRPr lang="en-GB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438150" y="5588777"/>
            <a:ext cx="4033299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altLang="en-US" dirty="0"/>
              <a:t>Base: All Shoppers (604)	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150" y="1495424"/>
            <a:ext cx="4355680" cy="30777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GB" altLang="en-US" sz="1400" b="1" dirty="0">
                <a:latin typeface="+mj-lt"/>
                <a:cs typeface="Calibri" pitchFamily="34" charset="0"/>
              </a:rPr>
              <a:t>Modes of transport vary significantly by location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804122"/>
              </p:ext>
            </p:extLst>
          </p:nvPr>
        </p:nvGraphicFramePr>
        <p:xfrm>
          <a:off x="438150" y="1495425"/>
          <a:ext cx="11328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7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Out of Home </a:t>
            </a:r>
            <a:r>
              <a:rPr lang="en-GB" altLang="en-US" dirty="0" err="1" smtClean="0"/>
              <a:t>showcard</a:t>
            </a:r>
            <a:r>
              <a:rPr lang="en-GB" altLang="en-US" dirty="0" smtClean="0"/>
              <a:t> (London)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altLang="en-US" dirty="0"/>
              <a:t> Seen / heard in last 30 minutes</a:t>
            </a:r>
          </a:p>
          <a:p>
            <a:r>
              <a:rPr lang="en-GB" altLang="en-US" dirty="0"/>
              <a:t> Seen / heard in last 24 hours</a:t>
            </a:r>
          </a:p>
          <a:p>
            <a:r>
              <a:rPr lang="en-GB" altLang="en-US" dirty="0"/>
              <a:t> Seen / heard during past week</a:t>
            </a:r>
          </a:p>
          <a:p>
            <a:r>
              <a:rPr lang="en-GB" altLang="en-US" dirty="0"/>
              <a:t> Seen / heard longer ago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2" descr="C:\Users\mbaker\Desktop\Last Window of Influence\showcard1.pn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653" r="1819"/>
          <a:stretch/>
        </p:blipFill>
        <p:spPr bwMode="auto">
          <a:xfrm>
            <a:off x="5918200" y="1497013"/>
            <a:ext cx="5489575" cy="425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38150" y="5668963"/>
            <a:ext cx="921836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Helen Harrison Associates, July 2011, 604 intercept  shopper interviews, 4 UK locations</a:t>
            </a:r>
          </a:p>
        </p:txBody>
      </p:sp>
    </p:spTree>
    <p:extLst>
      <p:ext uri="{BB962C8B-B14F-4D97-AF65-F5344CB8AC3E}">
        <p14:creationId xmlns:p14="http://schemas.microsoft.com/office/powerpoint/2010/main" val="38808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Other media showcard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altLang="en-US" smtClean="0"/>
              <a:t> Seen / heard in last 30 minutes</a:t>
            </a:r>
          </a:p>
          <a:p>
            <a:r>
              <a:rPr lang="en-GB" altLang="en-US" smtClean="0"/>
              <a:t> Seen / heard in last 24 hours</a:t>
            </a:r>
          </a:p>
          <a:p>
            <a:r>
              <a:rPr lang="en-GB" altLang="en-US" smtClean="0"/>
              <a:t> Seen / heard during past week</a:t>
            </a:r>
          </a:p>
          <a:p>
            <a:r>
              <a:rPr lang="en-GB" altLang="en-US" smtClean="0"/>
              <a:t> Seen / heard longer ago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5" name="Picture 3" descr="C:\Users\mbaker\Desktop\Last Window of Influence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 r="2001" b="1743"/>
          <a:stretch/>
        </p:blipFill>
        <p:spPr bwMode="auto">
          <a:xfrm>
            <a:off x="5918200" y="1196846"/>
            <a:ext cx="5489575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38150" y="5668963"/>
            <a:ext cx="9218367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Helen Harrison Associates, July 2011, 604 intercept  shopper interviews, 4 UK locations</a:t>
            </a:r>
          </a:p>
        </p:txBody>
      </p:sp>
    </p:spTree>
    <p:extLst>
      <p:ext uri="{BB962C8B-B14F-4D97-AF65-F5344CB8AC3E}">
        <p14:creationId xmlns:p14="http://schemas.microsoft.com/office/powerpoint/2010/main" val="36145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1603</Words>
  <Application>Microsoft Macintosh PowerPoint</Application>
  <PresentationFormat>Custom</PresentationFormat>
  <Paragraphs>306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Schoolbook</vt:lpstr>
      <vt:lpstr>Times New Roman</vt:lpstr>
      <vt:lpstr>ヒラギノ角ゴ Pro W3</vt:lpstr>
      <vt:lpstr>OutSmart</vt:lpstr>
      <vt:lpstr>The Customer Journey</vt:lpstr>
      <vt:lpstr>The Last Window of Influence (July 2011): Research Objectives</vt:lpstr>
      <vt:lpstr>Research Methodology </vt:lpstr>
      <vt:lpstr>Research Methodology </vt:lpstr>
      <vt:lpstr>Sample Design </vt:lpstr>
      <vt:lpstr>Retail Destinations of Shoppers </vt:lpstr>
      <vt:lpstr>Shoppers’ Modes of Transport by Location </vt:lpstr>
      <vt:lpstr>Out of Home showcard (London)</vt:lpstr>
      <vt:lpstr>Other media showcard</vt:lpstr>
      <vt:lpstr>Any Ad Recall vs 30 mins Ad Recall by Media ‘The Last Window of Influence’  </vt:lpstr>
      <vt:lpstr>30 mins Ad Recall by Media ‘The Last Window of Influence’ </vt:lpstr>
      <vt:lpstr>Shoppers’ ad exposure in 30 min. preceding start of shopping (“last window of influence”) </vt:lpstr>
      <vt:lpstr>Seen Out of Home ad in past 30 mins</vt:lpstr>
      <vt:lpstr>The Out of Home Ad Aware 30 minutes Shopper - Likelihood to Visit Retailers </vt:lpstr>
      <vt:lpstr>Visitors to Mobile phone / telecom stores: 45% have seen Out of Home ads in past 30 minutes</vt:lpstr>
      <vt:lpstr>Visitors to fast food stores – 45% have seen Out of Home ads in past 30 minutes </vt:lpstr>
      <vt:lpstr>Visitors to supermarkets – 39% have seen Out of Home ads in past 30 minutes</vt:lpstr>
      <vt:lpstr>Visitors to banks / building societies: 44% have seen Out of Home ads in past 30 minutes</vt:lpstr>
      <vt:lpstr>Visitors to fashion and clothes shops: 39% have seen Out of Home ads in past 30 minutes </vt:lpstr>
      <vt:lpstr>Visitors to chemists – 36% have seen Out of Home ads in past 30 minutes</vt:lpstr>
      <vt:lpstr>Visitors to newsagent / convenience store: 44% have seen Out of Home ads in past 30 minutes</vt:lpstr>
      <vt:lpstr>Visitors to travel agents: 34% have seen Out of Home ads in past 30 minutes</vt:lpstr>
      <vt:lpstr>Impact of Out of Home – Likelihood to buy increases if OOH seen in past 30 minutes </vt:lpstr>
      <vt:lpstr>Retail Visitors – Out of Home in last window of Influence has potential to be highly effective </vt:lpstr>
      <vt:lpstr>Attitudes to Shopping: only 13% not susceptible to last window of influence </vt:lpstr>
      <vt:lpstr>Summary – Out of Home Key Points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114</cp:revision>
  <dcterms:created xsi:type="dcterms:W3CDTF">2015-08-31T12:50:51Z</dcterms:created>
  <dcterms:modified xsi:type="dcterms:W3CDTF">2016-06-06T13:06:18Z</dcterms:modified>
</cp:coreProperties>
</file>