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72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3571">
          <p15:clr>
            <a:srgbClr val="A4A3A4"/>
          </p15:clr>
        </p15:guide>
        <p15:guide id="5" orient="horz" pos="1414">
          <p15:clr>
            <a:srgbClr val="A4A3A4"/>
          </p15:clr>
        </p15:guide>
        <p15:guide id="6" pos="3841">
          <p15:clr>
            <a:srgbClr val="A4A3A4"/>
          </p15:clr>
        </p15:guide>
        <p15:guide id="7" pos="276">
          <p15:clr>
            <a:srgbClr val="A4A3A4"/>
          </p15:clr>
        </p15:guide>
        <p15:guide id="8" pos="7412">
          <p15:clr>
            <a:srgbClr val="A4A3A4"/>
          </p15:clr>
        </p15:guide>
        <p15:guide id="9" pos="2741">
          <p15:clr>
            <a:srgbClr val="A4A3A4"/>
          </p15:clr>
        </p15:guide>
        <p15:guide id="10" pos="5183">
          <p15:clr>
            <a:srgbClr val="A4A3A4"/>
          </p15:clr>
        </p15:guide>
        <p15:guide id="11" pos="2562">
          <p15:clr>
            <a:srgbClr val="A4A3A4"/>
          </p15:clr>
        </p15:guide>
        <p15:guide id="12" pos="4999">
          <p15:clr>
            <a:srgbClr val="A4A3A4"/>
          </p15:clr>
        </p15:guide>
        <p15:guide id="13" pos="3954">
          <p15:clr>
            <a:srgbClr val="A4A3A4"/>
          </p15:clr>
        </p15:guide>
        <p15:guide id="14" pos="3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 showGuides="1">
      <p:cViewPr varScale="1">
        <p:scale>
          <a:sx n="109" d="100"/>
          <a:sy n="109" d="100"/>
        </p:scale>
        <p:origin x="208" y="504"/>
      </p:cViewPr>
      <p:guideLst>
        <p:guide orient="horz" pos="2160"/>
        <p:guide orient="horz" pos="943"/>
        <p:guide orient="horz" pos="3518"/>
        <p:guide orient="horz" pos="3571"/>
        <p:guide orient="horz" pos="1414"/>
        <p:guide pos="3841"/>
        <p:guide pos="276"/>
        <p:guide pos="7412"/>
        <p:guide pos="2741"/>
        <p:guide pos="5183"/>
        <p:guide pos="2562"/>
        <p:guide pos="4999"/>
        <p:guide pos="3954"/>
        <p:guide pos="3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Retailers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B2CB1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E0E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9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C6B7"/>
              </a:solidFill>
            </c:spPr>
          </c:dPt>
          <c:dPt>
            <c:idx val="4"/>
            <c:invertIfNegative val="0"/>
            <c:bubble3D val="0"/>
            <c:spPr>
              <a:solidFill>
                <a:srgbClr val="E31C79"/>
              </a:solidFill>
            </c:spPr>
          </c:dPt>
          <c:dPt>
            <c:idx val="5"/>
            <c:invertIfNegative val="0"/>
            <c:bubble3D val="0"/>
            <c:spPr>
              <a:solidFill>
                <a:srgbClr val="7A7D81"/>
              </a:solidFill>
            </c:spPr>
          </c:dPt>
          <c:dPt>
            <c:idx val="6"/>
            <c:invertIfNegative val="0"/>
            <c:bubble3D val="0"/>
            <c:spPr>
              <a:solidFill>
                <a:srgbClr val="8B2CB1">
                  <a:lumMod val="60000"/>
                  <a:lumOff val="40000"/>
                </a:srgbClr>
              </a:solidFill>
            </c:spPr>
          </c:dPt>
          <c:dPt>
            <c:idx val="7"/>
            <c:invertIfNegative val="0"/>
            <c:bubble3D val="0"/>
            <c:spPr>
              <a:solidFill>
                <a:srgbClr val="FF7E0E">
                  <a:lumMod val="60000"/>
                  <a:lumOff val="40000"/>
                </a:srgbClr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Adults</c:v>
                </c:pt>
                <c:pt idx="1">
                  <c:v>Male</c:v>
                </c:pt>
                <c:pt idx="2">
                  <c:v>Female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ABC1</c:v>
                </c:pt>
                <c:pt idx="7">
                  <c:v>London</c:v>
                </c:pt>
                <c:pt idx="8">
                  <c:v>Urban 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0.53</c:v>
                </c:pt>
                <c:pt idx="1">
                  <c:v>0.55</c:v>
                </c:pt>
                <c:pt idx="2">
                  <c:v>0.52</c:v>
                </c:pt>
                <c:pt idx="3">
                  <c:v>0.65</c:v>
                </c:pt>
                <c:pt idx="4">
                  <c:v>0.6</c:v>
                </c:pt>
                <c:pt idx="5">
                  <c:v>0.49</c:v>
                </c:pt>
                <c:pt idx="6">
                  <c:v>0.55</c:v>
                </c:pt>
                <c:pt idx="7">
                  <c:v>0.56</c:v>
                </c:pt>
                <c:pt idx="8">
                  <c:v>0.5605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2108783088"/>
        <c:axId val="2108757744"/>
      </c:barChart>
      <c:catAx>
        <c:axId val="210878308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08757744"/>
        <c:crosses val="autoZero"/>
        <c:auto val="1"/>
        <c:lblAlgn val="ctr"/>
        <c:lblOffset val="100"/>
        <c:noMultiLvlLbl val="0"/>
      </c:catAx>
      <c:valAx>
        <c:axId val="21087577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0878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Adults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Outdoor advertising can be clever, humorous and entertaining</c:v>
                </c:pt>
                <c:pt idx="1">
                  <c:v>In general, outdoor advertising brings colour to the environment</c:v>
                </c:pt>
                <c:pt idx="2">
                  <c:v>Outdoor advertising on public transport helps to pay for, or subsidise, cheaper public transport services</c:v>
                </c:pt>
                <c:pt idx="3">
                  <c:v>Outdoor advertising  helps to pay for, or subsidise, public amenities like bus shelters and public toilets</c:v>
                </c:pt>
                <c:pt idx="4">
                  <c:v>It is useful when advertisers add their website address to their poster</c:v>
                </c:pt>
                <c:pt idx="5">
                  <c:v>Outdoor advertising keeps brands and  products  in the public eye</c:v>
                </c:pt>
                <c:pt idx="6">
                  <c:v>In general outdoor advertising looks better these days than it used to</c:v>
                </c:pt>
                <c:pt idx="7">
                  <c:v>Outdoor advertising gives me something to read while I am travelling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0.5678</c:v>
                </c:pt>
                <c:pt idx="1">
                  <c:v>0.3038</c:v>
                </c:pt>
                <c:pt idx="2">
                  <c:v>0.3104</c:v>
                </c:pt>
                <c:pt idx="3">
                  <c:v>0.349</c:v>
                </c:pt>
                <c:pt idx="4">
                  <c:v>0.3859</c:v>
                </c:pt>
                <c:pt idx="5">
                  <c:v>0.5152</c:v>
                </c:pt>
                <c:pt idx="6">
                  <c:v>0.4144</c:v>
                </c:pt>
                <c:pt idx="7">
                  <c:v>0.2799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Urban 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Outdoor advertising can be clever, humorous and entertaining</c:v>
                </c:pt>
                <c:pt idx="1">
                  <c:v>In general, outdoor advertising brings colour to the environment</c:v>
                </c:pt>
                <c:pt idx="2">
                  <c:v>Outdoor advertising on public transport helps to pay for, or subsidise, cheaper public transport services</c:v>
                </c:pt>
                <c:pt idx="3">
                  <c:v>Outdoor advertising  helps to pay for, or subsidise, public amenities like bus shelters and public toilets</c:v>
                </c:pt>
                <c:pt idx="4">
                  <c:v>It is useful when advertisers add their website address to their poster</c:v>
                </c:pt>
                <c:pt idx="5">
                  <c:v>Outdoor advertising keeps brands and  products  in the public eye</c:v>
                </c:pt>
                <c:pt idx="6">
                  <c:v>In general outdoor advertising looks better these days than it used to</c:v>
                </c:pt>
                <c:pt idx="7">
                  <c:v>Outdoor advertising gives me something to read while I am travelling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0.57</c:v>
                </c:pt>
                <c:pt idx="1">
                  <c:v>0.32</c:v>
                </c:pt>
                <c:pt idx="2">
                  <c:v>0.3</c:v>
                </c:pt>
                <c:pt idx="3">
                  <c:v>0.35</c:v>
                </c:pt>
                <c:pt idx="4">
                  <c:v>0.4</c:v>
                </c:pt>
                <c:pt idx="5">
                  <c:v>0.53</c:v>
                </c:pt>
                <c:pt idx="6">
                  <c:v>0.43</c:v>
                </c:pt>
                <c:pt idx="7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26289872"/>
        <c:axId val="2126292256"/>
      </c:barChart>
      <c:catAx>
        <c:axId val="21262898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 anchor="b" anchorCtr="0"/>
          <a:lstStyle/>
          <a:p>
            <a:pPr>
              <a:lnSpc>
                <a:spcPct val="90000"/>
              </a:lnSpc>
              <a:defRPr sz="1200">
                <a:latin typeface="+mj-lt"/>
              </a:defRPr>
            </a:pPr>
            <a:endParaRPr lang="en-US"/>
          </a:p>
        </c:txPr>
        <c:crossAx val="2126292256"/>
        <c:crosses val="autoZero"/>
        <c:auto val="1"/>
        <c:lblAlgn val="ctr"/>
        <c:lblOffset val="100"/>
        <c:noMultiLvlLbl val="0"/>
      </c:catAx>
      <c:valAx>
        <c:axId val="21262922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+mj-lt"/>
              </a:defRPr>
            </a:pPr>
            <a:endParaRPr lang="en-US"/>
          </a:p>
        </c:txPr>
        <c:crossAx val="21262898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Adults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Outdoor advertising can be clever, humorous and entertaining</c:v>
                </c:pt>
                <c:pt idx="1">
                  <c:v>In general, outdoor advertising brings colour to the environment</c:v>
                </c:pt>
                <c:pt idx="2">
                  <c:v>Outdoor advertising on public transport helps to pay for, or subsidise, cheaper public transport services</c:v>
                </c:pt>
                <c:pt idx="3">
                  <c:v>Outdoor advertising  helps to pay for, or subsidise, public amenities like bus shelters and public toilets</c:v>
                </c:pt>
                <c:pt idx="4">
                  <c:v>It is useful when advertisers add their website address to their poster</c:v>
                </c:pt>
                <c:pt idx="5">
                  <c:v>Outdoor advertising keeps brands and  products  in the public eye</c:v>
                </c:pt>
                <c:pt idx="6">
                  <c:v>In general outdoor advertising looks better these days than it used to</c:v>
                </c:pt>
                <c:pt idx="7">
                  <c:v>Outdoor advertising gives me something to read while I am travelling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0.5678</c:v>
                </c:pt>
                <c:pt idx="1">
                  <c:v>0.3038</c:v>
                </c:pt>
                <c:pt idx="2">
                  <c:v>0.3104</c:v>
                </c:pt>
                <c:pt idx="3">
                  <c:v>0.349</c:v>
                </c:pt>
                <c:pt idx="4">
                  <c:v>0.3859</c:v>
                </c:pt>
                <c:pt idx="5">
                  <c:v>0.5152</c:v>
                </c:pt>
                <c:pt idx="6">
                  <c:v>0.4144</c:v>
                </c:pt>
                <c:pt idx="7">
                  <c:v>0.2799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Connected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Outdoor advertising can be clever, humorous and entertaining</c:v>
                </c:pt>
                <c:pt idx="1">
                  <c:v>In general, outdoor advertising brings colour to the environment</c:v>
                </c:pt>
                <c:pt idx="2">
                  <c:v>Outdoor advertising on public transport helps to pay for, or subsidise, cheaper public transport services</c:v>
                </c:pt>
                <c:pt idx="3">
                  <c:v>Outdoor advertising  helps to pay for, or subsidise, public amenities like bus shelters and public toilets</c:v>
                </c:pt>
                <c:pt idx="4">
                  <c:v>It is useful when advertisers add their website address to their poster</c:v>
                </c:pt>
                <c:pt idx="5">
                  <c:v>Outdoor advertising keeps brands and  products  in the public eye</c:v>
                </c:pt>
                <c:pt idx="6">
                  <c:v>In general outdoor advertising looks better these days than it used to</c:v>
                </c:pt>
                <c:pt idx="7">
                  <c:v>Outdoor advertising gives me something to read while I am travelling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0.59</c:v>
                </c:pt>
                <c:pt idx="1">
                  <c:v>0.31</c:v>
                </c:pt>
                <c:pt idx="2">
                  <c:v>0.29</c:v>
                </c:pt>
                <c:pt idx="3">
                  <c:v>0.35</c:v>
                </c:pt>
                <c:pt idx="4">
                  <c:v>0.41</c:v>
                </c:pt>
                <c:pt idx="5">
                  <c:v>0.52</c:v>
                </c:pt>
                <c:pt idx="6">
                  <c:v>0.42</c:v>
                </c:pt>
                <c:pt idx="7">
                  <c:v>0.29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26349280"/>
        <c:axId val="2126351664"/>
      </c:barChart>
      <c:catAx>
        <c:axId val="21263492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 anchor="b" anchorCtr="0"/>
          <a:lstStyle/>
          <a:p>
            <a:pPr>
              <a:lnSpc>
                <a:spcPct val="90000"/>
              </a:lnSpc>
              <a:defRPr sz="1200">
                <a:latin typeface="+mj-lt"/>
              </a:defRPr>
            </a:pPr>
            <a:endParaRPr lang="en-US"/>
          </a:p>
        </c:txPr>
        <c:crossAx val="2126351664"/>
        <c:crosses val="autoZero"/>
        <c:auto val="1"/>
        <c:lblAlgn val="ctr"/>
        <c:lblOffset val="100"/>
        <c:noMultiLvlLbl val="0"/>
      </c:catAx>
      <c:valAx>
        <c:axId val="21263516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+mj-lt"/>
              </a:defRPr>
            </a:pPr>
            <a:endParaRPr lang="en-US"/>
          </a:p>
        </c:txPr>
        <c:crossAx val="21263492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Connected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Outdoor advertising can be clever, humorous and entertaining</c:v>
                </c:pt>
                <c:pt idx="1">
                  <c:v>In general, outdoor advertising brings colour to the environment</c:v>
                </c:pt>
                <c:pt idx="2">
                  <c:v>Outdoor advertising on public transport helps to pay for, or subsidise, cheaper public transport services</c:v>
                </c:pt>
                <c:pt idx="3">
                  <c:v>Outdoor advertising  helps to pay for, or subsidise, public amenities like bus shelters and public toilets</c:v>
                </c:pt>
                <c:pt idx="4">
                  <c:v>It is useful when advertisers add their website address to their poster</c:v>
                </c:pt>
                <c:pt idx="5">
                  <c:v>Outdoor advertising keeps brands and  products  in the public eye</c:v>
                </c:pt>
                <c:pt idx="6">
                  <c:v>In general outdoor advertising looks better these days than it used to</c:v>
                </c:pt>
                <c:pt idx="7">
                  <c:v>Outdoor advertising gives me something to read while I am travelling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0.59</c:v>
                </c:pt>
                <c:pt idx="1">
                  <c:v>0.31</c:v>
                </c:pt>
                <c:pt idx="2">
                  <c:v>0.29</c:v>
                </c:pt>
                <c:pt idx="3">
                  <c:v>0.35</c:v>
                </c:pt>
                <c:pt idx="4">
                  <c:v>0.41</c:v>
                </c:pt>
                <c:pt idx="5">
                  <c:v>0.52</c:v>
                </c:pt>
                <c:pt idx="6">
                  <c:v>0.42</c:v>
                </c:pt>
                <c:pt idx="7">
                  <c:v>0.29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Urban 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Outdoor advertising can be clever, humorous and entertaining</c:v>
                </c:pt>
                <c:pt idx="1">
                  <c:v>In general, outdoor advertising brings colour to the environment</c:v>
                </c:pt>
                <c:pt idx="2">
                  <c:v>Outdoor advertising on public transport helps to pay for, or subsidise, cheaper public transport services</c:v>
                </c:pt>
                <c:pt idx="3">
                  <c:v>Outdoor advertising  helps to pay for, or subsidise, public amenities like bus shelters and public toilets</c:v>
                </c:pt>
                <c:pt idx="4">
                  <c:v>It is useful when advertisers add their website address to their poster</c:v>
                </c:pt>
                <c:pt idx="5">
                  <c:v>Outdoor advertising keeps brands and  products  in the public eye</c:v>
                </c:pt>
                <c:pt idx="6">
                  <c:v>In general outdoor advertising looks better these days than it used to</c:v>
                </c:pt>
                <c:pt idx="7">
                  <c:v>Outdoor advertising gives me something to read while I am travelling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0.57</c:v>
                </c:pt>
                <c:pt idx="1">
                  <c:v>0.32</c:v>
                </c:pt>
                <c:pt idx="2">
                  <c:v>0.3</c:v>
                </c:pt>
                <c:pt idx="3">
                  <c:v>0.35</c:v>
                </c:pt>
                <c:pt idx="4">
                  <c:v>0.4</c:v>
                </c:pt>
                <c:pt idx="5">
                  <c:v>0.53</c:v>
                </c:pt>
                <c:pt idx="6">
                  <c:v>0.43</c:v>
                </c:pt>
                <c:pt idx="7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Outdoor advertising can be clever, humorous and entertaining</c:v>
                </c:pt>
                <c:pt idx="1">
                  <c:v>In general, outdoor advertising brings colour to the environment</c:v>
                </c:pt>
                <c:pt idx="2">
                  <c:v>Outdoor advertising on public transport helps to pay for, or subsidise, cheaper public transport services</c:v>
                </c:pt>
                <c:pt idx="3">
                  <c:v>Outdoor advertising  helps to pay for, or subsidise, public amenities like bus shelters and public toilets</c:v>
                </c:pt>
                <c:pt idx="4">
                  <c:v>It is useful when advertisers add their website address to their poster</c:v>
                </c:pt>
                <c:pt idx="5">
                  <c:v>Outdoor advertising keeps brands and  products  in the public eye</c:v>
                </c:pt>
                <c:pt idx="6">
                  <c:v>In general outdoor advertising looks better these days than it used to</c:v>
                </c:pt>
                <c:pt idx="7">
                  <c:v>Outdoor advertising gives me something to read while I am travelling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0.54</c:v>
                </c:pt>
                <c:pt idx="1">
                  <c:v>0.34</c:v>
                </c:pt>
                <c:pt idx="2">
                  <c:v>0.34</c:v>
                </c:pt>
                <c:pt idx="3">
                  <c:v>0.38</c:v>
                </c:pt>
                <c:pt idx="4">
                  <c:v>0.43</c:v>
                </c:pt>
                <c:pt idx="5">
                  <c:v>0.53</c:v>
                </c:pt>
                <c:pt idx="6">
                  <c:v>0.28</c:v>
                </c:pt>
                <c:pt idx="7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26421728"/>
        <c:axId val="2126424176"/>
      </c:barChart>
      <c:catAx>
        <c:axId val="21264217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 anchor="b" anchorCtr="0"/>
          <a:lstStyle/>
          <a:p>
            <a:pPr>
              <a:lnSpc>
                <a:spcPct val="90000"/>
              </a:lnSpc>
              <a:defRPr sz="1200">
                <a:latin typeface="+mj-lt"/>
              </a:defRPr>
            </a:pPr>
            <a:endParaRPr lang="en-US"/>
          </a:p>
        </c:txPr>
        <c:crossAx val="2126424176"/>
        <c:crosses val="autoZero"/>
        <c:auto val="1"/>
        <c:lblAlgn val="ctr"/>
        <c:lblOffset val="100"/>
        <c:noMultiLvlLbl val="0"/>
      </c:catAx>
      <c:valAx>
        <c:axId val="21264241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+mj-lt"/>
              </a:defRPr>
            </a:pPr>
            <a:endParaRPr lang="en-US"/>
          </a:p>
        </c:txPr>
        <c:crossAx val="2126421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Films, books, music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B2CB1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E0E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9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C6B7"/>
              </a:solidFill>
            </c:spPr>
          </c:dPt>
          <c:dPt>
            <c:idx val="4"/>
            <c:invertIfNegative val="0"/>
            <c:bubble3D val="0"/>
            <c:spPr>
              <a:solidFill>
                <a:srgbClr val="E31C79"/>
              </a:solidFill>
            </c:spPr>
          </c:dPt>
          <c:dPt>
            <c:idx val="5"/>
            <c:invertIfNegative val="0"/>
            <c:bubble3D val="0"/>
            <c:spPr>
              <a:solidFill>
                <a:srgbClr val="7A7D81"/>
              </a:solidFill>
            </c:spPr>
          </c:dPt>
          <c:dPt>
            <c:idx val="6"/>
            <c:invertIfNegative val="0"/>
            <c:bubble3D val="0"/>
            <c:spPr>
              <a:solidFill>
                <a:srgbClr val="8B2CB1">
                  <a:lumMod val="60000"/>
                  <a:lumOff val="40000"/>
                </a:srgbClr>
              </a:solidFill>
            </c:spPr>
          </c:dPt>
          <c:dPt>
            <c:idx val="7"/>
            <c:invertIfNegative val="0"/>
            <c:bubble3D val="0"/>
            <c:spPr>
              <a:solidFill>
                <a:srgbClr val="FF7E0E">
                  <a:lumMod val="60000"/>
                  <a:lumOff val="40000"/>
                </a:srgbClr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Adults</c:v>
                </c:pt>
                <c:pt idx="1">
                  <c:v>Male</c:v>
                </c:pt>
                <c:pt idx="2">
                  <c:v>Female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ABC1</c:v>
                </c:pt>
                <c:pt idx="7">
                  <c:v>London</c:v>
                </c:pt>
                <c:pt idx="8">
                  <c:v>Urban 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0.6</c:v>
                </c:pt>
                <c:pt idx="1">
                  <c:v>0.62</c:v>
                </c:pt>
                <c:pt idx="2">
                  <c:v>0.58</c:v>
                </c:pt>
                <c:pt idx="3">
                  <c:v>0.78</c:v>
                </c:pt>
                <c:pt idx="4">
                  <c:v>0.76</c:v>
                </c:pt>
                <c:pt idx="5">
                  <c:v>0.65</c:v>
                </c:pt>
                <c:pt idx="6">
                  <c:v>0.62</c:v>
                </c:pt>
                <c:pt idx="7">
                  <c:v>0.67</c:v>
                </c:pt>
                <c:pt idx="8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2112019456"/>
        <c:axId val="2112021808"/>
      </c:barChart>
      <c:catAx>
        <c:axId val="211201945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12021808"/>
        <c:crosses val="autoZero"/>
        <c:auto val="1"/>
        <c:lblAlgn val="ctr"/>
        <c:lblOffset val="100"/>
        <c:noMultiLvlLbl val="0"/>
      </c:catAx>
      <c:valAx>
        <c:axId val="2112021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12019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TV, Radio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B2CB1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E0E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9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C6B7"/>
              </a:solidFill>
            </c:spPr>
          </c:dPt>
          <c:dPt>
            <c:idx val="4"/>
            <c:invertIfNegative val="0"/>
            <c:bubble3D val="0"/>
            <c:spPr>
              <a:solidFill>
                <a:srgbClr val="E31C79"/>
              </a:solidFill>
            </c:spPr>
          </c:dPt>
          <c:dPt>
            <c:idx val="5"/>
            <c:invertIfNegative val="0"/>
            <c:bubble3D val="0"/>
            <c:spPr>
              <a:solidFill>
                <a:srgbClr val="7A7D81"/>
              </a:solidFill>
            </c:spPr>
          </c:dPt>
          <c:dPt>
            <c:idx val="6"/>
            <c:invertIfNegative val="0"/>
            <c:bubble3D val="0"/>
            <c:spPr>
              <a:solidFill>
                <a:srgbClr val="8B2CB1">
                  <a:lumMod val="60000"/>
                  <a:lumOff val="40000"/>
                </a:srgbClr>
              </a:solidFill>
            </c:spPr>
          </c:dPt>
          <c:dPt>
            <c:idx val="7"/>
            <c:invertIfNegative val="0"/>
            <c:bubble3D val="0"/>
            <c:spPr>
              <a:solidFill>
                <a:srgbClr val="FF7E0E">
                  <a:lumMod val="60000"/>
                  <a:lumOff val="40000"/>
                </a:srgbClr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Adults</c:v>
                </c:pt>
                <c:pt idx="1">
                  <c:v>Male</c:v>
                </c:pt>
                <c:pt idx="2">
                  <c:v>Female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ABC1</c:v>
                </c:pt>
                <c:pt idx="7">
                  <c:v>London</c:v>
                </c:pt>
                <c:pt idx="8">
                  <c:v>Urban 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0.33</c:v>
                </c:pt>
                <c:pt idx="1">
                  <c:v>0.37</c:v>
                </c:pt>
                <c:pt idx="2">
                  <c:v>0.3</c:v>
                </c:pt>
                <c:pt idx="3">
                  <c:v>0.53</c:v>
                </c:pt>
                <c:pt idx="4">
                  <c:v>0.44</c:v>
                </c:pt>
                <c:pt idx="5">
                  <c:v>0.33</c:v>
                </c:pt>
                <c:pt idx="6">
                  <c:v>0.35</c:v>
                </c:pt>
                <c:pt idx="7">
                  <c:v>0.49</c:v>
                </c:pt>
                <c:pt idx="8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2107683888"/>
        <c:axId val="2107681552"/>
      </c:barChart>
      <c:catAx>
        <c:axId val="210768388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07681552"/>
        <c:crosses val="autoZero"/>
        <c:auto val="1"/>
        <c:lblAlgn val="ctr"/>
        <c:lblOffset val="100"/>
        <c:noMultiLvlLbl val="0"/>
      </c:catAx>
      <c:valAx>
        <c:axId val="21076815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07683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Travel, Holiday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B2CB1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E0E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9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C6B7"/>
              </a:solidFill>
            </c:spPr>
          </c:dPt>
          <c:dPt>
            <c:idx val="4"/>
            <c:invertIfNegative val="0"/>
            <c:bubble3D val="0"/>
            <c:spPr>
              <a:solidFill>
                <a:srgbClr val="E31C79"/>
              </a:solidFill>
            </c:spPr>
          </c:dPt>
          <c:dPt>
            <c:idx val="5"/>
            <c:invertIfNegative val="0"/>
            <c:bubble3D val="0"/>
            <c:spPr>
              <a:solidFill>
                <a:srgbClr val="7A7D81"/>
              </a:solidFill>
            </c:spPr>
          </c:dPt>
          <c:dPt>
            <c:idx val="6"/>
            <c:invertIfNegative val="0"/>
            <c:bubble3D val="0"/>
            <c:spPr>
              <a:solidFill>
                <a:srgbClr val="8B2CB1">
                  <a:lumMod val="60000"/>
                  <a:lumOff val="40000"/>
                </a:srgbClr>
              </a:solidFill>
            </c:spPr>
          </c:dPt>
          <c:dPt>
            <c:idx val="7"/>
            <c:invertIfNegative val="0"/>
            <c:bubble3D val="0"/>
            <c:spPr>
              <a:solidFill>
                <a:srgbClr val="FF7E0E">
                  <a:lumMod val="60000"/>
                  <a:lumOff val="40000"/>
                </a:srgbClr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Adults</c:v>
                </c:pt>
                <c:pt idx="1">
                  <c:v>Male</c:v>
                </c:pt>
                <c:pt idx="2">
                  <c:v>Female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ABC1</c:v>
                </c:pt>
                <c:pt idx="7">
                  <c:v>London</c:v>
                </c:pt>
                <c:pt idx="8">
                  <c:v>Urban 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0.32</c:v>
                </c:pt>
                <c:pt idx="1">
                  <c:v>0.36</c:v>
                </c:pt>
                <c:pt idx="2">
                  <c:v>0.27</c:v>
                </c:pt>
                <c:pt idx="3">
                  <c:v>0.42</c:v>
                </c:pt>
                <c:pt idx="4">
                  <c:v>0.36</c:v>
                </c:pt>
                <c:pt idx="5">
                  <c:v>0.37</c:v>
                </c:pt>
                <c:pt idx="6">
                  <c:v>0.36</c:v>
                </c:pt>
                <c:pt idx="7">
                  <c:v>0.49</c:v>
                </c:pt>
                <c:pt idx="8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2111004704"/>
        <c:axId val="2111007056"/>
      </c:barChart>
      <c:catAx>
        <c:axId val="211100470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11007056"/>
        <c:crosses val="autoZero"/>
        <c:auto val="1"/>
        <c:lblAlgn val="ctr"/>
        <c:lblOffset val="100"/>
        <c:noMultiLvlLbl val="0"/>
      </c:catAx>
      <c:valAx>
        <c:axId val="21110070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11004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Mobile phones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B2CB1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E0E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9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C6B7"/>
              </a:solidFill>
            </c:spPr>
          </c:dPt>
          <c:dPt>
            <c:idx val="4"/>
            <c:invertIfNegative val="0"/>
            <c:bubble3D val="0"/>
            <c:spPr>
              <a:solidFill>
                <a:srgbClr val="E31C79"/>
              </a:solidFill>
            </c:spPr>
          </c:dPt>
          <c:dPt>
            <c:idx val="5"/>
            <c:invertIfNegative val="0"/>
            <c:bubble3D val="0"/>
            <c:spPr>
              <a:solidFill>
                <a:srgbClr val="7A7D81"/>
              </a:solidFill>
            </c:spPr>
          </c:dPt>
          <c:dPt>
            <c:idx val="6"/>
            <c:invertIfNegative val="0"/>
            <c:bubble3D val="0"/>
            <c:spPr>
              <a:solidFill>
                <a:srgbClr val="8B2CB1">
                  <a:lumMod val="60000"/>
                  <a:lumOff val="40000"/>
                </a:srgbClr>
              </a:solidFill>
            </c:spPr>
          </c:dPt>
          <c:dPt>
            <c:idx val="7"/>
            <c:invertIfNegative val="0"/>
            <c:bubble3D val="0"/>
            <c:spPr>
              <a:solidFill>
                <a:srgbClr val="FF7E0E">
                  <a:lumMod val="60000"/>
                  <a:lumOff val="40000"/>
                </a:srgbClr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Adults</c:v>
                </c:pt>
                <c:pt idx="1">
                  <c:v>Male</c:v>
                </c:pt>
                <c:pt idx="2">
                  <c:v>Female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ABC1</c:v>
                </c:pt>
                <c:pt idx="7">
                  <c:v>London</c:v>
                </c:pt>
                <c:pt idx="8">
                  <c:v>Urban 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0.6</c:v>
                </c:pt>
                <c:pt idx="1">
                  <c:v>0.62</c:v>
                </c:pt>
                <c:pt idx="2">
                  <c:v>0.58</c:v>
                </c:pt>
                <c:pt idx="3">
                  <c:v>0.74</c:v>
                </c:pt>
                <c:pt idx="4">
                  <c:v>0.69</c:v>
                </c:pt>
                <c:pt idx="5">
                  <c:v>0.6</c:v>
                </c:pt>
                <c:pt idx="6">
                  <c:v>0.61</c:v>
                </c:pt>
                <c:pt idx="7">
                  <c:v>0.64</c:v>
                </c:pt>
                <c:pt idx="8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2111463872"/>
        <c:axId val="2111466224"/>
      </c:barChart>
      <c:catAx>
        <c:axId val="211146387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11466224"/>
        <c:crosses val="autoZero"/>
        <c:auto val="1"/>
        <c:lblAlgn val="ctr"/>
        <c:lblOffset val="100"/>
        <c:noMultiLvlLbl val="0"/>
      </c:catAx>
      <c:valAx>
        <c:axId val="21114662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1146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Car Brands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B2CB1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E0E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9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C6B7"/>
              </a:solidFill>
            </c:spPr>
          </c:dPt>
          <c:dPt>
            <c:idx val="4"/>
            <c:invertIfNegative val="0"/>
            <c:bubble3D val="0"/>
            <c:spPr>
              <a:solidFill>
                <a:srgbClr val="E31C79"/>
              </a:solidFill>
            </c:spPr>
          </c:dPt>
          <c:dPt>
            <c:idx val="5"/>
            <c:invertIfNegative val="0"/>
            <c:bubble3D val="0"/>
            <c:spPr>
              <a:solidFill>
                <a:srgbClr val="7A7D81"/>
              </a:solidFill>
            </c:spPr>
          </c:dPt>
          <c:dPt>
            <c:idx val="6"/>
            <c:invertIfNegative val="0"/>
            <c:bubble3D val="0"/>
            <c:spPr>
              <a:solidFill>
                <a:srgbClr val="8B2CB1">
                  <a:lumMod val="60000"/>
                  <a:lumOff val="40000"/>
                </a:srgbClr>
              </a:solidFill>
            </c:spPr>
          </c:dPt>
          <c:dPt>
            <c:idx val="7"/>
            <c:invertIfNegative val="0"/>
            <c:bubble3D val="0"/>
            <c:spPr>
              <a:solidFill>
                <a:srgbClr val="FF7E0E">
                  <a:lumMod val="60000"/>
                  <a:lumOff val="40000"/>
                </a:srgbClr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Adults</c:v>
                </c:pt>
                <c:pt idx="1">
                  <c:v>Male</c:v>
                </c:pt>
                <c:pt idx="2">
                  <c:v>Female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ABC1</c:v>
                </c:pt>
                <c:pt idx="7">
                  <c:v>London</c:v>
                </c:pt>
                <c:pt idx="8">
                  <c:v>Urban 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0.5356</c:v>
                </c:pt>
                <c:pt idx="1">
                  <c:v>0.5876</c:v>
                </c:pt>
                <c:pt idx="2">
                  <c:v>0.4894</c:v>
                </c:pt>
                <c:pt idx="3">
                  <c:v>0.6876</c:v>
                </c:pt>
                <c:pt idx="4">
                  <c:v>0.5636</c:v>
                </c:pt>
                <c:pt idx="5">
                  <c:v>0.5148</c:v>
                </c:pt>
                <c:pt idx="6">
                  <c:v>0.5591</c:v>
                </c:pt>
                <c:pt idx="7">
                  <c:v>0.5686</c:v>
                </c:pt>
                <c:pt idx="8">
                  <c:v>0.5796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2111539872"/>
        <c:axId val="2111542224"/>
      </c:barChart>
      <c:catAx>
        <c:axId val="211153987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11542224"/>
        <c:crosses val="autoZero"/>
        <c:auto val="1"/>
        <c:lblAlgn val="ctr"/>
        <c:lblOffset val="100"/>
        <c:noMultiLvlLbl val="0"/>
      </c:catAx>
      <c:valAx>
        <c:axId val="21115422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11539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Banks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B2CB1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E0E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9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C6B7"/>
              </a:solidFill>
            </c:spPr>
          </c:dPt>
          <c:dPt>
            <c:idx val="4"/>
            <c:invertIfNegative val="0"/>
            <c:bubble3D val="0"/>
            <c:spPr>
              <a:solidFill>
                <a:srgbClr val="E31C79"/>
              </a:solidFill>
            </c:spPr>
          </c:dPt>
          <c:dPt>
            <c:idx val="5"/>
            <c:invertIfNegative val="0"/>
            <c:bubble3D val="0"/>
            <c:spPr>
              <a:solidFill>
                <a:srgbClr val="7A7D81"/>
              </a:solidFill>
            </c:spPr>
          </c:dPt>
          <c:dPt>
            <c:idx val="6"/>
            <c:invertIfNegative val="0"/>
            <c:bubble3D val="0"/>
            <c:spPr>
              <a:solidFill>
                <a:srgbClr val="8B2CB1">
                  <a:lumMod val="60000"/>
                  <a:lumOff val="40000"/>
                </a:srgbClr>
              </a:solidFill>
            </c:spPr>
          </c:dPt>
          <c:dPt>
            <c:idx val="7"/>
            <c:invertIfNegative val="0"/>
            <c:bubble3D val="0"/>
            <c:spPr>
              <a:solidFill>
                <a:srgbClr val="FF7E0E">
                  <a:lumMod val="60000"/>
                  <a:lumOff val="40000"/>
                </a:srgbClr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Adults</c:v>
                </c:pt>
                <c:pt idx="1">
                  <c:v>Male</c:v>
                </c:pt>
                <c:pt idx="2">
                  <c:v>Female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ABC1</c:v>
                </c:pt>
                <c:pt idx="7">
                  <c:v>London</c:v>
                </c:pt>
                <c:pt idx="8">
                  <c:v>Urban 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0.43</c:v>
                </c:pt>
                <c:pt idx="1">
                  <c:v>0.49</c:v>
                </c:pt>
                <c:pt idx="2">
                  <c:v>0.38</c:v>
                </c:pt>
                <c:pt idx="3">
                  <c:v>0.61</c:v>
                </c:pt>
                <c:pt idx="4">
                  <c:v>0.54</c:v>
                </c:pt>
                <c:pt idx="5">
                  <c:v>0.47</c:v>
                </c:pt>
                <c:pt idx="6">
                  <c:v>0.46</c:v>
                </c:pt>
                <c:pt idx="7">
                  <c:v>0.56</c:v>
                </c:pt>
                <c:pt idx="8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2126148848"/>
        <c:axId val="2126151200"/>
      </c:barChart>
      <c:catAx>
        <c:axId val="212614884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26151200"/>
        <c:crosses val="autoZero"/>
        <c:auto val="1"/>
        <c:lblAlgn val="ctr"/>
        <c:lblOffset val="100"/>
        <c:noMultiLvlLbl val="0"/>
      </c:catAx>
      <c:valAx>
        <c:axId val="2126151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26148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Adults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Outdoor advertising can be clever, humorous and entertaining</c:v>
                </c:pt>
                <c:pt idx="1">
                  <c:v>In general, outdoor advertising brings colour to the environment</c:v>
                </c:pt>
                <c:pt idx="2">
                  <c:v>Outdoor advertising on public transport helps to pay for, or subsidise, cheaper public transport services</c:v>
                </c:pt>
                <c:pt idx="3">
                  <c:v>Outdoor advertising  helps to pay for, or subsidise, public amenities like bus shelters and public toilets</c:v>
                </c:pt>
                <c:pt idx="4">
                  <c:v>It is useful when advertisers add their website address to their poster</c:v>
                </c:pt>
                <c:pt idx="5">
                  <c:v>Outdoor advertising keeps brands and  products  in the public eye</c:v>
                </c:pt>
                <c:pt idx="6">
                  <c:v>In general outdoor advertising looks better these days than it used to</c:v>
                </c:pt>
                <c:pt idx="7">
                  <c:v>Outdoor advertising gives me something to read while I am travelling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0.5678</c:v>
                </c:pt>
                <c:pt idx="1">
                  <c:v>0.3038</c:v>
                </c:pt>
                <c:pt idx="2">
                  <c:v>0.3104</c:v>
                </c:pt>
                <c:pt idx="3">
                  <c:v>0.349</c:v>
                </c:pt>
                <c:pt idx="4">
                  <c:v>0.3859</c:v>
                </c:pt>
                <c:pt idx="5">
                  <c:v>0.5152</c:v>
                </c:pt>
                <c:pt idx="6">
                  <c:v>0.4144</c:v>
                </c:pt>
                <c:pt idx="7">
                  <c:v>0.2799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26164576"/>
        <c:axId val="2126167056"/>
      </c:barChart>
      <c:catAx>
        <c:axId val="2126164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 anchor="b" anchorCtr="0"/>
          <a:lstStyle/>
          <a:p>
            <a:pPr>
              <a:lnSpc>
                <a:spcPct val="90000"/>
              </a:lnSpc>
              <a:defRPr sz="1200">
                <a:latin typeface="+mj-lt"/>
              </a:defRPr>
            </a:pPr>
            <a:endParaRPr lang="en-US"/>
          </a:p>
        </c:txPr>
        <c:crossAx val="2126167056"/>
        <c:crosses val="autoZero"/>
        <c:auto val="1"/>
        <c:lblAlgn val="ctr"/>
        <c:lblOffset val="100"/>
        <c:noMultiLvlLbl val="0"/>
      </c:catAx>
      <c:valAx>
        <c:axId val="21261670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+mj-lt"/>
              </a:defRPr>
            </a:pPr>
            <a:endParaRPr lang="en-US"/>
          </a:p>
        </c:txPr>
        <c:crossAx val="2126164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Adults</c:v>
                </c:pt>
              </c:strCache>
            </c:strRef>
          </c:tx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Outdoor advertising can be clever, humorous and entertaining</c:v>
                </c:pt>
                <c:pt idx="1">
                  <c:v>In general, outdoor advertising brings colour to the environment</c:v>
                </c:pt>
                <c:pt idx="2">
                  <c:v>Outdoor advertising on public transport helps to pay for, or subsidise, cheaper public transport services</c:v>
                </c:pt>
                <c:pt idx="3">
                  <c:v>Outdoor advertising  helps to pay for, or subsidise, public amenities like bus shelters and public toilets</c:v>
                </c:pt>
                <c:pt idx="4">
                  <c:v>It is useful when advertisers add their website address to their poster</c:v>
                </c:pt>
                <c:pt idx="5">
                  <c:v>Outdoor advertising keeps brands and  products  in the public eye</c:v>
                </c:pt>
                <c:pt idx="6">
                  <c:v>In general outdoor advertising looks better these days than it used to</c:v>
                </c:pt>
                <c:pt idx="7">
                  <c:v>Outdoor advertising gives me something to read while I am travelling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0.5678</c:v>
                </c:pt>
                <c:pt idx="1">
                  <c:v>0.3038</c:v>
                </c:pt>
                <c:pt idx="2">
                  <c:v>0.3104</c:v>
                </c:pt>
                <c:pt idx="3">
                  <c:v>0.349</c:v>
                </c:pt>
                <c:pt idx="4">
                  <c:v>0.3859</c:v>
                </c:pt>
                <c:pt idx="5">
                  <c:v>0.5152</c:v>
                </c:pt>
                <c:pt idx="6">
                  <c:v>0.4144</c:v>
                </c:pt>
                <c:pt idx="7">
                  <c:v>0.2799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18-24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Outdoor advertising can be clever, humorous and entertaining</c:v>
                </c:pt>
                <c:pt idx="1">
                  <c:v>In general, outdoor advertising brings colour to the environment</c:v>
                </c:pt>
                <c:pt idx="2">
                  <c:v>Outdoor advertising on public transport helps to pay for, or subsidise, cheaper public transport services</c:v>
                </c:pt>
                <c:pt idx="3">
                  <c:v>Outdoor advertising  helps to pay for, or subsidise, public amenities like bus shelters and public toilets</c:v>
                </c:pt>
                <c:pt idx="4">
                  <c:v>It is useful when advertisers add their website address to their poster</c:v>
                </c:pt>
                <c:pt idx="5">
                  <c:v>Outdoor advertising keeps brands and  products  in the public eye</c:v>
                </c:pt>
                <c:pt idx="6">
                  <c:v>In general outdoor advertising looks better these days than it used to</c:v>
                </c:pt>
                <c:pt idx="7">
                  <c:v>Outdoor advertising gives me something to read while I am travelling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0.54</c:v>
                </c:pt>
                <c:pt idx="1">
                  <c:v>0.34</c:v>
                </c:pt>
                <c:pt idx="2">
                  <c:v>0.34</c:v>
                </c:pt>
                <c:pt idx="3">
                  <c:v>0.38</c:v>
                </c:pt>
                <c:pt idx="4">
                  <c:v>0.43</c:v>
                </c:pt>
                <c:pt idx="5">
                  <c:v>0.53</c:v>
                </c:pt>
                <c:pt idx="6">
                  <c:v>0.28</c:v>
                </c:pt>
                <c:pt idx="7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26231072"/>
        <c:axId val="2126233456"/>
      </c:barChart>
      <c:catAx>
        <c:axId val="21262310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 anchor="b" anchorCtr="0"/>
          <a:lstStyle/>
          <a:p>
            <a:pPr>
              <a:lnSpc>
                <a:spcPct val="90000"/>
              </a:lnSpc>
              <a:defRPr sz="1200">
                <a:latin typeface="+mj-lt"/>
              </a:defRPr>
            </a:pPr>
            <a:endParaRPr lang="en-US"/>
          </a:p>
        </c:txPr>
        <c:crossAx val="2126233456"/>
        <c:crosses val="autoZero"/>
        <c:auto val="1"/>
        <c:lblAlgn val="ctr"/>
        <c:lblOffset val="100"/>
        <c:noMultiLvlLbl val="0"/>
      </c:catAx>
      <c:valAx>
        <c:axId val="21262334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+mj-lt"/>
              </a:defRPr>
            </a:pPr>
            <a:endParaRPr lang="en-US"/>
          </a:p>
        </c:txPr>
        <c:crossAx val="21262310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50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&amp;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276976" y="2244725"/>
            <a:ext cx="5489574" cy="3340100"/>
          </a:xfrm>
        </p:spPr>
        <p:txBody>
          <a:bodyPr/>
          <a:lstStyle>
            <a:lvl1pPr marL="182563" indent="-182563">
              <a:spcBef>
                <a:spcPts val="2400"/>
              </a:spcBef>
              <a:buFont typeface="Arial" panose="020B0604020202020204" pitchFamily="34" charset="0"/>
              <a:buChar char="•"/>
              <a:defRPr sz="2400" b="0"/>
            </a:lvl1pPr>
            <a:lvl2pPr marL="182563" indent="-182563">
              <a:buFont typeface="Arial" panose="020B0604020202020204" pitchFamily="34" charset="0"/>
              <a:buChar char="•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8150" y="2245519"/>
            <a:ext cx="5480050" cy="3339341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8150" y="1495427"/>
            <a:ext cx="11328400" cy="62366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78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&amp; Figures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8150" y="1497013"/>
            <a:ext cx="5480050" cy="1931987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38150" y="3645024"/>
            <a:ext cx="5480050" cy="1931987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4"/>
          </p:nvPr>
        </p:nvSpPr>
        <p:spPr>
          <a:xfrm>
            <a:off x="6276976" y="1496219"/>
            <a:ext cx="5489574" cy="4088606"/>
          </a:xfrm>
        </p:spPr>
        <p:txBody>
          <a:bodyPr/>
          <a:lstStyle>
            <a:lvl1pPr marL="182563" indent="-182563">
              <a:spcBef>
                <a:spcPts val="2400"/>
              </a:spcBef>
              <a:buFont typeface="Arial" panose="020B0604020202020204" pitchFamily="34" charset="0"/>
              <a:buChar char="•"/>
              <a:defRPr sz="2400" b="0"/>
            </a:lvl1pPr>
            <a:lvl2pPr marL="182563" indent="-182563">
              <a:buFont typeface="Arial" panose="020B0604020202020204" pitchFamily="34" charset="0"/>
              <a:buChar char="•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35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2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47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7"/>
            <a:ext cx="8286750" cy="2860674"/>
          </a:xfrm>
        </p:spPr>
        <p:txBody>
          <a:bodyPr numCol="3" spcCol="360000"/>
          <a:lstStyle>
            <a:lvl1pPr marL="342900" indent="-342900">
              <a:spcBef>
                <a:spcPts val="1200"/>
              </a:spcBef>
              <a:buFont typeface="+mj-lt"/>
              <a:buAutoNum type="arabicPeriod"/>
              <a:defRPr sz="1400">
                <a:latin typeface="+mn-lt"/>
              </a:defRPr>
            </a:lvl1pPr>
            <a:lvl2pPr marL="355600" indent="0">
              <a:lnSpc>
                <a:spcPct val="100000"/>
              </a:lnSpc>
              <a:spcBef>
                <a:spcPts val="0"/>
              </a:spcBef>
              <a:defRPr sz="1400"/>
            </a:lvl2pPr>
            <a:lvl3pPr marL="536575" indent="-180975">
              <a:defRPr/>
            </a:lvl3pPr>
            <a:lvl4pPr marL="717550" indent="-180975">
              <a:defRPr/>
            </a:lvl4pPr>
            <a:lvl5pPr marL="898525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3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7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6"/>
            <a:ext cx="9094733" cy="4089399"/>
          </a:xfrm>
        </p:spPr>
        <p:txBody>
          <a:bodyPr numCol="2" spcCol="360000"/>
          <a:lstStyle>
            <a:lvl1pPr marL="179388" indent="-179388">
              <a:spcBef>
                <a:spcPts val="1500"/>
              </a:spcBef>
              <a:buFont typeface="Arial" panose="020B0604020202020204" pitchFamily="34" charset="0"/>
              <a:buChar char="•"/>
              <a:defRPr/>
            </a:lvl1pPr>
            <a:lvl2pPr marL="357188" indent="-177800">
              <a:buFont typeface="Arial" panose="020B0604020202020204" pitchFamily="34" charset="0"/>
              <a:buChar char="•"/>
              <a:defRPr/>
            </a:lvl2pPr>
            <a:lvl3pPr marL="538163" indent="-180975">
              <a:defRPr/>
            </a:lvl3pPr>
            <a:lvl4pPr marL="714375" indent="-177800">
              <a:defRPr/>
            </a:lvl4pPr>
            <a:lvl5pPr marL="890588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1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plus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405" y="1495426"/>
            <a:ext cx="7522511" cy="4089399"/>
          </a:xfrm>
        </p:spPr>
        <p:txBody>
          <a:bodyPr numCol="2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4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496219"/>
            <a:ext cx="5596955" cy="349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496219"/>
            <a:ext cx="5596955" cy="34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8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535113"/>
            <a:ext cx="5596953" cy="35083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594" y="1535113"/>
            <a:ext cx="5596955" cy="35083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981994"/>
            <a:ext cx="5596955" cy="349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981994"/>
            <a:ext cx="5596955" cy="349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6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accent5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65" r:id="rId4"/>
    <p:sldLayoutId id="2147483650" r:id="rId5"/>
    <p:sldLayoutId id="2147483666" r:id="rId6"/>
    <p:sldLayoutId id="2147483667" r:id="rId7"/>
    <p:sldLayoutId id="2147483652" r:id="rId8"/>
    <p:sldLayoutId id="2147483653" r:id="rId9"/>
    <p:sldLayoutId id="2147483669" r:id="rId10"/>
    <p:sldLayoutId id="2147483670" r:id="rId11"/>
    <p:sldLayoutId id="2147483654" r:id="rId12"/>
    <p:sldLayoutId id="2147483655" r:id="rId13"/>
    <p:sldLayoutId id="2147483668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6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7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4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5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YouGov</a:t>
            </a:r>
            <a:r>
              <a:rPr lang="en-GB" dirty="0"/>
              <a:t> </a:t>
            </a:r>
            <a:r>
              <a:rPr lang="en-GB" dirty="0" smtClean="0"/>
              <a:t>Public </a:t>
            </a:r>
            <a:r>
              <a:rPr lang="en-GB" dirty="0"/>
              <a:t>perceptions</a:t>
            </a:r>
            <a:endParaRPr lang="en-GB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August 2012</a:t>
            </a:r>
            <a:endParaRPr lang="en-GB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211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Car brand campaigns get noticed with </a:t>
            </a:r>
            <a:r>
              <a:rPr lang="en-GB" altLang="en-US" dirty="0"/>
              <a:t>Out of Home </a:t>
            </a:r>
            <a:endParaRPr lang="en-GB" altLang="en-US" dirty="0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83169643"/>
              </p:ext>
            </p:extLst>
          </p:nvPr>
        </p:nvGraphicFramePr>
        <p:xfrm>
          <a:off x="6276975" y="2244725"/>
          <a:ext cx="5489575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“Have you seen </a:t>
            </a:r>
            <a:r>
              <a:rPr lang="en-GB" altLang="en-US" dirty="0" smtClean="0"/>
              <a:t>OOH </a:t>
            </a:r>
            <a:r>
              <a:rPr lang="en-GB" altLang="en-US" dirty="0"/>
              <a:t>advertising for car brands recently</a:t>
            </a:r>
            <a:r>
              <a:rPr lang="en-GB" altLang="en-US" dirty="0" smtClean="0"/>
              <a:t>?”</a:t>
            </a:r>
            <a:endParaRPr lang="en-GB" altLang="en-US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38150" y="5668963"/>
            <a:ext cx="5528057" cy="35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Urban means people who live, work or study in a large town or city</a:t>
            </a:r>
          </a:p>
          <a:p>
            <a:pPr>
              <a:tabLst>
                <a:tab pos="2333625" algn="l"/>
              </a:tabLst>
            </a:pPr>
            <a:r>
              <a:rPr lang="en-GB" altLang="en-US" dirty="0" smtClean="0"/>
              <a:t>Source</a:t>
            </a:r>
            <a:r>
              <a:rPr lang="en-GB" altLang="en-US" dirty="0"/>
              <a:t>: </a:t>
            </a:r>
            <a:r>
              <a:rPr lang="en-GB" altLang="en-US" dirty="0" err="1"/>
              <a:t>YouGov</a:t>
            </a:r>
            <a:r>
              <a:rPr lang="en-GB" altLang="en-US" dirty="0"/>
              <a:t>, August 2012</a:t>
            </a:r>
          </a:p>
          <a:p>
            <a:endParaRPr lang="en-GB" altLang="en-US" dirty="0"/>
          </a:p>
        </p:txBody>
      </p:sp>
      <p:pic>
        <p:nvPicPr>
          <p:cNvPr id="15" name="Picture 7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" b="430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4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Banks and financial services campaigns get noticed with </a:t>
            </a:r>
            <a:r>
              <a:rPr lang="en-GB" altLang="en-US" dirty="0"/>
              <a:t>Out of Home </a:t>
            </a:r>
            <a:endParaRPr lang="en-GB" altLang="en-US" dirty="0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02261309"/>
              </p:ext>
            </p:extLst>
          </p:nvPr>
        </p:nvGraphicFramePr>
        <p:xfrm>
          <a:off x="6276975" y="2244725"/>
          <a:ext cx="5489575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“Have you seen </a:t>
            </a:r>
            <a:r>
              <a:rPr lang="en-GB" altLang="en-US" dirty="0" smtClean="0"/>
              <a:t>OOH </a:t>
            </a:r>
            <a:r>
              <a:rPr lang="en-GB" altLang="en-US" dirty="0"/>
              <a:t>advertising for banks and financial services recently</a:t>
            </a:r>
            <a:r>
              <a:rPr lang="en-GB" altLang="en-US" dirty="0" smtClean="0"/>
              <a:t>?”</a:t>
            </a:r>
            <a:endParaRPr lang="en-GB" altLang="en-US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38150" y="5668963"/>
            <a:ext cx="5528057" cy="35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Urban means people who live, work or study in a large town or city</a:t>
            </a:r>
          </a:p>
          <a:p>
            <a:pPr>
              <a:tabLst>
                <a:tab pos="2333625" algn="l"/>
              </a:tabLst>
            </a:pPr>
            <a:r>
              <a:rPr lang="en-GB" altLang="en-US" dirty="0" smtClean="0"/>
              <a:t>Source</a:t>
            </a:r>
            <a:r>
              <a:rPr lang="en-GB" altLang="en-US" dirty="0"/>
              <a:t>: </a:t>
            </a:r>
            <a:r>
              <a:rPr lang="en-GB" altLang="en-US" dirty="0" err="1"/>
              <a:t>YouGov</a:t>
            </a:r>
            <a:r>
              <a:rPr lang="en-GB" altLang="en-US" dirty="0"/>
              <a:t>, August 2012</a:t>
            </a:r>
          </a:p>
          <a:p>
            <a:endParaRPr lang="en-GB" altLang="en-US" dirty="0"/>
          </a:p>
        </p:txBody>
      </p:sp>
      <p:pic>
        <p:nvPicPr>
          <p:cNvPr id="16" name="Picture 7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 b="448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4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The public has a positive attitude to posters: latest scores from Aug 2012</a:t>
            </a:r>
            <a:endParaRPr lang="en-GB" alt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031595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84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Young people are positively disposed to posters: latest scores from Aug 2012</a:t>
            </a:r>
            <a:endParaRPr lang="en-GB" altLang="en-US" dirty="0"/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282621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2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438150" y="5668963"/>
            <a:ext cx="4664230" cy="35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Urban means live, work or study in a large town or city</a:t>
            </a:r>
          </a:p>
          <a:p>
            <a:r>
              <a:rPr lang="en-GB" altLang="en-US" dirty="0" smtClean="0"/>
              <a:t>Source</a:t>
            </a:r>
            <a:r>
              <a:rPr lang="en-GB" altLang="en-US" dirty="0"/>
              <a:t>: </a:t>
            </a:r>
            <a:r>
              <a:rPr lang="en-GB" altLang="en-US" dirty="0" err="1"/>
              <a:t>YouGov</a:t>
            </a:r>
            <a:r>
              <a:rPr lang="en-GB" altLang="en-US" dirty="0"/>
              <a:t>, August 2012</a:t>
            </a:r>
          </a:p>
          <a:p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Urban dwellers are positively disposed to posters: latest scores from Aug 2012</a:t>
            </a:r>
            <a:endParaRPr lang="en-GB" altLang="en-US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330799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1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438150" y="5668963"/>
            <a:ext cx="3552692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*Connected means owning either a smart phone or a tablet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Connected people are positively disposed to posters: latest scores from Aug 2012</a:t>
            </a:r>
            <a:endParaRPr lang="en-GB" altLang="en-US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915916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86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438150" y="5668963"/>
            <a:ext cx="3703013" cy="4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*Connected means owning either a smart phone or a tablet</a:t>
            </a:r>
          </a:p>
          <a:p>
            <a:r>
              <a:rPr lang="en-GB" altLang="en-US" dirty="0" smtClean="0"/>
              <a:t>*</a:t>
            </a:r>
            <a:r>
              <a:rPr lang="en-GB" altLang="en-US" dirty="0"/>
              <a:t>Urban means live, work or study in a large town or city</a:t>
            </a:r>
          </a:p>
          <a:p>
            <a:r>
              <a:rPr lang="en-GB" altLang="en-US" dirty="0" smtClean="0"/>
              <a:t>Source</a:t>
            </a:r>
            <a:r>
              <a:rPr lang="en-GB" altLang="en-US" dirty="0"/>
              <a:t>: </a:t>
            </a:r>
            <a:r>
              <a:rPr lang="en-GB" altLang="en-US" dirty="0" err="1"/>
              <a:t>YouGov</a:t>
            </a:r>
            <a:r>
              <a:rPr lang="en-GB" altLang="en-US" dirty="0"/>
              <a:t>, August 2012</a:t>
            </a:r>
          </a:p>
          <a:p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YouGov research: public attitude to posters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397859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65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2" b="2357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Out of Home </a:t>
            </a:r>
            <a:r>
              <a:rPr lang="en-GB" altLang="en-US" dirty="0" smtClean="0"/>
              <a:t>advertising can give advertisers strong links with sporting events</a:t>
            </a:r>
            <a:br>
              <a:rPr lang="en-GB" altLang="en-US" dirty="0" smtClean="0"/>
            </a:br>
            <a:endParaRPr lang="en-GB" dirty="0"/>
          </a:p>
        </p:txBody>
      </p:sp>
      <p:pic>
        <p:nvPicPr>
          <p:cNvPr id="13" name="Picture 7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0" b="23630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276975" y="1496219"/>
            <a:ext cx="5489575" cy="4088606"/>
          </a:xfrm>
        </p:spPr>
        <p:txBody>
          <a:bodyPr/>
          <a:lstStyle/>
          <a:p>
            <a:r>
              <a:rPr lang="en-GB" dirty="0" smtClean="0"/>
              <a:t>Out of Home </a:t>
            </a:r>
            <a:r>
              <a:rPr lang="en-GB" dirty="0" smtClean="0"/>
              <a:t>advertising helped make London 2012 the greatest show </a:t>
            </a:r>
            <a:br>
              <a:rPr lang="en-GB" dirty="0" smtClean="0"/>
            </a:br>
            <a:r>
              <a:rPr lang="en-GB" dirty="0" smtClean="0"/>
              <a:t>on earth. </a:t>
            </a:r>
            <a:endParaRPr lang="en-US" dirty="0" smtClean="0"/>
          </a:p>
          <a:p>
            <a:r>
              <a:rPr lang="en-GB" b="1" dirty="0" smtClean="0"/>
              <a:t>56% of Games visitors </a:t>
            </a:r>
            <a:r>
              <a:rPr lang="en-GB" dirty="0" smtClean="0"/>
              <a:t>think that </a:t>
            </a:r>
            <a:r>
              <a:rPr lang="en-GB" dirty="0" smtClean="0"/>
              <a:t>OOH </a:t>
            </a:r>
            <a:r>
              <a:rPr lang="en-GB" dirty="0" smtClean="0"/>
              <a:t>advertising is a good way for advertisers to show their links with large sporting events and festivals.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38150" y="5668963"/>
            <a:ext cx="2112983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Source: </a:t>
            </a:r>
            <a:r>
              <a:rPr lang="en-GB" altLang="en-US" dirty="0" err="1"/>
              <a:t>YouGov</a:t>
            </a:r>
            <a:r>
              <a:rPr lang="en-GB" altLang="en-US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9213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Out of Home </a:t>
            </a:r>
            <a:r>
              <a:rPr lang="en-GB" altLang="en-US" dirty="0" smtClean="0"/>
              <a:t>gets noticed</a:t>
            </a:r>
            <a:endParaRPr lang="en-GB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altLang="en-US" b="1" dirty="0" smtClean="0"/>
              <a:t>62% of Games visitors </a:t>
            </a:r>
            <a:r>
              <a:rPr lang="en-GB" altLang="en-US" dirty="0" smtClean="0"/>
              <a:t>noticed </a:t>
            </a:r>
            <a:r>
              <a:rPr lang="en-GB" dirty="0"/>
              <a:t>Out of Home</a:t>
            </a:r>
            <a:r>
              <a:rPr lang="en-GB" altLang="en-US" dirty="0" smtClean="0"/>
              <a:t> </a:t>
            </a:r>
            <a:r>
              <a:rPr lang="en-GB" altLang="en-US" dirty="0" smtClean="0"/>
              <a:t>advertising during the Games.</a:t>
            </a:r>
          </a:p>
          <a:p>
            <a:r>
              <a:rPr lang="en-GB" altLang="en-US" dirty="0" smtClean="0"/>
              <a:t>The advertising dominated buses, taxis, and shopping malls, roadside, rail and  Underground</a:t>
            </a:r>
          </a:p>
          <a:p>
            <a:endParaRPr lang="en-GB" dirty="0"/>
          </a:p>
        </p:txBody>
      </p:sp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2565341" y="2244725"/>
            <a:ext cx="60975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b="1" dirty="0"/>
              <a:t>62% of Games visitors </a:t>
            </a:r>
            <a:r>
              <a:rPr lang="en-GB" altLang="en-US" dirty="0"/>
              <a:t>noticed Outdoor advertising during the Games.</a:t>
            </a:r>
          </a:p>
          <a:p>
            <a:pPr eaLnBrk="1" hangingPunct="1">
              <a:buFont typeface="Arial" pitchFamily="34" charset="0"/>
              <a:buChar char="•"/>
            </a:pPr>
            <a:endParaRPr lang="en-GB" altLang="en-US" dirty="0"/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dirty="0"/>
              <a:t>The advertising dominated buses, taxis, and shopping malls, roadside, rail and  Underground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438150" y="5668963"/>
            <a:ext cx="2112983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Source: </a:t>
            </a:r>
            <a:r>
              <a:rPr lang="en-GB" altLang="en-US" dirty="0" err="1"/>
              <a:t>YouGov</a:t>
            </a:r>
            <a:r>
              <a:rPr lang="en-GB" altLang="en-US" dirty="0"/>
              <a:t> 2012</a:t>
            </a:r>
          </a:p>
        </p:txBody>
      </p:sp>
      <p:pic>
        <p:nvPicPr>
          <p:cNvPr id="20" name="Picture 6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42" b="10368"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0" b="2363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1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 b="1474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Out of Home </a:t>
            </a:r>
            <a:r>
              <a:rPr lang="en-GB" altLang="en-US" dirty="0" smtClean="0"/>
              <a:t>adds colour and vibrancy</a:t>
            </a:r>
            <a:br>
              <a:rPr lang="en-GB" altLang="en-US" dirty="0" smtClean="0"/>
            </a:br>
            <a:endParaRPr lang="en-GB" dirty="0"/>
          </a:p>
        </p:txBody>
      </p:sp>
      <p:pic>
        <p:nvPicPr>
          <p:cNvPr id="12" name="Picture 7"/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7" b="23537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altLang="en-US" b="1" dirty="0" smtClean="0"/>
              <a:t>52% of Games visitors </a:t>
            </a:r>
            <a:r>
              <a:rPr lang="en-GB" altLang="en-US" dirty="0" smtClean="0"/>
              <a:t>thought the </a:t>
            </a:r>
            <a:r>
              <a:rPr lang="en-GB" altLang="en-US" dirty="0" smtClean="0"/>
              <a:t>OOH </a:t>
            </a:r>
            <a:r>
              <a:rPr lang="en-GB" altLang="en-US" dirty="0" smtClean="0"/>
              <a:t>advertising added colour and vibrancy to the Games</a:t>
            </a:r>
          </a:p>
          <a:p>
            <a:r>
              <a:rPr lang="en-GB" altLang="en-US" dirty="0" smtClean="0"/>
              <a:t>OOH </a:t>
            </a:r>
            <a:r>
              <a:rPr lang="en-GB" altLang="en-US" dirty="0" smtClean="0"/>
              <a:t>was at the forefront of the Games, spreading Olympic fever with colourful wraps, large scale buildings and even painted turf.</a:t>
            </a:r>
            <a:endParaRPr lang="en-US" altLang="en-US" dirty="0" smtClean="0"/>
          </a:p>
          <a:p>
            <a:endParaRPr lang="en-GB" altLang="en-US" dirty="0" smtClean="0"/>
          </a:p>
          <a:p>
            <a:endParaRPr lang="en-GB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38150" y="5668963"/>
            <a:ext cx="2112983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Source: </a:t>
            </a:r>
            <a:r>
              <a:rPr lang="en-GB" altLang="en-US" dirty="0" err="1"/>
              <a:t>YouGov</a:t>
            </a:r>
            <a:r>
              <a:rPr lang="en-GB" altLang="en-US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358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Retail campaigns get noticed with </a:t>
            </a:r>
            <a:r>
              <a:rPr lang="en-GB" altLang="en-US" dirty="0"/>
              <a:t>Out of Home </a:t>
            </a:r>
            <a:endParaRPr lang="en-GB" altLang="en-US" dirty="0" smtClean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02290219"/>
              </p:ext>
            </p:extLst>
          </p:nvPr>
        </p:nvGraphicFramePr>
        <p:xfrm>
          <a:off x="6276975" y="2244725"/>
          <a:ext cx="5489575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“Have you seen </a:t>
            </a:r>
            <a:r>
              <a:rPr lang="en-GB" altLang="en-US" dirty="0" smtClean="0"/>
              <a:t>OOH </a:t>
            </a:r>
            <a:r>
              <a:rPr lang="en-GB" altLang="en-US" dirty="0" smtClean="0"/>
              <a:t>advertising for any retailers recently?”</a:t>
            </a:r>
            <a:endParaRPr lang="en-GB" altLang="en-US" dirty="0"/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438150" y="5668963"/>
            <a:ext cx="5528057" cy="35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Urban means people who live, work or study in a large town or city</a:t>
            </a:r>
          </a:p>
          <a:p>
            <a:pPr>
              <a:tabLst>
                <a:tab pos="2333625" algn="l"/>
              </a:tabLst>
            </a:pPr>
            <a:r>
              <a:rPr lang="en-GB" altLang="en-US" dirty="0" smtClean="0"/>
              <a:t>Source</a:t>
            </a:r>
            <a:r>
              <a:rPr lang="en-GB" altLang="en-US" dirty="0"/>
              <a:t>: </a:t>
            </a:r>
            <a:r>
              <a:rPr lang="en-GB" altLang="en-US" dirty="0" err="1"/>
              <a:t>YouGov</a:t>
            </a:r>
            <a:r>
              <a:rPr lang="en-GB" altLang="en-US" dirty="0"/>
              <a:t>, August 2012</a:t>
            </a:r>
          </a:p>
          <a:p>
            <a:endParaRPr lang="en-GB" altLang="en-US" dirty="0"/>
          </a:p>
        </p:txBody>
      </p:sp>
      <p:pic>
        <p:nvPicPr>
          <p:cNvPr id="17" name="Picture 7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" b="44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2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 b="918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Entertainment campaigns get noticed with </a:t>
            </a:r>
            <a:r>
              <a:rPr lang="en-GB" altLang="en-US" dirty="0"/>
              <a:t>Out of Home </a:t>
            </a:r>
            <a:endParaRPr lang="en-GB" altLang="en-US" dirty="0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76801120"/>
              </p:ext>
            </p:extLst>
          </p:nvPr>
        </p:nvGraphicFramePr>
        <p:xfrm>
          <a:off x="6276975" y="2244725"/>
          <a:ext cx="5489575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“Have you seen </a:t>
            </a:r>
            <a:r>
              <a:rPr lang="en-GB" dirty="0" smtClean="0"/>
              <a:t>OOH </a:t>
            </a:r>
            <a:r>
              <a:rPr lang="en-GB" dirty="0"/>
              <a:t>advertising for new films, theatrical shows, books or music recently</a:t>
            </a:r>
            <a:r>
              <a:rPr lang="en-GB" dirty="0" smtClean="0"/>
              <a:t>?”</a:t>
            </a:r>
            <a:endParaRPr lang="en-GB" dirty="0"/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38150" y="5668963"/>
            <a:ext cx="5528057" cy="35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Urban means people who live, work or study in a large town or city</a:t>
            </a:r>
          </a:p>
          <a:p>
            <a:pPr>
              <a:tabLst>
                <a:tab pos="2333625" algn="l"/>
              </a:tabLst>
            </a:pPr>
            <a:r>
              <a:rPr lang="en-GB" altLang="en-US" dirty="0" smtClean="0"/>
              <a:t>Source</a:t>
            </a:r>
            <a:r>
              <a:rPr lang="en-GB" altLang="en-US" dirty="0"/>
              <a:t>: </a:t>
            </a:r>
            <a:r>
              <a:rPr lang="en-GB" altLang="en-US" dirty="0" err="1"/>
              <a:t>YouGov</a:t>
            </a:r>
            <a:r>
              <a:rPr lang="en-GB" altLang="en-US" dirty="0"/>
              <a:t>, August 2012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536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" b="430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TV, radio and newspaper campaigns get noticed with </a:t>
            </a:r>
            <a:r>
              <a:rPr lang="en-GB" altLang="en-US" dirty="0"/>
              <a:t>Out of Home </a:t>
            </a:r>
            <a:endParaRPr lang="en-GB" altLang="en-US" dirty="0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46364780"/>
              </p:ext>
            </p:extLst>
          </p:nvPr>
        </p:nvGraphicFramePr>
        <p:xfrm>
          <a:off x="6276975" y="2244725"/>
          <a:ext cx="5489575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“Have you seen </a:t>
            </a:r>
            <a:r>
              <a:rPr lang="en-GB" altLang="en-US" dirty="0" smtClean="0"/>
              <a:t>OOH </a:t>
            </a:r>
            <a:r>
              <a:rPr lang="en-GB" altLang="en-US" dirty="0"/>
              <a:t>advertising for TV, radio, or newspapers recently</a:t>
            </a:r>
            <a:r>
              <a:rPr lang="en-GB" altLang="en-US" dirty="0" smtClean="0"/>
              <a:t>?”</a:t>
            </a:r>
            <a:endParaRPr lang="en-GB" altLang="en-US" dirty="0"/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38150" y="5668963"/>
            <a:ext cx="5528057" cy="35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Urban means people who live, work or study in a large town or city</a:t>
            </a:r>
          </a:p>
          <a:p>
            <a:pPr>
              <a:tabLst>
                <a:tab pos="2333625" algn="l"/>
              </a:tabLst>
            </a:pPr>
            <a:r>
              <a:rPr lang="en-GB" altLang="en-US" dirty="0" smtClean="0"/>
              <a:t>Source</a:t>
            </a:r>
            <a:r>
              <a:rPr lang="en-GB" altLang="en-US" dirty="0"/>
              <a:t>: </a:t>
            </a:r>
            <a:r>
              <a:rPr lang="en-GB" altLang="en-US" dirty="0" err="1"/>
              <a:t>YouGov</a:t>
            </a:r>
            <a:r>
              <a:rPr lang="en-GB" altLang="en-US" dirty="0"/>
              <a:t>, August 2012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376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Travel and holiday destinations campaigns get noticed with </a:t>
            </a:r>
            <a:r>
              <a:rPr lang="en-GB" altLang="en-US" dirty="0"/>
              <a:t>Out of Home </a:t>
            </a:r>
            <a:endParaRPr lang="en-GB" altLang="en-US" dirty="0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44616313"/>
              </p:ext>
            </p:extLst>
          </p:nvPr>
        </p:nvGraphicFramePr>
        <p:xfrm>
          <a:off x="6276975" y="2244725"/>
          <a:ext cx="5489575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“Have you seen </a:t>
            </a:r>
            <a:r>
              <a:rPr lang="en-GB" altLang="en-US" dirty="0" smtClean="0"/>
              <a:t>OOH </a:t>
            </a:r>
            <a:r>
              <a:rPr lang="en-GB" altLang="en-US" dirty="0"/>
              <a:t>advertising for travel and holiday destinations recently</a:t>
            </a:r>
            <a:r>
              <a:rPr lang="en-GB" altLang="en-US" dirty="0" smtClean="0"/>
              <a:t>?”</a:t>
            </a:r>
            <a:endParaRPr lang="en-GB" altLang="en-US" dirty="0"/>
          </a:p>
        </p:txBody>
      </p:sp>
      <p:pic>
        <p:nvPicPr>
          <p:cNvPr id="5127" name="Picture 7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 b="420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38150" y="5668963"/>
            <a:ext cx="5528057" cy="35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Urban means people who live, work or study in a large town or city</a:t>
            </a:r>
          </a:p>
          <a:p>
            <a:pPr>
              <a:tabLst>
                <a:tab pos="2333625" algn="l"/>
              </a:tabLst>
            </a:pPr>
            <a:r>
              <a:rPr lang="en-GB" altLang="en-US" dirty="0" smtClean="0"/>
              <a:t>Source</a:t>
            </a:r>
            <a:r>
              <a:rPr lang="en-GB" altLang="en-US" dirty="0"/>
              <a:t>: </a:t>
            </a:r>
            <a:r>
              <a:rPr lang="en-GB" altLang="en-US" dirty="0" err="1"/>
              <a:t>YouGov</a:t>
            </a:r>
            <a:r>
              <a:rPr lang="en-GB" altLang="en-US" dirty="0"/>
              <a:t>, August 2012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62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Mobile phone and handset campaign get noticed with </a:t>
            </a:r>
            <a:r>
              <a:rPr lang="en-GB" altLang="en-US" dirty="0"/>
              <a:t>Out of Home </a:t>
            </a:r>
            <a:endParaRPr lang="en-GB" altLang="en-US" dirty="0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74784144"/>
              </p:ext>
            </p:extLst>
          </p:nvPr>
        </p:nvGraphicFramePr>
        <p:xfrm>
          <a:off x="6276975" y="2244725"/>
          <a:ext cx="5489575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“Have you seen </a:t>
            </a:r>
            <a:r>
              <a:rPr lang="en-GB" dirty="0" smtClean="0"/>
              <a:t>OOH </a:t>
            </a:r>
            <a:r>
              <a:rPr lang="en-GB" dirty="0"/>
              <a:t>advertising for mobile phone handsets recently?”</a:t>
            </a:r>
          </a:p>
          <a:p>
            <a:endParaRPr lang="en-GB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38150" y="5668963"/>
            <a:ext cx="5528057" cy="35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Urban means people who live, work or study in a large town or city</a:t>
            </a:r>
          </a:p>
          <a:p>
            <a:pPr>
              <a:tabLst>
                <a:tab pos="2333625" algn="l"/>
              </a:tabLst>
            </a:pPr>
            <a:r>
              <a:rPr lang="en-GB" altLang="en-US" dirty="0" smtClean="0"/>
              <a:t>Source</a:t>
            </a:r>
            <a:r>
              <a:rPr lang="en-GB" altLang="en-US" dirty="0"/>
              <a:t>: </a:t>
            </a:r>
            <a:r>
              <a:rPr lang="en-GB" altLang="en-US" dirty="0" err="1"/>
              <a:t>YouGov</a:t>
            </a:r>
            <a:r>
              <a:rPr lang="en-GB" altLang="en-US" dirty="0"/>
              <a:t>, August 2012</a:t>
            </a:r>
          </a:p>
          <a:p>
            <a:endParaRPr lang="en-GB" altLang="en-US" dirty="0"/>
          </a:p>
        </p:txBody>
      </p:sp>
      <p:pic>
        <p:nvPicPr>
          <p:cNvPr id="15" name="Picture 7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 b="323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1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581</Words>
  <Application>Microsoft Macintosh PowerPoint</Application>
  <PresentationFormat>Custom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Century Schoolbook</vt:lpstr>
      <vt:lpstr>ヒラギノ角ゴ Pro W3</vt:lpstr>
      <vt:lpstr>Arial</vt:lpstr>
      <vt:lpstr>OutSmart</vt:lpstr>
      <vt:lpstr>YouGov Public perceptions</vt:lpstr>
      <vt:lpstr>Out of Home advertising can give advertisers strong links with sporting events </vt:lpstr>
      <vt:lpstr>Out of Home gets noticed</vt:lpstr>
      <vt:lpstr>Out of Home adds colour and vibrancy </vt:lpstr>
      <vt:lpstr>Retail campaigns get noticed with Out of Home </vt:lpstr>
      <vt:lpstr>Entertainment campaigns get noticed with Out of Home </vt:lpstr>
      <vt:lpstr>TV, radio and newspaper campaigns get noticed with Out of Home </vt:lpstr>
      <vt:lpstr>Travel and holiday destinations campaigns get noticed with Out of Home </vt:lpstr>
      <vt:lpstr>Mobile phone and handset campaign get noticed with Out of Home </vt:lpstr>
      <vt:lpstr>Car brand campaigns get noticed with Out of Home </vt:lpstr>
      <vt:lpstr>Banks and financial services campaigns get noticed with Out of Home </vt:lpstr>
      <vt:lpstr>The public has a positive attitude to posters: latest scores from Aug 2012</vt:lpstr>
      <vt:lpstr>Young people are positively disposed to posters: latest scores from Aug 2012</vt:lpstr>
      <vt:lpstr>Urban dwellers are positively disposed to posters: latest scores from Aug 2012</vt:lpstr>
      <vt:lpstr>Connected people are positively disposed to posters: latest scores from Aug 2012</vt:lpstr>
      <vt:lpstr>YouGov research: public attitude to posters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Annabelle Cunningham</cp:lastModifiedBy>
  <cp:revision>75</cp:revision>
  <dcterms:created xsi:type="dcterms:W3CDTF">2015-08-31T12:50:51Z</dcterms:created>
  <dcterms:modified xsi:type="dcterms:W3CDTF">2016-06-06T14:14:12Z</dcterms:modified>
</cp:coreProperties>
</file>